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48" r:id="rId1"/>
    <p:sldMasterId id="2147483660" r:id="rId2"/>
    <p:sldMasterId id="2147483672" r:id="rId3"/>
    <p:sldMasterId id="2147483687" r:id="rId4"/>
    <p:sldMasterId id="2147483699" r:id="rId5"/>
    <p:sldMasterId id="2147483712" r:id="rId6"/>
    <p:sldMasterId id="2147483764" r:id="rId7"/>
    <p:sldMasterId id="2147483776" r:id="rId8"/>
    <p:sldMasterId id="2147483788" r:id="rId9"/>
    <p:sldMasterId id="2147483800" r:id="rId10"/>
    <p:sldMasterId id="2147483812" r:id="rId11"/>
    <p:sldMasterId id="2147483824" r:id="rId12"/>
    <p:sldMasterId id="2147483836" r:id="rId13"/>
    <p:sldMasterId id="2147483848" r:id="rId14"/>
  </p:sldMasterIdLst>
  <p:notesMasterIdLst>
    <p:notesMasterId r:id="rId383"/>
  </p:notesMasterIdLst>
  <p:sldIdLst>
    <p:sldId id="4281" r:id="rId15"/>
    <p:sldId id="4774" r:id="rId16"/>
    <p:sldId id="4775" r:id="rId17"/>
    <p:sldId id="4287" r:id="rId18"/>
    <p:sldId id="4794" r:id="rId19"/>
    <p:sldId id="4772" r:id="rId20"/>
    <p:sldId id="280" r:id="rId21"/>
    <p:sldId id="4751" r:id="rId22"/>
    <p:sldId id="5247" r:id="rId23"/>
    <p:sldId id="5248" r:id="rId24"/>
    <p:sldId id="5249" r:id="rId25"/>
    <p:sldId id="5250" r:id="rId26"/>
    <p:sldId id="4750" r:id="rId27"/>
    <p:sldId id="281" r:id="rId28"/>
    <p:sldId id="282" r:id="rId29"/>
    <p:sldId id="4290" r:id="rId30"/>
    <p:sldId id="4291" r:id="rId31"/>
    <p:sldId id="4292" r:id="rId32"/>
    <p:sldId id="4293" r:id="rId33"/>
    <p:sldId id="4301" r:id="rId34"/>
    <p:sldId id="4302" r:id="rId35"/>
    <p:sldId id="4366" r:id="rId36"/>
    <p:sldId id="4367" r:id="rId37"/>
    <p:sldId id="4418" r:id="rId38"/>
    <p:sldId id="4419" r:id="rId39"/>
    <p:sldId id="4420" r:id="rId40"/>
    <p:sldId id="5239" r:id="rId41"/>
    <p:sldId id="4781" r:id="rId42"/>
    <p:sldId id="4813" r:id="rId43"/>
    <p:sldId id="4814" r:id="rId44"/>
    <p:sldId id="4815" r:id="rId45"/>
    <p:sldId id="4816" r:id="rId46"/>
    <p:sldId id="4817" r:id="rId47"/>
    <p:sldId id="4818" r:id="rId48"/>
    <p:sldId id="5251" r:id="rId49"/>
    <p:sldId id="5253" r:id="rId50"/>
    <p:sldId id="5252" r:id="rId51"/>
    <p:sldId id="5254" r:id="rId52"/>
    <p:sldId id="5255" r:id="rId53"/>
    <p:sldId id="5238" r:id="rId54"/>
    <p:sldId id="4777" r:id="rId55"/>
    <p:sldId id="4778" r:id="rId56"/>
    <p:sldId id="4779" r:id="rId57"/>
    <p:sldId id="4552" r:id="rId58"/>
    <p:sldId id="4757" r:id="rId59"/>
    <p:sldId id="4294" r:id="rId60"/>
    <p:sldId id="4782" r:id="rId61"/>
    <p:sldId id="4783" r:id="rId62"/>
    <p:sldId id="4787" r:id="rId63"/>
    <p:sldId id="4788" r:id="rId64"/>
    <p:sldId id="4789" r:id="rId65"/>
    <p:sldId id="4790" r:id="rId66"/>
    <p:sldId id="4791" r:id="rId67"/>
    <p:sldId id="4828" r:id="rId68"/>
    <p:sldId id="4845" r:id="rId69"/>
    <p:sldId id="4843" r:id="rId70"/>
    <p:sldId id="5246" r:id="rId71"/>
    <p:sldId id="5241" r:id="rId72"/>
    <p:sldId id="4844" r:id="rId73"/>
    <p:sldId id="4553" r:id="rId74"/>
    <p:sldId id="5240" r:id="rId75"/>
    <p:sldId id="4586" r:id="rId76"/>
    <p:sldId id="4622" r:id="rId77"/>
    <p:sldId id="4588" r:id="rId78"/>
    <p:sldId id="4589" r:id="rId79"/>
    <p:sldId id="4623" r:id="rId80"/>
    <p:sldId id="4624" r:id="rId81"/>
    <p:sldId id="4591" r:id="rId82"/>
    <p:sldId id="4592" r:id="rId83"/>
    <p:sldId id="4594" r:id="rId84"/>
    <p:sldId id="4604" r:id="rId85"/>
    <p:sldId id="4556" r:id="rId86"/>
    <p:sldId id="4557" r:id="rId87"/>
    <p:sldId id="4558" r:id="rId88"/>
    <p:sldId id="4559" r:id="rId89"/>
    <p:sldId id="4560" r:id="rId90"/>
    <p:sldId id="4561" r:id="rId91"/>
    <p:sldId id="4562" r:id="rId92"/>
    <p:sldId id="4563" r:id="rId93"/>
    <p:sldId id="4564" r:id="rId94"/>
    <p:sldId id="4565" r:id="rId95"/>
    <p:sldId id="4566" r:id="rId96"/>
    <p:sldId id="4567" r:id="rId97"/>
    <p:sldId id="4568" r:id="rId98"/>
    <p:sldId id="4569" r:id="rId99"/>
    <p:sldId id="4570" r:id="rId100"/>
    <p:sldId id="4571" r:id="rId101"/>
    <p:sldId id="4572" r:id="rId102"/>
    <p:sldId id="4573" r:id="rId103"/>
    <p:sldId id="4574" r:id="rId104"/>
    <p:sldId id="4575" r:id="rId105"/>
    <p:sldId id="4580" r:id="rId106"/>
    <p:sldId id="4581" r:id="rId107"/>
    <p:sldId id="4587" r:id="rId108"/>
    <p:sldId id="4582" r:id="rId109"/>
    <p:sldId id="4583" r:id="rId110"/>
    <p:sldId id="4734" r:id="rId111"/>
    <p:sldId id="4735" r:id="rId112"/>
    <p:sldId id="4873" r:id="rId113"/>
    <p:sldId id="4584" r:id="rId114"/>
    <p:sldId id="4585" r:id="rId115"/>
    <p:sldId id="4576" r:id="rId116"/>
    <p:sldId id="4577" r:id="rId117"/>
    <p:sldId id="4579" r:id="rId118"/>
    <p:sldId id="4611" r:id="rId119"/>
    <p:sldId id="4613" r:id="rId120"/>
    <p:sldId id="4614" r:id="rId121"/>
    <p:sldId id="4615" r:id="rId122"/>
    <p:sldId id="4616" r:id="rId123"/>
    <p:sldId id="4617" r:id="rId124"/>
    <p:sldId id="4618" r:id="rId125"/>
    <p:sldId id="4619" r:id="rId126"/>
    <p:sldId id="4620" r:id="rId127"/>
    <p:sldId id="4621" r:id="rId128"/>
    <p:sldId id="4847" r:id="rId129"/>
    <p:sldId id="4848" r:id="rId130"/>
    <p:sldId id="4849" r:id="rId131"/>
    <p:sldId id="4850" r:id="rId132"/>
    <p:sldId id="4851" r:id="rId133"/>
    <p:sldId id="4862" r:id="rId134"/>
    <p:sldId id="4863" r:id="rId135"/>
    <p:sldId id="4860" r:id="rId136"/>
    <p:sldId id="4856" r:id="rId137"/>
    <p:sldId id="4870" r:id="rId138"/>
    <p:sldId id="4864" r:id="rId139"/>
    <p:sldId id="4871" r:id="rId140"/>
    <p:sldId id="4866" r:id="rId141"/>
    <p:sldId id="4865" r:id="rId142"/>
    <p:sldId id="5259" r:id="rId143"/>
    <p:sldId id="5261" r:id="rId144"/>
    <p:sldId id="5262" r:id="rId145"/>
    <p:sldId id="4852" r:id="rId146"/>
    <p:sldId id="4853" r:id="rId147"/>
    <p:sldId id="4861" r:id="rId148"/>
    <p:sldId id="4854" r:id="rId149"/>
    <p:sldId id="4855" r:id="rId150"/>
    <p:sldId id="4867" r:id="rId151"/>
    <p:sldId id="4872" r:id="rId152"/>
    <p:sldId id="4857" r:id="rId153"/>
    <p:sldId id="4858" r:id="rId154"/>
    <p:sldId id="4868" r:id="rId155"/>
    <p:sldId id="4829" r:id="rId156"/>
    <p:sldId id="4830" r:id="rId157"/>
    <p:sldId id="4831" r:id="rId158"/>
    <p:sldId id="5263" r:id="rId159"/>
    <p:sldId id="5264" r:id="rId160"/>
    <p:sldId id="4869" r:id="rId161"/>
    <p:sldId id="4833" r:id="rId162"/>
    <p:sldId id="4834" r:id="rId163"/>
    <p:sldId id="4835" r:id="rId164"/>
    <p:sldId id="4836" r:id="rId165"/>
    <p:sldId id="4837" r:id="rId166"/>
    <p:sldId id="4625" r:id="rId167"/>
    <p:sldId id="4325" r:id="rId168"/>
    <p:sldId id="4326" r:id="rId169"/>
    <p:sldId id="4626" r:id="rId170"/>
    <p:sldId id="4627" r:id="rId171"/>
    <p:sldId id="4628" r:id="rId172"/>
    <p:sldId id="4629" r:id="rId173"/>
    <p:sldId id="4630" r:id="rId174"/>
    <p:sldId id="4631" r:id="rId175"/>
    <p:sldId id="4632" r:id="rId176"/>
    <p:sldId id="4304" r:id="rId177"/>
    <p:sldId id="4327" r:id="rId178"/>
    <p:sldId id="4792" r:id="rId179"/>
    <p:sldId id="5257" r:id="rId180"/>
    <p:sldId id="289" r:id="rId181"/>
    <p:sldId id="4295" r:id="rId182"/>
    <p:sldId id="4162" r:id="rId183"/>
    <p:sldId id="5270" r:id="rId184"/>
    <p:sldId id="5266" r:id="rId185"/>
    <p:sldId id="5267" r:id="rId186"/>
    <p:sldId id="5268" r:id="rId187"/>
    <p:sldId id="5269" r:id="rId188"/>
    <p:sldId id="4641" r:id="rId189"/>
    <p:sldId id="4642" r:id="rId190"/>
    <p:sldId id="4646" r:id="rId191"/>
    <p:sldId id="4643" r:id="rId192"/>
    <p:sldId id="4644" r:id="rId193"/>
    <p:sldId id="4645" r:id="rId194"/>
    <p:sldId id="4718" r:id="rId195"/>
    <p:sldId id="4647" r:id="rId196"/>
    <p:sldId id="4648" r:id="rId197"/>
    <p:sldId id="3380" r:id="rId198"/>
    <p:sldId id="3382" r:id="rId199"/>
    <p:sldId id="3383" r:id="rId200"/>
    <p:sldId id="3384" r:id="rId201"/>
    <p:sldId id="3389" r:id="rId202"/>
    <p:sldId id="4651" r:id="rId203"/>
    <p:sldId id="4725" r:id="rId204"/>
    <p:sldId id="4652" r:id="rId205"/>
    <p:sldId id="4653" r:id="rId206"/>
    <p:sldId id="4654" r:id="rId207"/>
    <p:sldId id="4655" r:id="rId208"/>
    <p:sldId id="4719" r:id="rId209"/>
    <p:sldId id="4656" r:id="rId210"/>
    <p:sldId id="4657" r:id="rId211"/>
    <p:sldId id="4880" r:id="rId212"/>
    <p:sldId id="4881" r:id="rId213"/>
    <p:sldId id="4882" r:id="rId214"/>
    <p:sldId id="4796" r:id="rId215"/>
    <p:sldId id="4874" r:id="rId216"/>
    <p:sldId id="4898" r:id="rId217"/>
    <p:sldId id="4897" r:id="rId218"/>
    <p:sldId id="4720" r:id="rId219"/>
    <p:sldId id="4722" r:id="rId220"/>
    <p:sldId id="4723" r:id="rId221"/>
    <p:sldId id="4724" r:id="rId222"/>
    <p:sldId id="4899" r:id="rId223"/>
    <p:sldId id="4900" r:id="rId224"/>
    <p:sldId id="4901" r:id="rId225"/>
    <p:sldId id="5272" r:id="rId226"/>
    <p:sldId id="4634" r:id="rId227"/>
    <p:sldId id="4635" r:id="rId228"/>
    <p:sldId id="4636" r:id="rId229"/>
    <p:sldId id="4637" r:id="rId230"/>
    <p:sldId id="4638" r:id="rId231"/>
    <p:sldId id="4639" r:id="rId232"/>
    <p:sldId id="4669" r:id="rId233"/>
    <p:sldId id="4640" r:id="rId234"/>
    <p:sldId id="4667" r:id="rId235"/>
    <p:sldId id="4668" r:id="rId236"/>
    <p:sldId id="480" r:id="rId237"/>
    <p:sldId id="4726" r:id="rId238"/>
    <p:sldId id="4727" r:id="rId239"/>
    <p:sldId id="5273" r:id="rId240"/>
    <p:sldId id="5274" r:id="rId241"/>
    <p:sldId id="5275" r:id="rId242"/>
    <p:sldId id="4728" r:id="rId243"/>
    <p:sldId id="4658" r:id="rId244"/>
    <p:sldId id="4659" r:id="rId245"/>
    <p:sldId id="4660" r:id="rId246"/>
    <p:sldId id="4661" r:id="rId247"/>
    <p:sldId id="4662" r:id="rId248"/>
    <p:sldId id="4742" r:id="rId249"/>
    <p:sldId id="4883" r:id="rId250"/>
    <p:sldId id="4797" r:id="rId251"/>
    <p:sldId id="4730" r:id="rId252"/>
    <p:sldId id="5276" r:id="rId253"/>
    <p:sldId id="5277" r:id="rId254"/>
    <p:sldId id="5278" r:id="rId255"/>
    <p:sldId id="4663" r:id="rId256"/>
    <p:sldId id="4737" r:id="rId257"/>
    <p:sldId id="4878" r:id="rId258"/>
    <p:sldId id="4884" r:id="rId259"/>
    <p:sldId id="4747" r:id="rId260"/>
    <p:sldId id="4879" r:id="rId261"/>
    <p:sldId id="4736" r:id="rId262"/>
    <p:sldId id="4664" r:id="rId263"/>
    <p:sldId id="4665" r:id="rId264"/>
    <p:sldId id="4744" r:id="rId265"/>
    <p:sldId id="4745" r:id="rId266"/>
    <p:sldId id="4746" r:id="rId267"/>
    <p:sldId id="4633" r:id="rId268"/>
    <p:sldId id="4307" r:id="rId269"/>
    <p:sldId id="4306" r:id="rId270"/>
    <p:sldId id="4309" r:id="rId271"/>
    <p:sldId id="4314" r:id="rId272"/>
    <p:sldId id="4318" r:id="rId273"/>
    <p:sldId id="4319" r:id="rId274"/>
    <p:sldId id="4321" r:id="rId275"/>
    <p:sldId id="4320" r:id="rId276"/>
    <p:sldId id="4323" r:id="rId277"/>
    <p:sldId id="4674" r:id="rId278"/>
    <p:sldId id="4305" r:id="rId279"/>
    <p:sldId id="288" r:id="rId280"/>
    <p:sldId id="4676" r:id="rId281"/>
    <p:sldId id="4677" r:id="rId282"/>
    <p:sldId id="4678" r:id="rId283"/>
    <p:sldId id="4679" r:id="rId284"/>
    <p:sldId id="4680" r:id="rId285"/>
    <p:sldId id="4681" r:id="rId286"/>
    <p:sldId id="4682" r:id="rId287"/>
    <p:sldId id="4699" r:id="rId288"/>
    <p:sldId id="4770" r:id="rId289"/>
    <p:sldId id="4296" r:id="rId290"/>
    <p:sldId id="4324" r:id="rId291"/>
    <p:sldId id="4297" r:id="rId292"/>
    <p:sldId id="4298" r:id="rId293"/>
    <p:sldId id="304" r:id="rId294"/>
    <p:sldId id="4225" r:id="rId295"/>
    <p:sldId id="4226" r:id="rId296"/>
    <p:sldId id="4803" r:id="rId297"/>
    <p:sldId id="3189" r:id="rId298"/>
    <p:sldId id="5242" r:id="rId299"/>
    <p:sldId id="5243" r:id="rId300"/>
    <p:sldId id="5244" r:id="rId301"/>
    <p:sldId id="5245" r:id="rId302"/>
    <p:sldId id="4227" r:id="rId303"/>
    <p:sldId id="3162" r:id="rId304"/>
    <p:sldId id="3163" r:id="rId305"/>
    <p:sldId id="4347" r:id="rId306"/>
    <p:sldId id="4804" r:id="rId307"/>
    <p:sldId id="3161" r:id="rId308"/>
    <p:sldId id="4228" r:id="rId309"/>
    <p:sldId id="4700" r:id="rId310"/>
    <p:sldId id="4701" r:id="rId311"/>
    <p:sldId id="4711" r:id="rId312"/>
    <p:sldId id="4749" r:id="rId313"/>
    <p:sldId id="4233" r:id="rId314"/>
    <p:sldId id="4752" r:id="rId315"/>
    <p:sldId id="4753" r:id="rId316"/>
    <p:sldId id="259" r:id="rId317"/>
    <p:sldId id="4765" r:id="rId318"/>
    <p:sldId id="4808" r:id="rId319"/>
    <p:sldId id="4809" r:id="rId320"/>
    <p:sldId id="4768" r:id="rId321"/>
    <p:sldId id="4769" r:id="rId322"/>
    <p:sldId id="4160" r:id="rId323"/>
    <p:sldId id="4255" r:id="rId324"/>
    <p:sldId id="4423" r:id="rId325"/>
    <p:sldId id="4434" r:id="rId326"/>
    <p:sldId id="4435" r:id="rId327"/>
    <p:sldId id="4755" r:id="rId328"/>
    <p:sldId id="4691" r:id="rId329"/>
    <p:sldId id="4692" r:id="rId330"/>
    <p:sldId id="4693" r:id="rId331"/>
    <p:sldId id="4760" r:id="rId332"/>
    <p:sldId id="4694" r:id="rId333"/>
    <p:sldId id="4761" r:id="rId334"/>
    <p:sldId id="4695" r:id="rId335"/>
    <p:sldId id="4762" r:id="rId336"/>
    <p:sldId id="4763" r:id="rId337"/>
    <p:sldId id="4764" r:id="rId338"/>
    <p:sldId id="430" r:id="rId339"/>
    <p:sldId id="431" r:id="rId340"/>
    <p:sldId id="432" r:id="rId341"/>
    <p:sldId id="433" r:id="rId342"/>
    <p:sldId id="434" r:id="rId343"/>
    <p:sldId id="4437" r:id="rId344"/>
    <p:sldId id="4438" r:id="rId345"/>
    <p:sldId id="275" r:id="rId346"/>
    <p:sldId id="4810" r:id="rId347"/>
    <p:sldId id="4440" r:id="rId348"/>
    <p:sldId id="4441" r:id="rId349"/>
    <p:sldId id="4442" r:id="rId350"/>
    <p:sldId id="4443" r:id="rId351"/>
    <p:sldId id="4461" r:id="rId352"/>
    <p:sldId id="287" r:id="rId353"/>
    <p:sldId id="4462" r:id="rId354"/>
    <p:sldId id="4463" r:id="rId355"/>
    <p:sldId id="4464" r:id="rId356"/>
    <p:sldId id="4465" r:id="rId357"/>
    <p:sldId id="4466" r:id="rId358"/>
    <p:sldId id="4467" r:id="rId359"/>
    <p:sldId id="4470" r:id="rId360"/>
    <p:sldId id="4474" r:id="rId361"/>
    <p:sldId id="4475" r:id="rId362"/>
    <p:sldId id="4476" r:id="rId363"/>
    <p:sldId id="4477" r:id="rId364"/>
    <p:sldId id="4478" r:id="rId365"/>
    <p:sldId id="264" r:id="rId366"/>
    <p:sldId id="291" r:id="rId367"/>
    <p:sldId id="292" r:id="rId368"/>
    <p:sldId id="4688" r:id="rId369"/>
    <p:sldId id="4689" r:id="rId370"/>
    <p:sldId id="4690" r:id="rId371"/>
    <p:sldId id="4696" r:id="rId372"/>
    <p:sldId id="4697" r:id="rId373"/>
    <p:sldId id="4812" r:id="rId374"/>
    <p:sldId id="4784" r:id="rId375"/>
    <p:sldId id="4785" r:id="rId376"/>
    <p:sldId id="4754" r:id="rId377"/>
    <p:sldId id="4771" r:id="rId378"/>
    <p:sldId id="285" r:id="rId379"/>
    <p:sldId id="4384" r:id="rId380"/>
    <p:sldId id="4766" r:id="rId381"/>
    <p:sldId id="478" r:id="rId38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中度样式 4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Средний стиль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807" autoAdjust="0"/>
    <p:restoredTop sz="94660"/>
  </p:normalViewPr>
  <p:slideViewPr>
    <p:cSldViewPr snapToGrid="0">
      <p:cViewPr varScale="1">
        <p:scale>
          <a:sx n="113" d="100"/>
          <a:sy n="113" d="100"/>
        </p:scale>
        <p:origin x="120" y="13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99" Type="http://schemas.openxmlformats.org/officeDocument/2006/relationships/slide" Target="slides/slide285.xml"/><Relationship Id="rId21" Type="http://schemas.openxmlformats.org/officeDocument/2006/relationships/slide" Target="slides/slide7.xml"/><Relationship Id="rId42" Type="http://schemas.openxmlformats.org/officeDocument/2006/relationships/slide" Target="slides/slide28.xml"/><Relationship Id="rId63" Type="http://schemas.openxmlformats.org/officeDocument/2006/relationships/slide" Target="slides/slide49.xml"/><Relationship Id="rId84" Type="http://schemas.openxmlformats.org/officeDocument/2006/relationships/slide" Target="slides/slide70.xml"/><Relationship Id="rId138" Type="http://schemas.openxmlformats.org/officeDocument/2006/relationships/slide" Target="slides/slide124.xml"/><Relationship Id="rId159" Type="http://schemas.openxmlformats.org/officeDocument/2006/relationships/slide" Target="slides/slide145.xml"/><Relationship Id="rId324" Type="http://schemas.openxmlformats.org/officeDocument/2006/relationships/slide" Target="slides/slide310.xml"/><Relationship Id="rId345" Type="http://schemas.openxmlformats.org/officeDocument/2006/relationships/slide" Target="slides/slide331.xml"/><Relationship Id="rId366" Type="http://schemas.openxmlformats.org/officeDocument/2006/relationships/slide" Target="slides/slide352.xml"/><Relationship Id="rId387" Type="http://schemas.openxmlformats.org/officeDocument/2006/relationships/tableStyles" Target="tableStyles.xml"/><Relationship Id="rId170" Type="http://schemas.openxmlformats.org/officeDocument/2006/relationships/slide" Target="slides/slide156.xml"/><Relationship Id="rId191" Type="http://schemas.openxmlformats.org/officeDocument/2006/relationships/slide" Target="slides/slide177.xml"/><Relationship Id="rId205" Type="http://schemas.openxmlformats.org/officeDocument/2006/relationships/slide" Target="slides/slide191.xml"/><Relationship Id="rId226" Type="http://schemas.openxmlformats.org/officeDocument/2006/relationships/slide" Target="slides/slide212.xml"/><Relationship Id="rId247" Type="http://schemas.openxmlformats.org/officeDocument/2006/relationships/slide" Target="slides/slide233.xml"/><Relationship Id="rId107" Type="http://schemas.openxmlformats.org/officeDocument/2006/relationships/slide" Target="slides/slide93.xml"/><Relationship Id="rId268" Type="http://schemas.openxmlformats.org/officeDocument/2006/relationships/slide" Target="slides/slide254.xml"/><Relationship Id="rId289" Type="http://schemas.openxmlformats.org/officeDocument/2006/relationships/slide" Target="slides/slide275.xml"/><Relationship Id="rId11" Type="http://schemas.openxmlformats.org/officeDocument/2006/relationships/slideMaster" Target="slideMasters/slideMaster11.xml"/><Relationship Id="rId32" Type="http://schemas.openxmlformats.org/officeDocument/2006/relationships/slide" Target="slides/slide18.xml"/><Relationship Id="rId53" Type="http://schemas.openxmlformats.org/officeDocument/2006/relationships/slide" Target="slides/slide39.xml"/><Relationship Id="rId74" Type="http://schemas.openxmlformats.org/officeDocument/2006/relationships/slide" Target="slides/slide60.xml"/><Relationship Id="rId128" Type="http://schemas.openxmlformats.org/officeDocument/2006/relationships/slide" Target="slides/slide114.xml"/><Relationship Id="rId149" Type="http://schemas.openxmlformats.org/officeDocument/2006/relationships/slide" Target="slides/slide135.xml"/><Relationship Id="rId314" Type="http://schemas.openxmlformats.org/officeDocument/2006/relationships/slide" Target="slides/slide300.xml"/><Relationship Id="rId335" Type="http://schemas.openxmlformats.org/officeDocument/2006/relationships/slide" Target="slides/slide321.xml"/><Relationship Id="rId356" Type="http://schemas.openxmlformats.org/officeDocument/2006/relationships/slide" Target="slides/slide342.xml"/><Relationship Id="rId377" Type="http://schemas.openxmlformats.org/officeDocument/2006/relationships/slide" Target="slides/slide363.xml"/><Relationship Id="rId5" Type="http://schemas.openxmlformats.org/officeDocument/2006/relationships/slideMaster" Target="slideMasters/slideMaster5.xml"/><Relationship Id="rId95" Type="http://schemas.openxmlformats.org/officeDocument/2006/relationships/slide" Target="slides/slide81.xml"/><Relationship Id="rId160" Type="http://schemas.openxmlformats.org/officeDocument/2006/relationships/slide" Target="slides/slide146.xml"/><Relationship Id="rId181" Type="http://schemas.openxmlformats.org/officeDocument/2006/relationships/slide" Target="slides/slide167.xml"/><Relationship Id="rId216" Type="http://schemas.openxmlformats.org/officeDocument/2006/relationships/slide" Target="slides/slide202.xml"/><Relationship Id="rId237" Type="http://schemas.openxmlformats.org/officeDocument/2006/relationships/slide" Target="slides/slide223.xml"/><Relationship Id="rId258" Type="http://schemas.openxmlformats.org/officeDocument/2006/relationships/slide" Target="slides/slide244.xml"/><Relationship Id="rId279" Type="http://schemas.openxmlformats.org/officeDocument/2006/relationships/slide" Target="slides/slide265.xml"/><Relationship Id="rId22" Type="http://schemas.openxmlformats.org/officeDocument/2006/relationships/slide" Target="slides/slide8.xml"/><Relationship Id="rId43" Type="http://schemas.openxmlformats.org/officeDocument/2006/relationships/slide" Target="slides/slide29.xml"/><Relationship Id="rId64" Type="http://schemas.openxmlformats.org/officeDocument/2006/relationships/slide" Target="slides/slide50.xml"/><Relationship Id="rId118" Type="http://schemas.openxmlformats.org/officeDocument/2006/relationships/slide" Target="slides/slide104.xml"/><Relationship Id="rId139" Type="http://schemas.openxmlformats.org/officeDocument/2006/relationships/slide" Target="slides/slide125.xml"/><Relationship Id="rId290" Type="http://schemas.openxmlformats.org/officeDocument/2006/relationships/slide" Target="slides/slide276.xml"/><Relationship Id="rId304" Type="http://schemas.openxmlformats.org/officeDocument/2006/relationships/slide" Target="slides/slide290.xml"/><Relationship Id="rId325" Type="http://schemas.openxmlformats.org/officeDocument/2006/relationships/slide" Target="slides/slide311.xml"/><Relationship Id="rId346" Type="http://schemas.openxmlformats.org/officeDocument/2006/relationships/slide" Target="slides/slide332.xml"/><Relationship Id="rId367" Type="http://schemas.openxmlformats.org/officeDocument/2006/relationships/slide" Target="slides/slide353.xml"/><Relationship Id="rId85" Type="http://schemas.openxmlformats.org/officeDocument/2006/relationships/slide" Target="slides/slide71.xml"/><Relationship Id="rId150" Type="http://schemas.openxmlformats.org/officeDocument/2006/relationships/slide" Target="slides/slide136.xml"/><Relationship Id="rId171" Type="http://schemas.openxmlformats.org/officeDocument/2006/relationships/slide" Target="slides/slide157.xml"/><Relationship Id="rId192" Type="http://schemas.openxmlformats.org/officeDocument/2006/relationships/slide" Target="slides/slide178.xml"/><Relationship Id="rId206" Type="http://schemas.openxmlformats.org/officeDocument/2006/relationships/slide" Target="slides/slide192.xml"/><Relationship Id="rId227" Type="http://schemas.openxmlformats.org/officeDocument/2006/relationships/slide" Target="slides/slide213.xml"/><Relationship Id="rId248" Type="http://schemas.openxmlformats.org/officeDocument/2006/relationships/slide" Target="slides/slide234.xml"/><Relationship Id="rId269" Type="http://schemas.openxmlformats.org/officeDocument/2006/relationships/slide" Target="slides/slide255.xml"/><Relationship Id="rId12" Type="http://schemas.openxmlformats.org/officeDocument/2006/relationships/slideMaster" Target="slideMasters/slideMaster12.xml"/><Relationship Id="rId33" Type="http://schemas.openxmlformats.org/officeDocument/2006/relationships/slide" Target="slides/slide19.xml"/><Relationship Id="rId108" Type="http://schemas.openxmlformats.org/officeDocument/2006/relationships/slide" Target="slides/slide94.xml"/><Relationship Id="rId129" Type="http://schemas.openxmlformats.org/officeDocument/2006/relationships/slide" Target="slides/slide115.xml"/><Relationship Id="rId280" Type="http://schemas.openxmlformats.org/officeDocument/2006/relationships/slide" Target="slides/slide266.xml"/><Relationship Id="rId315" Type="http://schemas.openxmlformats.org/officeDocument/2006/relationships/slide" Target="slides/slide301.xml"/><Relationship Id="rId336" Type="http://schemas.openxmlformats.org/officeDocument/2006/relationships/slide" Target="slides/slide322.xml"/><Relationship Id="rId357" Type="http://schemas.openxmlformats.org/officeDocument/2006/relationships/slide" Target="slides/slide343.xml"/><Relationship Id="rId54" Type="http://schemas.openxmlformats.org/officeDocument/2006/relationships/slide" Target="slides/slide40.xml"/><Relationship Id="rId75" Type="http://schemas.openxmlformats.org/officeDocument/2006/relationships/slide" Target="slides/slide61.xml"/><Relationship Id="rId96" Type="http://schemas.openxmlformats.org/officeDocument/2006/relationships/slide" Target="slides/slide82.xml"/><Relationship Id="rId140" Type="http://schemas.openxmlformats.org/officeDocument/2006/relationships/slide" Target="slides/slide126.xml"/><Relationship Id="rId161" Type="http://schemas.openxmlformats.org/officeDocument/2006/relationships/slide" Target="slides/slide147.xml"/><Relationship Id="rId182" Type="http://schemas.openxmlformats.org/officeDocument/2006/relationships/slide" Target="slides/slide168.xml"/><Relationship Id="rId217" Type="http://schemas.openxmlformats.org/officeDocument/2006/relationships/slide" Target="slides/slide203.xml"/><Relationship Id="rId378" Type="http://schemas.openxmlformats.org/officeDocument/2006/relationships/slide" Target="slides/slide364.xml"/><Relationship Id="rId6" Type="http://schemas.openxmlformats.org/officeDocument/2006/relationships/slideMaster" Target="slideMasters/slideMaster6.xml"/><Relationship Id="rId238" Type="http://schemas.openxmlformats.org/officeDocument/2006/relationships/slide" Target="slides/slide224.xml"/><Relationship Id="rId259" Type="http://schemas.openxmlformats.org/officeDocument/2006/relationships/slide" Target="slides/slide245.xml"/><Relationship Id="rId23" Type="http://schemas.openxmlformats.org/officeDocument/2006/relationships/slide" Target="slides/slide9.xml"/><Relationship Id="rId119" Type="http://schemas.openxmlformats.org/officeDocument/2006/relationships/slide" Target="slides/slide105.xml"/><Relationship Id="rId270" Type="http://schemas.openxmlformats.org/officeDocument/2006/relationships/slide" Target="slides/slide256.xml"/><Relationship Id="rId291" Type="http://schemas.openxmlformats.org/officeDocument/2006/relationships/slide" Target="slides/slide277.xml"/><Relationship Id="rId305" Type="http://schemas.openxmlformats.org/officeDocument/2006/relationships/slide" Target="slides/slide291.xml"/><Relationship Id="rId326" Type="http://schemas.openxmlformats.org/officeDocument/2006/relationships/slide" Target="slides/slide312.xml"/><Relationship Id="rId347" Type="http://schemas.openxmlformats.org/officeDocument/2006/relationships/slide" Target="slides/slide333.xml"/><Relationship Id="rId44" Type="http://schemas.openxmlformats.org/officeDocument/2006/relationships/slide" Target="slides/slide30.xml"/><Relationship Id="rId65" Type="http://schemas.openxmlformats.org/officeDocument/2006/relationships/slide" Target="slides/slide51.xml"/><Relationship Id="rId86" Type="http://schemas.openxmlformats.org/officeDocument/2006/relationships/slide" Target="slides/slide72.xml"/><Relationship Id="rId130" Type="http://schemas.openxmlformats.org/officeDocument/2006/relationships/slide" Target="slides/slide116.xml"/><Relationship Id="rId151" Type="http://schemas.openxmlformats.org/officeDocument/2006/relationships/slide" Target="slides/slide137.xml"/><Relationship Id="rId368" Type="http://schemas.openxmlformats.org/officeDocument/2006/relationships/slide" Target="slides/slide354.xml"/><Relationship Id="rId172" Type="http://schemas.openxmlformats.org/officeDocument/2006/relationships/slide" Target="slides/slide158.xml"/><Relationship Id="rId193" Type="http://schemas.openxmlformats.org/officeDocument/2006/relationships/slide" Target="slides/slide179.xml"/><Relationship Id="rId207" Type="http://schemas.openxmlformats.org/officeDocument/2006/relationships/slide" Target="slides/slide193.xml"/><Relationship Id="rId228" Type="http://schemas.openxmlformats.org/officeDocument/2006/relationships/slide" Target="slides/slide214.xml"/><Relationship Id="rId249" Type="http://schemas.openxmlformats.org/officeDocument/2006/relationships/slide" Target="slides/slide235.xml"/><Relationship Id="rId13" Type="http://schemas.openxmlformats.org/officeDocument/2006/relationships/slideMaster" Target="slideMasters/slideMaster13.xml"/><Relationship Id="rId109" Type="http://schemas.openxmlformats.org/officeDocument/2006/relationships/slide" Target="slides/slide95.xml"/><Relationship Id="rId260" Type="http://schemas.openxmlformats.org/officeDocument/2006/relationships/slide" Target="slides/slide246.xml"/><Relationship Id="rId281" Type="http://schemas.openxmlformats.org/officeDocument/2006/relationships/slide" Target="slides/slide267.xml"/><Relationship Id="rId316" Type="http://schemas.openxmlformats.org/officeDocument/2006/relationships/slide" Target="slides/slide302.xml"/><Relationship Id="rId337" Type="http://schemas.openxmlformats.org/officeDocument/2006/relationships/slide" Target="slides/slide323.xml"/><Relationship Id="rId34" Type="http://schemas.openxmlformats.org/officeDocument/2006/relationships/slide" Target="slides/slide20.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20" Type="http://schemas.openxmlformats.org/officeDocument/2006/relationships/slide" Target="slides/slide106.xml"/><Relationship Id="rId141" Type="http://schemas.openxmlformats.org/officeDocument/2006/relationships/slide" Target="slides/slide127.xml"/><Relationship Id="rId358" Type="http://schemas.openxmlformats.org/officeDocument/2006/relationships/slide" Target="slides/slide344.xml"/><Relationship Id="rId379" Type="http://schemas.openxmlformats.org/officeDocument/2006/relationships/slide" Target="slides/slide365.xml"/><Relationship Id="rId7" Type="http://schemas.openxmlformats.org/officeDocument/2006/relationships/slideMaster" Target="slideMasters/slideMaster7.xml"/><Relationship Id="rId162" Type="http://schemas.openxmlformats.org/officeDocument/2006/relationships/slide" Target="slides/slide148.xml"/><Relationship Id="rId183" Type="http://schemas.openxmlformats.org/officeDocument/2006/relationships/slide" Target="slides/slide169.xml"/><Relationship Id="rId218" Type="http://schemas.openxmlformats.org/officeDocument/2006/relationships/slide" Target="slides/slide204.xml"/><Relationship Id="rId239" Type="http://schemas.openxmlformats.org/officeDocument/2006/relationships/slide" Target="slides/slide225.xml"/><Relationship Id="rId250" Type="http://schemas.openxmlformats.org/officeDocument/2006/relationships/slide" Target="slides/slide236.xml"/><Relationship Id="rId271" Type="http://schemas.openxmlformats.org/officeDocument/2006/relationships/slide" Target="slides/slide257.xml"/><Relationship Id="rId292" Type="http://schemas.openxmlformats.org/officeDocument/2006/relationships/slide" Target="slides/slide278.xml"/><Relationship Id="rId306" Type="http://schemas.openxmlformats.org/officeDocument/2006/relationships/slide" Target="slides/slide292.xml"/><Relationship Id="rId24" Type="http://schemas.openxmlformats.org/officeDocument/2006/relationships/slide" Target="slides/slide10.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31" Type="http://schemas.openxmlformats.org/officeDocument/2006/relationships/slide" Target="slides/slide117.xml"/><Relationship Id="rId327" Type="http://schemas.openxmlformats.org/officeDocument/2006/relationships/slide" Target="slides/slide313.xml"/><Relationship Id="rId348" Type="http://schemas.openxmlformats.org/officeDocument/2006/relationships/slide" Target="slides/slide334.xml"/><Relationship Id="rId369" Type="http://schemas.openxmlformats.org/officeDocument/2006/relationships/slide" Target="slides/slide355.xml"/><Relationship Id="rId152" Type="http://schemas.openxmlformats.org/officeDocument/2006/relationships/slide" Target="slides/slide138.xml"/><Relationship Id="rId173" Type="http://schemas.openxmlformats.org/officeDocument/2006/relationships/slide" Target="slides/slide159.xml"/><Relationship Id="rId194" Type="http://schemas.openxmlformats.org/officeDocument/2006/relationships/slide" Target="slides/slide180.xml"/><Relationship Id="rId208" Type="http://schemas.openxmlformats.org/officeDocument/2006/relationships/slide" Target="slides/slide194.xml"/><Relationship Id="rId229" Type="http://schemas.openxmlformats.org/officeDocument/2006/relationships/slide" Target="slides/slide215.xml"/><Relationship Id="rId380" Type="http://schemas.openxmlformats.org/officeDocument/2006/relationships/slide" Target="slides/slide366.xml"/><Relationship Id="rId240" Type="http://schemas.openxmlformats.org/officeDocument/2006/relationships/slide" Target="slides/slide226.xml"/><Relationship Id="rId261" Type="http://schemas.openxmlformats.org/officeDocument/2006/relationships/slide" Target="slides/slide247.xml"/><Relationship Id="rId14" Type="http://schemas.openxmlformats.org/officeDocument/2006/relationships/slideMaster" Target="slideMasters/slideMaster14.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282" Type="http://schemas.openxmlformats.org/officeDocument/2006/relationships/slide" Target="slides/slide268.xml"/><Relationship Id="rId317" Type="http://schemas.openxmlformats.org/officeDocument/2006/relationships/slide" Target="slides/slide303.xml"/><Relationship Id="rId338" Type="http://schemas.openxmlformats.org/officeDocument/2006/relationships/slide" Target="slides/slide324.xml"/><Relationship Id="rId359" Type="http://schemas.openxmlformats.org/officeDocument/2006/relationships/slide" Target="slides/slide345.xml"/><Relationship Id="rId8" Type="http://schemas.openxmlformats.org/officeDocument/2006/relationships/slideMaster" Target="slideMasters/slideMaster8.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163" Type="http://schemas.openxmlformats.org/officeDocument/2006/relationships/slide" Target="slides/slide149.xml"/><Relationship Id="rId184" Type="http://schemas.openxmlformats.org/officeDocument/2006/relationships/slide" Target="slides/slide170.xml"/><Relationship Id="rId219" Type="http://schemas.openxmlformats.org/officeDocument/2006/relationships/slide" Target="slides/slide205.xml"/><Relationship Id="rId370" Type="http://schemas.openxmlformats.org/officeDocument/2006/relationships/slide" Target="slides/slide356.xml"/><Relationship Id="rId230" Type="http://schemas.openxmlformats.org/officeDocument/2006/relationships/slide" Target="slides/slide216.xml"/><Relationship Id="rId251" Type="http://schemas.openxmlformats.org/officeDocument/2006/relationships/slide" Target="slides/slide237.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272" Type="http://schemas.openxmlformats.org/officeDocument/2006/relationships/slide" Target="slides/slide258.xml"/><Relationship Id="rId293" Type="http://schemas.openxmlformats.org/officeDocument/2006/relationships/slide" Target="slides/slide279.xml"/><Relationship Id="rId307" Type="http://schemas.openxmlformats.org/officeDocument/2006/relationships/slide" Target="slides/slide293.xml"/><Relationship Id="rId328" Type="http://schemas.openxmlformats.org/officeDocument/2006/relationships/slide" Target="slides/slide314.xml"/><Relationship Id="rId349" Type="http://schemas.openxmlformats.org/officeDocument/2006/relationships/slide" Target="slides/slide335.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3" Type="http://schemas.openxmlformats.org/officeDocument/2006/relationships/slide" Target="slides/slide139.xml"/><Relationship Id="rId174" Type="http://schemas.openxmlformats.org/officeDocument/2006/relationships/slide" Target="slides/slide160.xml"/><Relationship Id="rId195" Type="http://schemas.openxmlformats.org/officeDocument/2006/relationships/slide" Target="slides/slide181.xml"/><Relationship Id="rId209" Type="http://schemas.openxmlformats.org/officeDocument/2006/relationships/slide" Target="slides/slide195.xml"/><Relationship Id="rId360" Type="http://schemas.openxmlformats.org/officeDocument/2006/relationships/slide" Target="slides/slide346.xml"/><Relationship Id="rId381" Type="http://schemas.openxmlformats.org/officeDocument/2006/relationships/slide" Target="slides/slide367.xml"/><Relationship Id="rId220" Type="http://schemas.openxmlformats.org/officeDocument/2006/relationships/slide" Target="slides/slide206.xml"/><Relationship Id="rId241" Type="http://schemas.openxmlformats.org/officeDocument/2006/relationships/slide" Target="slides/slide227.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262" Type="http://schemas.openxmlformats.org/officeDocument/2006/relationships/slide" Target="slides/slide248.xml"/><Relationship Id="rId283" Type="http://schemas.openxmlformats.org/officeDocument/2006/relationships/slide" Target="slides/slide269.xml"/><Relationship Id="rId318" Type="http://schemas.openxmlformats.org/officeDocument/2006/relationships/slide" Target="slides/slide304.xml"/><Relationship Id="rId339" Type="http://schemas.openxmlformats.org/officeDocument/2006/relationships/slide" Target="slides/slide325.xml"/><Relationship Id="rId78" Type="http://schemas.openxmlformats.org/officeDocument/2006/relationships/slide" Target="slides/slide64.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64" Type="http://schemas.openxmlformats.org/officeDocument/2006/relationships/slide" Target="slides/slide150.xml"/><Relationship Id="rId185" Type="http://schemas.openxmlformats.org/officeDocument/2006/relationships/slide" Target="slides/slide171.xml"/><Relationship Id="rId350" Type="http://schemas.openxmlformats.org/officeDocument/2006/relationships/slide" Target="slides/slide336.xml"/><Relationship Id="rId371" Type="http://schemas.openxmlformats.org/officeDocument/2006/relationships/slide" Target="slides/slide357.xml"/><Relationship Id="rId9" Type="http://schemas.openxmlformats.org/officeDocument/2006/relationships/slideMaster" Target="slideMasters/slideMaster9.xml"/><Relationship Id="rId210" Type="http://schemas.openxmlformats.org/officeDocument/2006/relationships/slide" Target="slides/slide196.xml"/><Relationship Id="rId26" Type="http://schemas.openxmlformats.org/officeDocument/2006/relationships/slide" Target="slides/slide12.xml"/><Relationship Id="rId231" Type="http://schemas.openxmlformats.org/officeDocument/2006/relationships/slide" Target="slides/slide217.xml"/><Relationship Id="rId252" Type="http://schemas.openxmlformats.org/officeDocument/2006/relationships/slide" Target="slides/slide238.xml"/><Relationship Id="rId273" Type="http://schemas.openxmlformats.org/officeDocument/2006/relationships/slide" Target="slides/slide259.xml"/><Relationship Id="rId294" Type="http://schemas.openxmlformats.org/officeDocument/2006/relationships/slide" Target="slides/slide280.xml"/><Relationship Id="rId308" Type="http://schemas.openxmlformats.org/officeDocument/2006/relationships/slide" Target="slides/slide294.xml"/><Relationship Id="rId329" Type="http://schemas.openxmlformats.org/officeDocument/2006/relationships/slide" Target="slides/slide315.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54" Type="http://schemas.openxmlformats.org/officeDocument/2006/relationships/slide" Target="slides/slide140.xml"/><Relationship Id="rId175" Type="http://schemas.openxmlformats.org/officeDocument/2006/relationships/slide" Target="slides/slide161.xml"/><Relationship Id="rId340" Type="http://schemas.openxmlformats.org/officeDocument/2006/relationships/slide" Target="slides/slide326.xml"/><Relationship Id="rId361" Type="http://schemas.openxmlformats.org/officeDocument/2006/relationships/slide" Target="slides/slide347.xml"/><Relationship Id="rId196" Type="http://schemas.openxmlformats.org/officeDocument/2006/relationships/slide" Target="slides/slide182.xml"/><Relationship Id="rId200" Type="http://schemas.openxmlformats.org/officeDocument/2006/relationships/slide" Target="slides/slide186.xml"/><Relationship Id="rId382" Type="http://schemas.openxmlformats.org/officeDocument/2006/relationships/slide" Target="slides/slide368.xml"/><Relationship Id="rId16" Type="http://schemas.openxmlformats.org/officeDocument/2006/relationships/slide" Target="slides/slide2.xml"/><Relationship Id="rId221" Type="http://schemas.openxmlformats.org/officeDocument/2006/relationships/slide" Target="slides/slide207.xml"/><Relationship Id="rId242" Type="http://schemas.openxmlformats.org/officeDocument/2006/relationships/slide" Target="slides/slide228.xml"/><Relationship Id="rId263" Type="http://schemas.openxmlformats.org/officeDocument/2006/relationships/slide" Target="slides/slide249.xml"/><Relationship Id="rId284" Type="http://schemas.openxmlformats.org/officeDocument/2006/relationships/slide" Target="slides/slide270.xml"/><Relationship Id="rId319" Type="http://schemas.openxmlformats.org/officeDocument/2006/relationships/slide" Target="slides/slide305.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44" Type="http://schemas.openxmlformats.org/officeDocument/2006/relationships/slide" Target="slides/slide130.xml"/><Relationship Id="rId330" Type="http://schemas.openxmlformats.org/officeDocument/2006/relationships/slide" Target="slides/slide316.xml"/><Relationship Id="rId90" Type="http://schemas.openxmlformats.org/officeDocument/2006/relationships/slide" Target="slides/slide76.xml"/><Relationship Id="rId165" Type="http://schemas.openxmlformats.org/officeDocument/2006/relationships/slide" Target="slides/slide151.xml"/><Relationship Id="rId186" Type="http://schemas.openxmlformats.org/officeDocument/2006/relationships/slide" Target="slides/slide172.xml"/><Relationship Id="rId351" Type="http://schemas.openxmlformats.org/officeDocument/2006/relationships/slide" Target="slides/slide337.xml"/><Relationship Id="rId372" Type="http://schemas.openxmlformats.org/officeDocument/2006/relationships/slide" Target="slides/slide358.xml"/><Relationship Id="rId211" Type="http://schemas.openxmlformats.org/officeDocument/2006/relationships/slide" Target="slides/slide197.xml"/><Relationship Id="rId232" Type="http://schemas.openxmlformats.org/officeDocument/2006/relationships/slide" Target="slides/slide218.xml"/><Relationship Id="rId253" Type="http://schemas.openxmlformats.org/officeDocument/2006/relationships/slide" Target="slides/slide239.xml"/><Relationship Id="rId274" Type="http://schemas.openxmlformats.org/officeDocument/2006/relationships/slide" Target="slides/slide260.xml"/><Relationship Id="rId295" Type="http://schemas.openxmlformats.org/officeDocument/2006/relationships/slide" Target="slides/slide281.xml"/><Relationship Id="rId309" Type="http://schemas.openxmlformats.org/officeDocument/2006/relationships/slide" Target="slides/slide295.xml"/><Relationship Id="rId27" Type="http://schemas.openxmlformats.org/officeDocument/2006/relationships/slide" Target="slides/slide13.xml"/><Relationship Id="rId48" Type="http://schemas.openxmlformats.org/officeDocument/2006/relationships/slide" Target="slides/slide34.xml"/><Relationship Id="rId69" Type="http://schemas.openxmlformats.org/officeDocument/2006/relationships/slide" Target="slides/slide55.xml"/><Relationship Id="rId113" Type="http://schemas.openxmlformats.org/officeDocument/2006/relationships/slide" Target="slides/slide99.xml"/><Relationship Id="rId134" Type="http://schemas.openxmlformats.org/officeDocument/2006/relationships/slide" Target="slides/slide120.xml"/><Relationship Id="rId320" Type="http://schemas.openxmlformats.org/officeDocument/2006/relationships/slide" Target="slides/slide306.xml"/><Relationship Id="rId80" Type="http://schemas.openxmlformats.org/officeDocument/2006/relationships/slide" Target="slides/slide66.xml"/><Relationship Id="rId155" Type="http://schemas.openxmlformats.org/officeDocument/2006/relationships/slide" Target="slides/slide141.xml"/><Relationship Id="rId176" Type="http://schemas.openxmlformats.org/officeDocument/2006/relationships/slide" Target="slides/slide162.xml"/><Relationship Id="rId197" Type="http://schemas.openxmlformats.org/officeDocument/2006/relationships/slide" Target="slides/slide183.xml"/><Relationship Id="rId341" Type="http://schemas.openxmlformats.org/officeDocument/2006/relationships/slide" Target="slides/slide327.xml"/><Relationship Id="rId362" Type="http://schemas.openxmlformats.org/officeDocument/2006/relationships/slide" Target="slides/slide348.xml"/><Relationship Id="rId383" Type="http://schemas.openxmlformats.org/officeDocument/2006/relationships/notesMaster" Target="notesMasters/notesMaster1.xml"/><Relationship Id="rId201" Type="http://schemas.openxmlformats.org/officeDocument/2006/relationships/slide" Target="slides/slide187.xml"/><Relationship Id="rId222" Type="http://schemas.openxmlformats.org/officeDocument/2006/relationships/slide" Target="slides/slide208.xml"/><Relationship Id="rId243" Type="http://schemas.openxmlformats.org/officeDocument/2006/relationships/slide" Target="slides/slide229.xml"/><Relationship Id="rId264" Type="http://schemas.openxmlformats.org/officeDocument/2006/relationships/slide" Target="slides/slide250.xml"/><Relationship Id="rId285" Type="http://schemas.openxmlformats.org/officeDocument/2006/relationships/slide" Target="slides/slide271.xml"/><Relationship Id="rId17" Type="http://schemas.openxmlformats.org/officeDocument/2006/relationships/slide" Target="slides/slide3.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24" Type="http://schemas.openxmlformats.org/officeDocument/2006/relationships/slide" Target="slides/slide110.xml"/><Relationship Id="rId310" Type="http://schemas.openxmlformats.org/officeDocument/2006/relationships/slide" Target="slides/slide296.xml"/><Relationship Id="rId70" Type="http://schemas.openxmlformats.org/officeDocument/2006/relationships/slide" Target="slides/slide56.xml"/><Relationship Id="rId91" Type="http://schemas.openxmlformats.org/officeDocument/2006/relationships/slide" Target="slides/slide77.xml"/><Relationship Id="rId145" Type="http://schemas.openxmlformats.org/officeDocument/2006/relationships/slide" Target="slides/slide131.xml"/><Relationship Id="rId166" Type="http://schemas.openxmlformats.org/officeDocument/2006/relationships/slide" Target="slides/slide152.xml"/><Relationship Id="rId187" Type="http://schemas.openxmlformats.org/officeDocument/2006/relationships/slide" Target="slides/slide173.xml"/><Relationship Id="rId331" Type="http://schemas.openxmlformats.org/officeDocument/2006/relationships/slide" Target="slides/slide317.xml"/><Relationship Id="rId352" Type="http://schemas.openxmlformats.org/officeDocument/2006/relationships/slide" Target="slides/slide338.xml"/><Relationship Id="rId373" Type="http://schemas.openxmlformats.org/officeDocument/2006/relationships/slide" Target="slides/slide359.xml"/><Relationship Id="rId1" Type="http://schemas.openxmlformats.org/officeDocument/2006/relationships/slideMaster" Target="slideMasters/slideMaster1.xml"/><Relationship Id="rId212" Type="http://schemas.openxmlformats.org/officeDocument/2006/relationships/slide" Target="slides/slide198.xml"/><Relationship Id="rId233" Type="http://schemas.openxmlformats.org/officeDocument/2006/relationships/slide" Target="slides/slide219.xml"/><Relationship Id="rId254" Type="http://schemas.openxmlformats.org/officeDocument/2006/relationships/slide" Target="slides/slide240.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275" Type="http://schemas.openxmlformats.org/officeDocument/2006/relationships/slide" Target="slides/slide261.xml"/><Relationship Id="rId296" Type="http://schemas.openxmlformats.org/officeDocument/2006/relationships/slide" Target="slides/slide282.xml"/><Relationship Id="rId300" Type="http://schemas.openxmlformats.org/officeDocument/2006/relationships/slide" Target="slides/slide286.xml"/><Relationship Id="rId60" Type="http://schemas.openxmlformats.org/officeDocument/2006/relationships/slide" Target="slides/slide46.xml"/><Relationship Id="rId81" Type="http://schemas.openxmlformats.org/officeDocument/2006/relationships/slide" Target="slides/slide67.xml"/><Relationship Id="rId135" Type="http://schemas.openxmlformats.org/officeDocument/2006/relationships/slide" Target="slides/slide121.xml"/><Relationship Id="rId156" Type="http://schemas.openxmlformats.org/officeDocument/2006/relationships/slide" Target="slides/slide142.xml"/><Relationship Id="rId177" Type="http://schemas.openxmlformats.org/officeDocument/2006/relationships/slide" Target="slides/slide163.xml"/><Relationship Id="rId198" Type="http://schemas.openxmlformats.org/officeDocument/2006/relationships/slide" Target="slides/slide184.xml"/><Relationship Id="rId321" Type="http://schemas.openxmlformats.org/officeDocument/2006/relationships/slide" Target="slides/slide307.xml"/><Relationship Id="rId342" Type="http://schemas.openxmlformats.org/officeDocument/2006/relationships/slide" Target="slides/slide328.xml"/><Relationship Id="rId363" Type="http://schemas.openxmlformats.org/officeDocument/2006/relationships/slide" Target="slides/slide349.xml"/><Relationship Id="rId384" Type="http://schemas.openxmlformats.org/officeDocument/2006/relationships/presProps" Target="presProps.xml"/><Relationship Id="rId202" Type="http://schemas.openxmlformats.org/officeDocument/2006/relationships/slide" Target="slides/slide188.xml"/><Relationship Id="rId223" Type="http://schemas.openxmlformats.org/officeDocument/2006/relationships/slide" Target="slides/slide209.xml"/><Relationship Id="rId244" Type="http://schemas.openxmlformats.org/officeDocument/2006/relationships/slide" Target="slides/slide230.xml"/><Relationship Id="rId18" Type="http://schemas.openxmlformats.org/officeDocument/2006/relationships/slide" Target="slides/slide4.xml"/><Relationship Id="rId39" Type="http://schemas.openxmlformats.org/officeDocument/2006/relationships/slide" Target="slides/slide25.xml"/><Relationship Id="rId265" Type="http://schemas.openxmlformats.org/officeDocument/2006/relationships/slide" Target="slides/slide251.xml"/><Relationship Id="rId286" Type="http://schemas.openxmlformats.org/officeDocument/2006/relationships/slide" Target="slides/slide272.xml"/><Relationship Id="rId50" Type="http://schemas.openxmlformats.org/officeDocument/2006/relationships/slide" Target="slides/slide36.xml"/><Relationship Id="rId104" Type="http://schemas.openxmlformats.org/officeDocument/2006/relationships/slide" Target="slides/slide90.xml"/><Relationship Id="rId125" Type="http://schemas.openxmlformats.org/officeDocument/2006/relationships/slide" Target="slides/slide111.xml"/><Relationship Id="rId146" Type="http://schemas.openxmlformats.org/officeDocument/2006/relationships/slide" Target="slides/slide132.xml"/><Relationship Id="rId167" Type="http://schemas.openxmlformats.org/officeDocument/2006/relationships/slide" Target="slides/slide153.xml"/><Relationship Id="rId188" Type="http://schemas.openxmlformats.org/officeDocument/2006/relationships/slide" Target="slides/slide174.xml"/><Relationship Id="rId311" Type="http://schemas.openxmlformats.org/officeDocument/2006/relationships/slide" Target="slides/slide297.xml"/><Relationship Id="rId332" Type="http://schemas.openxmlformats.org/officeDocument/2006/relationships/slide" Target="slides/slide318.xml"/><Relationship Id="rId353" Type="http://schemas.openxmlformats.org/officeDocument/2006/relationships/slide" Target="slides/slide339.xml"/><Relationship Id="rId374" Type="http://schemas.openxmlformats.org/officeDocument/2006/relationships/slide" Target="slides/slide360.xml"/><Relationship Id="rId71" Type="http://schemas.openxmlformats.org/officeDocument/2006/relationships/slide" Target="slides/slide57.xml"/><Relationship Id="rId92" Type="http://schemas.openxmlformats.org/officeDocument/2006/relationships/slide" Target="slides/slide78.xml"/><Relationship Id="rId213" Type="http://schemas.openxmlformats.org/officeDocument/2006/relationships/slide" Target="slides/slide199.xml"/><Relationship Id="rId234" Type="http://schemas.openxmlformats.org/officeDocument/2006/relationships/slide" Target="slides/slide220.xml"/><Relationship Id="rId2" Type="http://schemas.openxmlformats.org/officeDocument/2006/relationships/slideMaster" Target="slideMasters/slideMaster2.xml"/><Relationship Id="rId29" Type="http://schemas.openxmlformats.org/officeDocument/2006/relationships/slide" Target="slides/slide15.xml"/><Relationship Id="rId255" Type="http://schemas.openxmlformats.org/officeDocument/2006/relationships/slide" Target="slides/slide241.xml"/><Relationship Id="rId276" Type="http://schemas.openxmlformats.org/officeDocument/2006/relationships/slide" Target="slides/slide262.xml"/><Relationship Id="rId297" Type="http://schemas.openxmlformats.org/officeDocument/2006/relationships/slide" Target="slides/slide283.xml"/><Relationship Id="rId40" Type="http://schemas.openxmlformats.org/officeDocument/2006/relationships/slide" Target="slides/slide26.xml"/><Relationship Id="rId115" Type="http://schemas.openxmlformats.org/officeDocument/2006/relationships/slide" Target="slides/slide101.xml"/><Relationship Id="rId136" Type="http://schemas.openxmlformats.org/officeDocument/2006/relationships/slide" Target="slides/slide122.xml"/><Relationship Id="rId157" Type="http://schemas.openxmlformats.org/officeDocument/2006/relationships/slide" Target="slides/slide143.xml"/><Relationship Id="rId178" Type="http://schemas.openxmlformats.org/officeDocument/2006/relationships/slide" Target="slides/slide164.xml"/><Relationship Id="rId301" Type="http://schemas.openxmlformats.org/officeDocument/2006/relationships/slide" Target="slides/slide287.xml"/><Relationship Id="rId322" Type="http://schemas.openxmlformats.org/officeDocument/2006/relationships/slide" Target="slides/slide308.xml"/><Relationship Id="rId343" Type="http://schemas.openxmlformats.org/officeDocument/2006/relationships/slide" Target="slides/slide329.xml"/><Relationship Id="rId364" Type="http://schemas.openxmlformats.org/officeDocument/2006/relationships/slide" Target="slides/slide350.xml"/><Relationship Id="rId61" Type="http://schemas.openxmlformats.org/officeDocument/2006/relationships/slide" Target="slides/slide47.xml"/><Relationship Id="rId82" Type="http://schemas.openxmlformats.org/officeDocument/2006/relationships/slide" Target="slides/slide68.xml"/><Relationship Id="rId199" Type="http://schemas.openxmlformats.org/officeDocument/2006/relationships/slide" Target="slides/slide185.xml"/><Relationship Id="rId203" Type="http://schemas.openxmlformats.org/officeDocument/2006/relationships/slide" Target="slides/slide189.xml"/><Relationship Id="rId385" Type="http://schemas.openxmlformats.org/officeDocument/2006/relationships/viewProps" Target="viewProps.xml"/><Relationship Id="rId19" Type="http://schemas.openxmlformats.org/officeDocument/2006/relationships/slide" Target="slides/slide5.xml"/><Relationship Id="rId224" Type="http://schemas.openxmlformats.org/officeDocument/2006/relationships/slide" Target="slides/slide210.xml"/><Relationship Id="rId245" Type="http://schemas.openxmlformats.org/officeDocument/2006/relationships/slide" Target="slides/slide231.xml"/><Relationship Id="rId266" Type="http://schemas.openxmlformats.org/officeDocument/2006/relationships/slide" Target="slides/slide252.xml"/><Relationship Id="rId287" Type="http://schemas.openxmlformats.org/officeDocument/2006/relationships/slide" Target="slides/slide273.xml"/><Relationship Id="rId30" Type="http://schemas.openxmlformats.org/officeDocument/2006/relationships/slide" Target="slides/slide1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168" Type="http://schemas.openxmlformats.org/officeDocument/2006/relationships/slide" Target="slides/slide154.xml"/><Relationship Id="rId312" Type="http://schemas.openxmlformats.org/officeDocument/2006/relationships/slide" Target="slides/slide298.xml"/><Relationship Id="rId333" Type="http://schemas.openxmlformats.org/officeDocument/2006/relationships/slide" Target="slides/slide319.xml"/><Relationship Id="rId354" Type="http://schemas.openxmlformats.org/officeDocument/2006/relationships/slide" Target="slides/slide340.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189" Type="http://schemas.openxmlformats.org/officeDocument/2006/relationships/slide" Target="slides/slide175.xml"/><Relationship Id="rId375" Type="http://schemas.openxmlformats.org/officeDocument/2006/relationships/slide" Target="slides/slide361.xml"/><Relationship Id="rId3" Type="http://schemas.openxmlformats.org/officeDocument/2006/relationships/slideMaster" Target="slideMasters/slideMaster3.xml"/><Relationship Id="rId214" Type="http://schemas.openxmlformats.org/officeDocument/2006/relationships/slide" Target="slides/slide200.xml"/><Relationship Id="rId235" Type="http://schemas.openxmlformats.org/officeDocument/2006/relationships/slide" Target="slides/slide221.xml"/><Relationship Id="rId256" Type="http://schemas.openxmlformats.org/officeDocument/2006/relationships/slide" Target="slides/slide242.xml"/><Relationship Id="rId277" Type="http://schemas.openxmlformats.org/officeDocument/2006/relationships/slide" Target="slides/slide263.xml"/><Relationship Id="rId298" Type="http://schemas.openxmlformats.org/officeDocument/2006/relationships/slide" Target="slides/slide284.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slide" Target="slides/slide144.xml"/><Relationship Id="rId302" Type="http://schemas.openxmlformats.org/officeDocument/2006/relationships/slide" Target="slides/slide288.xml"/><Relationship Id="rId323" Type="http://schemas.openxmlformats.org/officeDocument/2006/relationships/slide" Target="slides/slide309.xml"/><Relationship Id="rId344" Type="http://schemas.openxmlformats.org/officeDocument/2006/relationships/slide" Target="slides/slide330.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179" Type="http://schemas.openxmlformats.org/officeDocument/2006/relationships/slide" Target="slides/slide165.xml"/><Relationship Id="rId365" Type="http://schemas.openxmlformats.org/officeDocument/2006/relationships/slide" Target="slides/slide351.xml"/><Relationship Id="rId386" Type="http://schemas.openxmlformats.org/officeDocument/2006/relationships/theme" Target="theme/theme1.xml"/><Relationship Id="rId190" Type="http://schemas.openxmlformats.org/officeDocument/2006/relationships/slide" Target="slides/slide176.xml"/><Relationship Id="rId204" Type="http://schemas.openxmlformats.org/officeDocument/2006/relationships/slide" Target="slides/slide190.xml"/><Relationship Id="rId225" Type="http://schemas.openxmlformats.org/officeDocument/2006/relationships/slide" Target="slides/slide211.xml"/><Relationship Id="rId246" Type="http://schemas.openxmlformats.org/officeDocument/2006/relationships/slide" Target="slides/slide232.xml"/><Relationship Id="rId267" Type="http://schemas.openxmlformats.org/officeDocument/2006/relationships/slide" Target="slides/slide253.xml"/><Relationship Id="rId288" Type="http://schemas.openxmlformats.org/officeDocument/2006/relationships/slide" Target="slides/slide274.xml"/><Relationship Id="rId106" Type="http://schemas.openxmlformats.org/officeDocument/2006/relationships/slide" Target="slides/slide92.xml"/><Relationship Id="rId127" Type="http://schemas.openxmlformats.org/officeDocument/2006/relationships/slide" Target="slides/slide113.xml"/><Relationship Id="rId313" Type="http://schemas.openxmlformats.org/officeDocument/2006/relationships/slide" Target="slides/slide299.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94" Type="http://schemas.openxmlformats.org/officeDocument/2006/relationships/slide" Target="slides/slide80.xml"/><Relationship Id="rId148" Type="http://schemas.openxmlformats.org/officeDocument/2006/relationships/slide" Target="slides/slide134.xml"/><Relationship Id="rId169" Type="http://schemas.openxmlformats.org/officeDocument/2006/relationships/slide" Target="slides/slide155.xml"/><Relationship Id="rId334" Type="http://schemas.openxmlformats.org/officeDocument/2006/relationships/slide" Target="slides/slide320.xml"/><Relationship Id="rId355" Type="http://schemas.openxmlformats.org/officeDocument/2006/relationships/slide" Target="slides/slide341.xml"/><Relationship Id="rId376" Type="http://schemas.openxmlformats.org/officeDocument/2006/relationships/slide" Target="slides/slide362.xml"/><Relationship Id="rId4" Type="http://schemas.openxmlformats.org/officeDocument/2006/relationships/slideMaster" Target="slideMasters/slideMaster4.xml"/><Relationship Id="rId180" Type="http://schemas.openxmlformats.org/officeDocument/2006/relationships/slide" Target="slides/slide166.xml"/><Relationship Id="rId215" Type="http://schemas.openxmlformats.org/officeDocument/2006/relationships/slide" Target="slides/slide201.xml"/><Relationship Id="rId236" Type="http://schemas.openxmlformats.org/officeDocument/2006/relationships/slide" Target="slides/slide222.xml"/><Relationship Id="rId257" Type="http://schemas.openxmlformats.org/officeDocument/2006/relationships/slide" Target="slides/slide243.xml"/><Relationship Id="rId278" Type="http://schemas.openxmlformats.org/officeDocument/2006/relationships/slide" Target="slides/slide264.xml"/><Relationship Id="rId303" Type="http://schemas.openxmlformats.org/officeDocument/2006/relationships/slide" Target="slides/slide2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39EF27-3D58-4F04-AF25-48E54369708D}" type="datetimeFigureOut">
              <a:rPr lang="ru-RU" smtClean="0"/>
              <a:t>06.06.2022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951513-017C-4FBA-A79E-A721EBE17A8F}" type="slidenum">
              <a:rPr lang="ru-RU" smtClean="0"/>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мещающий образ слайда 1"/>
          <p:cNvSpPr>
            <a:spLocks noGrp="1" noRot="1" noChangeAspect="1"/>
          </p:cNvSpPr>
          <p:nvPr>
            <p:ph type="sldImg" idx="2"/>
          </p:nvPr>
        </p:nvSpPr>
        <p:spPr/>
      </p:sp>
      <p:sp>
        <p:nvSpPr>
          <p:cNvPr id="3" name="Замещающий текст 2"/>
          <p:cNvSpPr>
            <a:spLocks noGrp="1"/>
          </p:cNvSpPr>
          <p:nvPr>
            <p:ph type="body" idx="3"/>
          </p:nvPr>
        </p:nvSpPr>
        <p:spPr/>
        <p:txBody>
          <a:bodyPr/>
          <a:lstStyle/>
          <a:p>
            <a:endParaRPr lang="ru-RU"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мещающий образ слайда 1"/>
          <p:cNvSpPr>
            <a:spLocks noGrp="1" noRot="1" noChangeAspect="1"/>
          </p:cNvSpPr>
          <p:nvPr>
            <p:ph type="sldImg" idx="2"/>
          </p:nvPr>
        </p:nvSpPr>
        <p:spPr/>
      </p:sp>
      <p:sp>
        <p:nvSpPr>
          <p:cNvPr id="3" name="Замещающий текст 2"/>
          <p:cNvSpPr>
            <a:spLocks noGrp="1"/>
          </p:cNvSpPr>
          <p:nvPr>
            <p:ph type="body" idx="3"/>
          </p:nvPr>
        </p:nvSpPr>
        <p:spPr/>
        <p:txBody>
          <a:bodyPr/>
          <a:lstStyle/>
          <a:p>
            <a:endParaRPr lang="ru-RU"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мещающий образ слайда 1"/>
          <p:cNvSpPr>
            <a:spLocks noGrp="1" noRot="1" noChangeAspect="1"/>
          </p:cNvSpPr>
          <p:nvPr>
            <p:ph type="sldImg" idx="2"/>
          </p:nvPr>
        </p:nvSpPr>
        <p:spPr/>
      </p:sp>
      <p:sp>
        <p:nvSpPr>
          <p:cNvPr id="3" name="Замещающий текст 2"/>
          <p:cNvSpPr>
            <a:spLocks noGrp="1"/>
          </p:cNvSpPr>
          <p:nvPr>
            <p:ph type="body" idx="3"/>
          </p:nvPr>
        </p:nvSpPr>
        <p:spPr/>
        <p:txBody>
          <a:bodyPr/>
          <a:lstStyle/>
          <a:p>
            <a:endParaRPr lang="ru-RU"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FA75B2-50EF-44F4-8157-D7E82E08CEC7}"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t>290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FA75B2-50EF-44F4-8157-D7E82E08CEC7}"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t>291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7581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ru-RU" altLang="ru-RU"/>
          </a:p>
        </p:txBody>
      </p:sp>
      <p:sp>
        <p:nvSpPr>
          <p:cNvPr id="37581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FAB8B910-7A6D-4C08-B143-0907E6412A7D}" type="slidenum">
              <a:rPr kumimoji="0" lang="ru-RU" altLang="ru-RU"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294</a:t>
            </a:fld>
            <a:endParaRPr kumimoji="0" lang="ru-RU" altLang="ru-RU"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FA75B2-50EF-44F4-8157-D7E82E08CEC7}"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t>295</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97925C66-3203-4DA3-AF18-1407A8530FC0}" type="datetimeFigureOut">
              <a:rPr lang="ru-RU" smtClean="0"/>
              <a:t>06.06.2022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F88979A-74CA-45AF-8A26-17FE560C2666}"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7925C66-3203-4DA3-AF18-1407A8530FC0}" type="datetimeFigureOut">
              <a:rPr lang="ru-RU" smtClean="0"/>
              <a:t>06.06.2022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F88979A-74CA-45AF-8A26-17FE560C2666}" type="slidenum">
              <a:rPr lang="ru-RU" smtClean="0"/>
              <a:t>‹#›</a:t>
            </a:fld>
            <a:endParaRPr lang="ru-RU"/>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7925C66-3203-4DA3-AF18-1407A8530FC0}" type="datetimeFigureOut">
              <a:rPr lang="ru-RU" smtClean="0"/>
              <a:t>06.06.2022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F88979A-74CA-45AF-8A26-17FE560C2666}" type="slidenum">
              <a:rPr lang="ru-RU" smtClean="0"/>
              <a:t>‹#›</a:t>
            </a:fld>
            <a:endParaRPr lang="ru-RU"/>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7925C66-3203-4DA3-AF18-1407A8530FC0}" type="datetimeFigureOut">
              <a:rPr lang="ru-RU" smtClean="0"/>
              <a:t>06.06.2022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F88979A-74CA-45AF-8A26-17FE560C2666}" type="slidenum">
              <a:rPr lang="ru-RU" smtClean="0"/>
              <a:t>‹#›</a:t>
            </a:fld>
            <a:endParaRPr lang="ru-RU"/>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7925C66-3203-4DA3-AF18-1407A8530FC0}" type="datetimeFigureOut">
              <a:rPr lang="ru-RU" smtClean="0"/>
              <a:t>06.06.2022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F88979A-74CA-45AF-8A26-17FE560C2666}" type="slidenum">
              <a:rPr lang="ru-RU" smtClean="0"/>
              <a:t>‹#›</a:t>
            </a:fld>
            <a:endParaRPr lang="ru-RU"/>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7925C66-3203-4DA3-AF18-1407A8530FC0}" type="datetimeFigureOut">
              <a:rPr lang="ru-RU" smtClean="0"/>
              <a:t>06.06.2022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F88979A-74CA-45AF-8A26-17FE560C2666}" type="slidenum">
              <a:rPr lang="ru-RU" smtClean="0"/>
              <a:t>‹#›</a:t>
            </a:fld>
            <a:endParaRPr lang="ru-RU"/>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1"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7925C66-3203-4DA3-AF18-1407A8530FC0}" type="datetimeFigureOut">
              <a:rPr lang="ru-RU" smtClean="0"/>
              <a:t>06.06.2022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F88979A-74CA-45AF-8A26-17FE560C2666}" type="slidenum">
              <a:rPr lang="ru-RU" smtClean="0"/>
              <a:t>‹#›</a:t>
            </a:fld>
            <a:endParaRPr lang="ru-RU"/>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1852FFD1-FA6F-42C3-BA12-DC2C2C1F2EEE}" type="datetimeFigureOut">
              <a:rPr lang="ru-RU" smtClean="0"/>
              <a:t>06.06.2022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A7DA608-35A8-44E0-9F82-581EAE50B9B7}" type="slidenum">
              <a:rPr lang="ru-RU" smtClean="0"/>
              <a:t>‹#›</a:t>
            </a:fld>
            <a:endParaRPr lang="ru-RU"/>
          </a:p>
        </p:txBody>
      </p:sp>
    </p:spTree>
    <p:extLst>
      <p:ext uri="{BB962C8B-B14F-4D97-AF65-F5344CB8AC3E}">
        <p14:creationId xmlns:p14="http://schemas.microsoft.com/office/powerpoint/2010/main" val="11845079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852FFD1-FA6F-42C3-BA12-DC2C2C1F2EEE}" type="datetimeFigureOut">
              <a:rPr lang="ru-RU" smtClean="0"/>
              <a:t>06.06.2022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A7DA608-35A8-44E0-9F82-581EAE50B9B7}" type="slidenum">
              <a:rPr lang="ru-RU" smtClean="0"/>
              <a:t>‹#›</a:t>
            </a:fld>
            <a:endParaRPr lang="ru-RU"/>
          </a:p>
        </p:txBody>
      </p:sp>
    </p:spTree>
    <p:extLst>
      <p:ext uri="{BB962C8B-B14F-4D97-AF65-F5344CB8AC3E}">
        <p14:creationId xmlns:p14="http://schemas.microsoft.com/office/powerpoint/2010/main" val="3640377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852FFD1-FA6F-42C3-BA12-DC2C2C1F2EEE}" type="datetimeFigureOut">
              <a:rPr lang="ru-RU" smtClean="0"/>
              <a:t>06.06.2022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A7DA608-35A8-44E0-9F82-581EAE50B9B7}" type="slidenum">
              <a:rPr lang="ru-RU" smtClean="0"/>
              <a:t>‹#›</a:t>
            </a:fld>
            <a:endParaRPr lang="ru-RU"/>
          </a:p>
        </p:txBody>
      </p:sp>
    </p:spTree>
    <p:extLst>
      <p:ext uri="{BB962C8B-B14F-4D97-AF65-F5344CB8AC3E}">
        <p14:creationId xmlns:p14="http://schemas.microsoft.com/office/powerpoint/2010/main" val="201816024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1852FFD1-FA6F-42C3-BA12-DC2C2C1F2EEE}" type="datetimeFigureOut">
              <a:rPr lang="ru-RU" smtClean="0"/>
              <a:t>06.06.2022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A7DA608-35A8-44E0-9F82-581EAE50B9B7}" type="slidenum">
              <a:rPr lang="ru-RU" smtClean="0"/>
              <a:t>‹#›</a:t>
            </a:fld>
            <a:endParaRPr lang="ru-RU"/>
          </a:p>
        </p:txBody>
      </p:sp>
    </p:spTree>
    <p:extLst>
      <p:ext uri="{BB962C8B-B14F-4D97-AF65-F5344CB8AC3E}">
        <p14:creationId xmlns:p14="http://schemas.microsoft.com/office/powerpoint/2010/main" val="952834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1852FFD1-FA6F-42C3-BA12-DC2C2C1F2EEE}" type="datetimeFigureOut">
              <a:rPr lang="ru-RU" smtClean="0"/>
              <a:t>06.06.2022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8A7DA608-35A8-44E0-9F82-581EAE50B9B7}" type="slidenum">
              <a:rPr lang="ru-RU" smtClean="0"/>
              <a:t>‹#›</a:t>
            </a:fld>
            <a:endParaRPr lang="ru-RU"/>
          </a:p>
        </p:txBody>
      </p:sp>
    </p:spTree>
    <p:extLst>
      <p:ext uri="{BB962C8B-B14F-4D97-AF65-F5344CB8AC3E}">
        <p14:creationId xmlns:p14="http://schemas.microsoft.com/office/powerpoint/2010/main" val="1668851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1"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7925C66-3203-4DA3-AF18-1407A8530FC0}" type="datetimeFigureOut">
              <a:rPr lang="ru-RU" smtClean="0"/>
              <a:t>06.06.2022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F88979A-74CA-45AF-8A26-17FE560C2666}" type="slidenum">
              <a:rPr lang="ru-RU" smtClean="0"/>
              <a:t>‹#›</a:t>
            </a:fld>
            <a:endParaRPr lang="ru-RU"/>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1852FFD1-FA6F-42C3-BA12-DC2C2C1F2EEE}" type="datetimeFigureOut">
              <a:rPr lang="ru-RU" smtClean="0"/>
              <a:t>06.06.2022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A7DA608-35A8-44E0-9F82-581EAE50B9B7}" type="slidenum">
              <a:rPr lang="ru-RU" smtClean="0"/>
              <a:t>‹#›</a:t>
            </a:fld>
            <a:endParaRPr lang="ru-RU"/>
          </a:p>
        </p:txBody>
      </p:sp>
    </p:spTree>
    <p:extLst>
      <p:ext uri="{BB962C8B-B14F-4D97-AF65-F5344CB8AC3E}">
        <p14:creationId xmlns:p14="http://schemas.microsoft.com/office/powerpoint/2010/main" val="6025750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52FFD1-FA6F-42C3-BA12-DC2C2C1F2EEE}" type="datetimeFigureOut">
              <a:rPr lang="ru-RU" smtClean="0"/>
              <a:t>06.06.2022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8A7DA608-35A8-44E0-9F82-581EAE50B9B7}" type="slidenum">
              <a:rPr lang="ru-RU" smtClean="0"/>
              <a:t>‹#›</a:t>
            </a:fld>
            <a:endParaRPr lang="ru-RU"/>
          </a:p>
        </p:txBody>
      </p:sp>
    </p:spTree>
    <p:extLst>
      <p:ext uri="{BB962C8B-B14F-4D97-AF65-F5344CB8AC3E}">
        <p14:creationId xmlns:p14="http://schemas.microsoft.com/office/powerpoint/2010/main" val="5910427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1852FFD1-FA6F-42C3-BA12-DC2C2C1F2EEE}" type="datetimeFigureOut">
              <a:rPr lang="ru-RU" smtClean="0"/>
              <a:t>06.06.2022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A7DA608-35A8-44E0-9F82-581EAE50B9B7}" type="slidenum">
              <a:rPr lang="ru-RU" smtClean="0"/>
              <a:t>‹#›</a:t>
            </a:fld>
            <a:endParaRPr lang="ru-RU"/>
          </a:p>
        </p:txBody>
      </p:sp>
    </p:spTree>
    <p:extLst>
      <p:ext uri="{BB962C8B-B14F-4D97-AF65-F5344CB8AC3E}">
        <p14:creationId xmlns:p14="http://schemas.microsoft.com/office/powerpoint/2010/main" val="17447167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1852FFD1-FA6F-42C3-BA12-DC2C2C1F2EEE}" type="datetimeFigureOut">
              <a:rPr lang="ru-RU" smtClean="0"/>
              <a:t>06.06.2022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A7DA608-35A8-44E0-9F82-581EAE50B9B7}" type="slidenum">
              <a:rPr lang="ru-RU" smtClean="0"/>
              <a:t>‹#›</a:t>
            </a:fld>
            <a:endParaRPr lang="ru-RU"/>
          </a:p>
        </p:txBody>
      </p:sp>
    </p:spTree>
    <p:extLst>
      <p:ext uri="{BB962C8B-B14F-4D97-AF65-F5344CB8AC3E}">
        <p14:creationId xmlns:p14="http://schemas.microsoft.com/office/powerpoint/2010/main" val="15759191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852FFD1-FA6F-42C3-BA12-DC2C2C1F2EEE}" type="datetimeFigureOut">
              <a:rPr lang="ru-RU" smtClean="0"/>
              <a:t>06.06.2022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A7DA608-35A8-44E0-9F82-581EAE50B9B7}" type="slidenum">
              <a:rPr lang="ru-RU" smtClean="0"/>
              <a:t>‹#›</a:t>
            </a:fld>
            <a:endParaRPr lang="ru-RU"/>
          </a:p>
        </p:txBody>
      </p:sp>
    </p:spTree>
    <p:extLst>
      <p:ext uri="{BB962C8B-B14F-4D97-AF65-F5344CB8AC3E}">
        <p14:creationId xmlns:p14="http://schemas.microsoft.com/office/powerpoint/2010/main" val="11720530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852FFD1-FA6F-42C3-BA12-DC2C2C1F2EEE}" type="datetimeFigureOut">
              <a:rPr lang="ru-RU" smtClean="0"/>
              <a:t>06.06.2022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A7DA608-35A8-44E0-9F82-581EAE50B9B7}" type="slidenum">
              <a:rPr lang="ru-RU" smtClean="0"/>
              <a:t>‹#›</a:t>
            </a:fld>
            <a:endParaRPr lang="ru-RU"/>
          </a:p>
        </p:txBody>
      </p:sp>
    </p:spTree>
    <p:extLst>
      <p:ext uri="{BB962C8B-B14F-4D97-AF65-F5344CB8AC3E}">
        <p14:creationId xmlns:p14="http://schemas.microsoft.com/office/powerpoint/2010/main" val="11265632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C544B33-721B-41CE-93AD-AC7663EF8184}" type="datetimeFigureOut">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06.06.2022</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797BA5C-250F-42A9-9B4F-894FA0A74871}" type="slidenum">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1299431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7D11C6-6189-41C1-B2D9-9CFBC7922BA4}" type="datetimeFigureOut">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06.06.2022</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1468A7D-06D5-4CCA-B5C2-5CEBA117AB36}" type="slidenum">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98622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874"/>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1" y="458959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F1F5138-DD3D-493A-A983-56DE64E5610A}" type="datetimeFigureOut">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06.06.2022</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226800B-D93C-44DE-B176-EC8E9D93A6B4}" type="slidenum">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408211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02A8EE7-EF11-459B-8408-BFD1AADD22E2}" type="datetimeFigureOut">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06.06.2022</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1FFF3F1-981C-419B-987F-92F5243104D7}" type="slidenum">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21665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B56AEF86-E87A-44A2-AA75-85CD9662DBA5}" type="datetimeFigureOut">
              <a:rPr lang="ru-RU" smtClean="0"/>
              <a:t>06.06.2022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304C94E-1C92-4ECB-A6F3-30B2B0C079E8}" type="slidenum">
              <a:rPr lang="ru-RU" smtClean="0"/>
              <a:t>‹#›</a:t>
            </a:fld>
            <a:endParaRPr lang="ru-RU"/>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9"/>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83CFB61-49A8-4E4A-AB69-BE913B84F924}" type="datetimeFigureOut">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06.06.2022</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C3AC564-7B2E-405A-ACCF-262A320DD9A9}" type="slidenum">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17203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1A7C6C4-D61B-4645-B9FE-F36D991D827D}" type="datetimeFigureOut">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06.06.2022</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3515DBB-4247-46FB-B059-76B2A8FCAF39}" type="slidenum">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1160578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3BDF9EA-364F-42A4-BCBC-B51AC8468A0C}" type="datetimeFigureOut">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06.06.2022</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15273BD-DC88-4752-A276-9C9C5D78AC42}" type="slidenum">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351932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56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B804AA8-65C4-49FB-A702-4089B84E77E0}" type="datetimeFigureOut">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06.06.2022</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E299D0F-31B6-42C6-B96D-88C4FF314477}" type="slidenum">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1028467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561"/>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417606B-91D9-4EE6-9119-CFFF84F9D93A}" type="datetimeFigureOut">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06.06.2022</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5062A44-E696-4755-9DF0-7A8F83DA6679}" type="slidenum">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60853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D2C4860-BD13-493C-9CEE-FC1511EFDF45}" type="datetimeFigureOut">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06.06.2022</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EC0FD0D-860B-41F7-9694-218F4E830413}" type="slidenum">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41821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195BCA4-8F69-4A4C-93B5-BA79AFA2E86F}" type="datetimeFigureOut">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06.06.2022</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EED850C-62AD-403A-AF8B-F0AE335A96EA}" type="slidenum">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61600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A2A9834-699D-47BB-BEF9-BE8CB45642DB}"/>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0EB7AA03-1D2C-44BE-83E9-6219A1A097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186E9F2F-814B-4756-8C5B-B80E4F44F91D}"/>
              </a:ext>
            </a:extLst>
          </p:cNvPr>
          <p:cNvSpPr>
            <a:spLocks noGrp="1"/>
          </p:cNvSpPr>
          <p:nvPr>
            <p:ph type="dt" sz="half" idx="10"/>
          </p:nvPr>
        </p:nvSpPr>
        <p:spPr/>
        <p:txBody>
          <a:bodyPr/>
          <a:lstStyle/>
          <a:p>
            <a:fld id="{97925C66-3203-4DA3-AF18-1407A8530FC0}" type="datetimeFigureOut">
              <a:rPr lang="ru-RU" smtClean="0"/>
              <a:pPr/>
              <a:t>06.06.2022</a:t>
            </a:fld>
            <a:endParaRPr lang="ru-RU"/>
          </a:p>
        </p:txBody>
      </p:sp>
      <p:sp>
        <p:nvSpPr>
          <p:cNvPr id="5" name="Нижний колонтитул 4">
            <a:extLst>
              <a:ext uri="{FF2B5EF4-FFF2-40B4-BE49-F238E27FC236}">
                <a16:creationId xmlns:a16="http://schemas.microsoft.com/office/drawing/2014/main" id="{ADB2E65A-8BEC-4D0E-976A-3EA95DA5558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14EFD3B-72BF-4E98-AA0F-64355B605230}"/>
              </a:ext>
            </a:extLst>
          </p:cNvPr>
          <p:cNvSpPr>
            <a:spLocks noGrp="1"/>
          </p:cNvSpPr>
          <p:nvPr>
            <p:ph type="sldNum" sz="quarter" idx="12"/>
          </p:nvPr>
        </p:nvSpPr>
        <p:spPr/>
        <p:txBody>
          <a:bodyPr/>
          <a:lstStyle/>
          <a:p>
            <a:fld id="{1F88979A-74CA-45AF-8A26-17FE560C2666}" type="slidenum">
              <a:rPr lang="ru-RU" smtClean="0"/>
              <a:pPr/>
              <a:t>‹#›</a:t>
            </a:fld>
            <a:endParaRPr lang="ru-RU"/>
          </a:p>
        </p:txBody>
      </p:sp>
    </p:spTree>
    <p:extLst>
      <p:ext uri="{BB962C8B-B14F-4D97-AF65-F5344CB8AC3E}">
        <p14:creationId xmlns:p14="http://schemas.microsoft.com/office/powerpoint/2010/main" val="37801479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9DDCF1-ABAA-4962-B917-20FF1018A48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D7F73734-1783-4590-B83E-71B3CC827539}"/>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65FB6CF-5B06-40D9-9329-C7963D35A876}"/>
              </a:ext>
            </a:extLst>
          </p:cNvPr>
          <p:cNvSpPr>
            <a:spLocks noGrp="1"/>
          </p:cNvSpPr>
          <p:nvPr>
            <p:ph type="dt" sz="half" idx="10"/>
          </p:nvPr>
        </p:nvSpPr>
        <p:spPr/>
        <p:txBody>
          <a:bodyPr/>
          <a:lstStyle/>
          <a:p>
            <a:fld id="{97925C66-3203-4DA3-AF18-1407A8530FC0}" type="datetimeFigureOut">
              <a:rPr lang="ru-RU" smtClean="0"/>
              <a:pPr/>
              <a:t>06.06.2022</a:t>
            </a:fld>
            <a:endParaRPr lang="ru-RU"/>
          </a:p>
        </p:txBody>
      </p:sp>
      <p:sp>
        <p:nvSpPr>
          <p:cNvPr id="5" name="Нижний колонтитул 4">
            <a:extLst>
              <a:ext uri="{FF2B5EF4-FFF2-40B4-BE49-F238E27FC236}">
                <a16:creationId xmlns:a16="http://schemas.microsoft.com/office/drawing/2014/main" id="{6E6FF188-559A-476F-9F86-2FB27D1B51F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B9C7B02-412F-439C-9876-8D8ABDCB245D}"/>
              </a:ext>
            </a:extLst>
          </p:cNvPr>
          <p:cNvSpPr>
            <a:spLocks noGrp="1"/>
          </p:cNvSpPr>
          <p:nvPr>
            <p:ph type="sldNum" sz="quarter" idx="12"/>
          </p:nvPr>
        </p:nvSpPr>
        <p:spPr/>
        <p:txBody>
          <a:bodyPr/>
          <a:lstStyle/>
          <a:p>
            <a:fld id="{1F88979A-74CA-45AF-8A26-17FE560C2666}" type="slidenum">
              <a:rPr lang="ru-RU" smtClean="0"/>
              <a:pPr/>
              <a:t>‹#›</a:t>
            </a:fld>
            <a:endParaRPr lang="ru-RU"/>
          </a:p>
        </p:txBody>
      </p:sp>
    </p:spTree>
    <p:extLst>
      <p:ext uri="{BB962C8B-B14F-4D97-AF65-F5344CB8AC3E}">
        <p14:creationId xmlns:p14="http://schemas.microsoft.com/office/powerpoint/2010/main" val="113926005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972FF3B-F0BE-4B39-B06A-61F837392F14}"/>
              </a:ext>
            </a:extLst>
          </p:cNvPr>
          <p:cNvSpPr>
            <a:spLocks noGrp="1"/>
          </p:cNvSpPr>
          <p:nvPr>
            <p:ph type="title"/>
          </p:nvPr>
        </p:nvSpPr>
        <p:spPr>
          <a:xfrm>
            <a:off x="831851" y="1709740"/>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F855CE80-DDE7-488C-BE53-AD50E5692F48}"/>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828D36D9-9EBE-471A-9BBB-1CD4ACDE21BB}"/>
              </a:ext>
            </a:extLst>
          </p:cNvPr>
          <p:cNvSpPr>
            <a:spLocks noGrp="1"/>
          </p:cNvSpPr>
          <p:nvPr>
            <p:ph type="dt" sz="half" idx="10"/>
          </p:nvPr>
        </p:nvSpPr>
        <p:spPr/>
        <p:txBody>
          <a:bodyPr/>
          <a:lstStyle/>
          <a:p>
            <a:fld id="{97925C66-3203-4DA3-AF18-1407A8530FC0}" type="datetimeFigureOut">
              <a:rPr lang="ru-RU" smtClean="0"/>
              <a:pPr/>
              <a:t>06.06.2022</a:t>
            </a:fld>
            <a:endParaRPr lang="ru-RU"/>
          </a:p>
        </p:txBody>
      </p:sp>
      <p:sp>
        <p:nvSpPr>
          <p:cNvPr id="5" name="Нижний колонтитул 4">
            <a:extLst>
              <a:ext uri="{FF2B5EF4-FFF2-40B4-BE49-F238E27FC236}">
                <a16:creationId xmlns:a16="http://schemas.microsoft.com/office/drawing/2014/main" id="{B5C1CD3D-20BA-430D-A0C5-0C25D0D8378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69B37E7-78BC-4CE8-9641-3F8AF786C39B}"/>
              </a:ext>
            </a:extLst>
          </p:cNvPr>
          <p:cNvSpPr>
            <a:spLocks noGrp="1"/>
          </p:cNvSpPr>
          <p:nvPr>
            <p:ph type="sldNum" sz="quarter" idx="12"/>
          </p:nvPr>
        </p:nvSpPr>
        <p:spPr/>
        <p:txBody>
          <a:bodyPr/>
          <a:lstStyle/>
          <a:p>
            <a:fld id="{1F88979A-74CA-45AF-8A26-17FE560C2666}" type="slidenum">
              <a:rPr lang="ru-RU" smtClean="0"/>
              <a:pPr/>
              <a:t>‹#›</a:t>
            </a:fld>
            <a:endParaRPr lang="ru-RU"/>
          </a:p>
        </p:txBody>
      </p:sp>
    </p:spTree>
    <p:extLst>
      <p:ext uri="{BB962C8B-B14F-4D97-AF65-F5344CB8AC3E}">
        <p14:creationId xmlns:p14="http://schemas.microsoft.com/office/powerpoint/2010/main" val="2170333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56AEF86-E87A-44A2-AA75-85CD9662DBA5}" type="datetimeFigureOut">
              <a:rPr lang="ru-RU" smtClean="0"/>
              <a:t>06.06.2022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304C94E-1C92-4ECB-A6F3-30B2B0C079E8}" type="slidenum">
              <a:rPr lang="ru-RU" smtClean="0"/>
              <a:t>‹#›</a:t>
            </a:fld>
            <a:endParaRPr lang="ru-RU"/>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639747-67BD-4FD9-9B3F-17B64C91AF3D}"/>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A1526E6A-54CB-450B-ADC7-E84351AC5E1E}"/>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808ACE4C-5E15-4472-862C-9DF24CC5E53E}"/>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0AF6646A-6398-4024-B963-F040B736CAE1}"/>
              </a:ext>
            </a:extLst>
          </p:cNvPr>
          <p:cNvSpPr>
            <a:spLocks noGrp="1"/>
          </p:cNvSpPr>
          <p:nvPr>
            <p:ph type="dt" sz="half" idx="10"/>
          </p:nvPr>
        </p:nvSpPr>
        <p:spPr/>
        <p:txBody>
          <a:bodyPr/>
          <a:lstStyle/>
          <a:p>
            <a:fld id="{97925C66-3203-4DA3-AF18-1407A8530FC0}" type="datetimeFigureOut">
              <a:rPr lang="ru-RU" smtClean="0"/>
              <a:pPr/>
              <a:t>06.06.2022</a:t>
            </a:fld>
            <a:endParaRPr lang="ru-RU"/>
          </a:p>
        </p:txBody>
      </p:sp>
      <p:sp>
        <p:nvSpPr>
          <p:cNvPr id="6" name="Нижний колонтитул 5">
            <a:extLst>
              <a:ext uri="{FF2B5EF4-FFF2-40B4-BE49-F238E27FC236}">
                <a16:creationId xmlns:a16="http://schemas.microsoft.com/office/drawing/2014/main" id="{D71145E9-5B9E-47A0-8901-08319B22882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AB55D2DE-BE24-4F38-8C43-6D09C49DD302}"/>
              </a:ext>
            </a:extLst>
          </p:cNvPr>
          <p:cNvSpPr>
            <a:spLocks noGrp="1"/>
          </p:cNvSpPr>
          <p:nvPr>
            <p:ph type="sldNum" sz="quarter" idx="12"/>
          </p:nvPr>
        </p:nvSpPr>
        <p:spPr/>
        <p:txBody>
          <a:bodyPr/>
          <a:lstStyle/>
          <a:p>
            <a:fld id="{1F88979A-74CA-45AF-8A26-17FE560C2666}" type="slidenum">
              <a:rPr lang="ru-RU" smtClean="0"/>
              <a:pPr/>
              <a:t>‹#›</a:t>
            </a:fld>
            <a:endParaRPr lang="ru-RU"/>
          </a:p>
        </p:txBody>
      </p:sp>
    </p:spTree>
    <p:extLst>
      <p:ext uri="{BB962C8B-B14F-4D97-AF65-F5344CB8AC3E}">
        <p14:creationId xmlns:p14="http://schemas.microsoft.com/office/powerpoint/2010/main" val="35813880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FBC04BE-6FB8-4B50-A675-6ECDF5D965E4}"/>
              </a:ext>
            </a:extLst>
          </p:cNvPr>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1F555E7C-618F-48D7-897E-FD78986CBE89}"/>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145C0476-439E-4118-B641-0789A01B9DF9}"/>
              </a:ext>
            </a:extLst>
          </p:cNvPr>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D19AAF95-F065-4F57-96DC-9A7111D92DE3}"/>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4E05608D-4C0F-4289-B53F-17B7BA11A4B7}"/>
              </a:ext>
            </a:extLst>
          </p:cNvPr>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08CF0E29-DE32-4C5B-9FED-EF1057674205}"/>
              </a:ext>
            </a:extLst>
          </p:cNvPr>
          <p:cNvSpPr>
            <a:spLocks noGrp="1"/>
          </p:cNvSpPr>
          <p:nvPr>
            <p:ph type="dt" sz="half" idx="10"/>
          </p:nvPr>
        </p:nvSpPr>
        <p:spPr/>
        <p:txBody>
          <a:bodyPr/>
          <a:lstStyle/>
          <a:p>
            <a:fld id="{97925C66-3203-4DA3-AF18-1407A8530FC0}" type="datetimeFigureOut">
              <a:rPr lang="ru-RU" smtClean="0"/>
              <a:pPr/>
              <a:t>06.06.2022</a:t>
            </a:fld>
            <a:endParaRPr lang="ru-RU"/>
          </a:p>
        </p:txBody>
      </p:sp>
      <p:sp>
        <p:nvSpPr>
          <p:cNvPr id="8" name="Нижний колонтитул 7">
            <a:extLst>
              <a:ext uri="{FF2B5EF4-FFF2-40B4-BE49-F238E27FC236}">
                <a16:creationId xmlns:a16="http://schemas.microsoft.com/office/drawing/2014/main" id="{E6659A3E-2EA0-49E0-AA01-B44647D50088}"/>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B1F6B321-4DE9-44AD-BBEE-BD5398376603}"/>
              </a:ext>
            </a:extLst>
          </p:cNvPr>
          <p:cNvSpPr>
            <a:spLocks noGrp="1"/>
          </p:cNvSpPr>
          <p:nvPr>
            <p:ph type="sldNum" sz="quarter" idx="12"/>
          </p:nvPr>
        </p:nvSpPr>
        <p:spPr/>
        <p:txBody>
          <a:bodyPr/>
          <a:lstStyle/>
          <a:p>
            <a:fld id="{1F88979A-74CA-45AF-8A26-17FE560C2666}" type="slidenum">
              <a:rPr lang="ru-RU" smtClean="0"/>
              <a:pPr/>
              <a:t>‹#›</a:t>
            </a:fld>
            <a:endParaRPr lang="ru-RU"/>
          </a:p>
        </p:txBody>
      </p:sp>
    </p:spTree>
    <p:extLst>
      <p:ext uri="{BB962C8B-B14F-4D97-AF65-F5344CB8AC3E}">
        <p14:creationId xmlns:p14="http://schemas.microsoft.com/office/powerpoint/2010/main" val="115093894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4BD497B-A886-45D6-8C27-EFBF071005EB}"/>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89449CCC-CE4D-42A1-A1B2-7268DAC98C7A}"/>
              </a:ext>
            </a:extLst>
          </p:cNvPr>
          <p:cNvSpPr>
            <a:spLocks noGrp="1"/>
          </p:cNvSpPr>
          <p:nvPr>
            <p:ph type="dt" sz="half" idx="10"/>
          </p:nvPr>
        </p:nvSpPr>
        <p:spPr/>
        <p:txBody>
          <a:bodyPr/>
          <a:lstStyle/>
          <a:p>
            <a:fld id="{97925C66-3203-4DA3-AF18-1407A8530FC0}" type="datetimeFigureOut">
              <a:rPr lang="ru-RU" smtClean="0"/>
              <a:pPr/>
              <a:t>06.06.2022</a:t>
            </a:fld>
            <a:endParaRPr lang="ru-RU"/>
          </a:p>
        </p:txBody>
      </p:sp>
      <p:sp>
        <p:nvSpPr>
          <p:cNvPr id="4" name="Нижний колонтитул 3">
            <a:extLst>
              <a:ext uri="{FF2B5EF4-FFF2-40B4-BE49-F238E27FC236}">
                <a16:creationId xmlns:a16="http://schemas.microsoft.com/office/drawing/2014/main" id="{BAC703E6-22FA-41F3-984C-4A7EDD555EE9}"/>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4AAF9A22-F163-40E6-A8A3-999474DF9F45}"/>
              </a:ext>
            </a:extLst>
          </p:cNvPr>
          <p:cNvSpPr>
            <a:spLocks noGrp="1"/>
          </p:cNvSpPr>
          <p:nvPr>
            <p:ph type="sldNum" sz="quarter" idx="12"/>
          </p:nvPr>
        </p:nvSpPr>
        <p:spPr/>
        <p:txBody>
          <a:bodyPr/>
          <a:lstStyle/>
          <a:p>
            <a:fld id="{1F88979A-74CA-45AF-8A26-17FE560C2666}" type="slidenum">
              <a:rPr lang="ru-RU" smtClean="0"/>
              <a:pPr/>
              <a:t>‹#›</a:t>
            </a:fld>
            <a:endParaRPr lang="ru-RU"/>
          </a:p>
        </p:txBody>
      </p:sp>
    </p:spTree>
    <p:extLst>
      <p:ext uri="{BB962C8B-B14F-4D97-AF65-F5344CB8AC3E}">
        <p14:creationId xmlns:p14="http://schemas.microsoft.com/office/powerpoint/2010/main" val="347210864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3D604957-D225-425C-8B82-127DEE3766F3}"/>
              </a:ext>
            </a:extLst>
          </p:cNvPr>
          <p:cNvSpPr>
            <a:spLocks noGrp="1"/>
          </p:cNvSpPr>
          <p:nvPr>
            <p:ph type="dt" sz="half" idx="10"/>
          </p:nvPr>
        </p:nvSpPr>
        <p:spPr/>
        <p:txBody>
          <a:bodyPr/>
          <a:lstStyle/>
          <a:p>
            <a:fld id="{97925C66-3203-4DA3-AF18-1407A8530FC0}" type="datetimeFigureOut">
              <a:rPr lang="ru-RU" smtClean="0"/>
              <a:pPr/>
              <a:t>06.06.2022</a:t>
            </a:fld>
            <a:endParaRPr lang="ru-RU"/>
          </a:p>
        </p:txBody>
      </p:sp>
      <p:sp>
        <p:nvSpPr>
          <p:cNvPr id="3" name="Нижний колонтитул 2">
            <a:extLst>
              <a:ext uri="{FF2B5EF4-FFF2-40B4-BE49-F238E27FC236}">
                <a16:creationId xmlns:a16="http://schemas.microsoft.com/office/drawing/2014/main" id="{1B652AA6-9293-4814-85A5-6F41312EDDE0}"/>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1242F01A-6FDB-45D7-9C2A-8E6E54B77565}"/>
              </a:ext>
            </a:extLst>
          </p:cNvPr>
          <p:cNvSpPr>
            <a:spLocks noGrp="1"/>
          </p:cNvSpPr>
          <p:nvPr>
            <p:ph type="sldNum" sz="quarter" idx="12"/>
          </p:nvPr>
        </p:nvSpPr>
        <p:spPr/>
        <p:txBody>
          <a:bodyPr/>
          <a:lstStyle/>
          <a:p>
            <a:fld id="{1F88979A-74CA-45AF-8A26-17FE560C2666}" type="slidenum">
              <a:rPr lang="ru-RU" smtClean="0"/>
              <a:pPr/>
              <a:t>‹#›</a:t>
            </a:fld>
            <a:endParaRPr lang="ru-RU"/>
          </a:p>
        </p:txBody>
      </p:sp>
    </p:spTree>
    <p:extLst>
      <p:ext uri="{BB962C8B-B14F-4D97-AF65-F5344CB8AC3E}">
        <p14:creationId xmlns:p14="http://schemas.microsoft.com/office/powerpoint/2010/main" val="136644702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26E04C-9E0B-4222-BD47-F274F7FA05C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4966CDF2-25D9-4885-AC8F-67CB440EE993}"/>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42FB6997-EDCA-47AB-9C24-B2614A411B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4424BBE3-7774-4DF8-BB3C-323BEB242DB6}"/>
              </a:ext>
            </a:extLst>
          </p:cNvPr>
          <p:cNvSpPr>
            <a:spLocks noGrp="1"/>
          </p:cNvSpPr>
          <p:nvPr>
            <p:ph type="dt" sz="half" idx="10"/>
          </p:nvPr>
        </p:nvSpPr>
        <p:spPr/>
        <p:txBody>
          <a:bodyPr/>
          <a:lstStyle/>
          <a:p>
            <a:fld id="{97925C66-3203-4DA3-AF18-1407A8530FC0}" type="datetimeFigureOut">
              <a:rPr lang="ru-RU" smtClean="0"/>
              <a:pPr/>
              <a:t>06.06.2022</a:t>
            </a:fld>
            <a:endParaRPr lang="ru-RU"/>
          </a:p>
        </p:txBody>
      </p:sp>
      <p:sp>
        <p:nvSpPr>
          <p:cNvPr id="6" name="Нижний колонтитул 5">
            <a:extLst>
              <a:ext uri="{FF2B5EF4-FFF2-40B4-BE49-F238E27FC236}">
                <a16:creationId xmlns:a16="http://schemas.microsoft.com/office/drawing/2014/main" id="{1B524426-8286-48BC-B8D2-29B62F4E2D9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3F4EBDA6-7C5E-4B9E-AD33-5B92F062AB43}"/>
              </a:ext>
            </a:extLst>
          </p:cNvPr>
          <p:cNvSpPr>
            <a:spLocks noGrp="1"/>
          </p:cNvSpPr>
          <p:nvPr>
            <p:ph type="sldNum" sz="quarter" idx="12"/>
          </p:nvPr>
        </p:nvSpPr>
        <p:spPr/>
        <p:txBody>
          <a:bodyPr/>
          <a:lstStyle/>
          <a:p>
            <a:fld id="{1F88979A-74CA-45AF-8A26-17FE560C2666}" type="slidenum">
              <a:rPr lang="ru-RU" smtClean="0"/>
              <a:pPr/>
              <a:t>‹#›</a:t>
            </a:fld>
            <a:endParaRPr lang="ru-RU"/>
          </a:p>
        </p:txBody>
      </p:sp>
    </p:spTree>
    <p:extLst>
      <p:ext uri="{BB962C8B-B14F-4D97-AF65-F5344CB8AC3E}">
        <p14:creationId xmlns:p14="http://schemas.microsoft.com/office/powerpoint/2010/main" val="13286975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15894FF-EAFD-4FB9-99DF-DA6932572840}"/>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51AEEBD8-DA36-4FD6-82F9-E6D544137623}"/>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A3AF1808-BF15-471D-AAAE-B06C08DD97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991662B3-8C52-4384-BAA5-B39A77DEA1D3}"/>
              </a:ext>
            </a:extLst>
          </p:cNvPr>
          <p:cNvSpPr>
            <a:spLocks noGrp="1"/>
          </p:cNvSpPr>
          <p:nvPr>
            <p:ph type="dt" sz="half" idx="10"/>
          </p:nvPr>
        </p:nvSpPr>
        <p:spPr/>
        <p:txBody>
          <a:bodyPr/>
          <a:lstStyle/>
          <a:p>
            <a:fld id="{97925C66-3203-4DA3-AF18-1407A8530FC0}" type="datetimeFigureOut">
              <a:rPr lang="ru-RU" smtClean="0"/>
              <a:pPr/>
              <a:t>06.06.2022</a:t>
            </a:fld>
            <a:endParaRPr lang="ru-RU"/>
          </a:p>
        </p:txBody>
      </p:sp>
      <p:sp>
        <p:nvSpPr>
          <p:cNvPr id="6" name="Нижний колонтитул 5">
            <a:extLst>
              <a:ext uri="{FF2B5EF4-FFF2-40B4-BE49-F238E27FC236}">
                <a16:creationId xmlns:a16="http://schemas.microsoft.com/office/drawing/2014/main" id="{8EC6D728-00D7-475E-ABF1-B47456D619A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8B779CE1-C4D1-4B67-8546-9A55CB9D5968}"/>
              </a:ext>
            </a:extLst>
          </p:cNvPr>
          <p:cNvSpPr>
            <a:spLocks noGrp="1"/>
          </p:cNvSpPr>
          <p:nvPr>
            <p:ph type="sldNum" sz="quarter" idx="12"/>
          </p:nvPr>
        </p:nvSpPr>
        <p:spPr/>
        <p:txBody>
          <a:bodyPr/>
          <a:lstStyle/>
          <a:p>
            <a:fld id="{1F88979A-74CA-45AF-8A26-17FE560C2666}" type="slidenum">
              <a:rPr lang="ru-RU" smtClean="0"/>
              <a:pPr/>
              <a:t>‹#›</a:t>
            </a:fld>
            <a:endParaRPr lang="ru-RU"/>
          </a:p>
        </p:txBody>
      </p:sp>
    </p:spTree>
    <p:extLst>
      <p:ext uri="{BB962C8B-B14F-4D97-AF65-F5344CB8AC3E}">
        <p14:creationId xmlns:p14="http://schemas.microsoft.com/office/powerpoint/2010/main" val="250656047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4A114E9-F0A2-4555-B293-7AAAF6C0F687}"/>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DDF7DFC3-A3F2-4046-B0E1-779D1C129166}"/>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E4DF624-2E81-4FF2-AC42-54C5130B76F2}"/>
              </a:ext>
            </a:extLst>
          </p:cNvPr>
          <p:cNvSpPr>
            <a:spLocks noGrp="1"/>
          </p:cNvSpPr>
          <p:nvPr>
            <p:ph type="dt" sz="half" idx="10"/>
          </p:nvPr>
        </p:nvSpPr>
        <p:spPr/>
        <p:txBody>
          <a:bodyPr/>
          <a:lstStyle/>
          <a:p>
            <a:fld id="{97925C66-3203-4DA3-AF18-1407A8530FC0}" type="datetimeFigureOut">
              <a:rPr lang="ru-RU" smtClean="0"/>
              <a:pPr/>
              <a:t>06.06.2022</a:t>
            </a:fld>
            <a:endParaRPr lang="ru-RU"/>
          </a:p>
        </p:txBody>
      </p:sp>
      <p:sp>
        <p:nvSpPr>
          <p:cNvPr id="5" name="Нижний колонтитул 4">
            <a:extLst>
              <a:ext uri="{FF2B5EF4-FFF2-40B4-BE49-F238E27FC236}">
                <a16:creationId xmlns:a16="http://schemas.microsoft.com/office/drawing/2014/main" id="{88B9C225-AA44-4226-9C05-9C1BD42462C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B6F610A-888B-4B0D-83E3-2A5EB4DDE494}"/>
              </a:ext>
            </a:extLst>
          </p:cNvPr>
          <p:cNvSpPr>
            <a:spLocks noGrp="1"/>
          </p:cNvSpPr>
          <p:nvPr>
            <p:ph type="sldNum" sz="quarter" idx="12"/>
          </p:nvPr>
        </p:nvSpPr>
        <p:spPr/>
        <p:txBody>
          <a:bodyPr/>
          <a:lstStyle/>
          <a:p>
            <a:fld id="{1F88979A-74CA-45AF-8A26-17FE560C2666}" type="slidenum">
              <a:rPr lang="ru-RU" smtClean="0"/>
              <a:pPr/>
              <a:t>‹#›</a:t>
            </a:fld>
            <a:endParaRPr lang="ru-RU"/>
          </a:p>
        </p:txBody>
      </p:sp>
    </p:spTree>
    <p:extLst>
      <p:ext uri="{BB962C8B-B14F-4D97-AF65-F5344CB8AC3E}">
        <p14:creationId xmlns:p14="http://schemas.microsoft.com/office/powerpoint/2010/main" val="83836431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55719E5C-C92B-41D6-98C5-5220C7A97851}"/>
              </a:ext>
            </a:extLst>
          </p:cNvPr>
          <p:cNvSpPr>
            <a:spLocks noGrp="1"/>
          </p:cNvSpPr>
          <p:nvPr>
            <p:ph type="title" orient="vert"/>
          </p:nvPr>
        </p:nvSpPr>
        <p:spPr>
          <a:xfrm>
            <a:off x="8724901"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747DEC31-7B38-4363-9862-EC65240D91E8}"/>
              </a:ext>
            </a:extLst>
          </p:cNvPr>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7BAC97C-B2CE-44F4-A955-6229026EFD99}"/>
              </a:ext>
            </a:extLst>
          </p:cNvPr>
          <p:cNvSpPr>
            <a:spLocks noGrp="1"/>
          </p:cNvSpPr>
          <p:nvPr>
            <p:ph type="dt" sz="half" idx="10"/>
          </p:nvPr>
        </p:nvSpPr>
        <p:spPr/>
        <p:txBody>
          <a:bodyPr/>
          <a:lstStyle/>
          <a:p>
            <a:fld id="{97925C66-3203-4DA3-AF18-1407A8530FC0}" type="datetimeFigureOut">
              <a:rPr lang="ru-RU" smtClean="0"/>
              <a:pPr/>
              <a:t>06.06.2022</a:t>
            </a:fld>
            <a:endParaRPr lang="ru-RU"/>
          </a:p>
        </p:txBody>
      </p:sp>
      <p:sp>
        <p:nvSpPr>
          <p:cNvPr id="5" name="Нижний колонтитул 4">
            <a:extLst>
              <a:ext uri="{FF2B5EF4-FFF2-40B4-BE49-F238E27FC236}">
                <a16:creationId xmlns:a16="http://schemas.microsoft.com/office/drawing/2014/main" id="{00237FD5-EA2E-4CF6-8139-3904E8B45BD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5EE3A23-93C1-4BEF-814F-5D56FCBC9A17}"/>
              </a:ext>
            </a:extLst>
          </p:cNvPr>
          <p:cNvSpPr>
            <a:spLocks noGrp="1"/>
          </p:cNvSpPr>
          <p:nvPr>
            <p:ph type="sldNum" sz="quarter" idx="12"/>
          </p:nvPr>
        </p:nvSpPr>
        <p:spPr/>
        <p:txBody>
          <a:bodyPr/>
          <a:lstStyle/>
          <a:p>
            <a:fld id="{1F88979A-74CA-45AF-8A26-17FE560C2666}" type="slidenum">
              <a:rPr lang="ru-RU" smtClean="0"/>
              <a:pPr/>
              <a:t>‹#›</a:t>
            </a:fld>
            <a:endParaRPr lang="ru-RU"/>
          </a:p>
        </p:txBody>
      </p:sp>
    </p:spTree>
    <p:extLst>
      <p:ext uri="{BB962C8B-B14F-4D97-AF65-F5344CB8AC3E}">
        <p14:creationId xmlns:p14="http://schemas.microsoft.com/office/powerpoint/2010/main" val="140619694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6CB1E6A-E019-4560-869B-765ECBDBA4AF}" type="datetimeFigureOut">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06.06.2022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8F9E46-A036-404C-9FC4-DF88A933C0AC}" type="slidenum">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13093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6B546E7-69DC-499F-950C-2B51213C8996}" type="datetimeFigureOut">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06.06.2022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B20A710-3DD7-4E1E-B8FA-F90184A0A78D}" type="slidenum">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6740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56AEF86-E87A-44A2-AA75-85CD9662DBA5}" type="datetimeFigureOut">
              <a:rPr lang="ru-RU" smtClean="0"/>
              <a:t>06.06.2022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304C94E-1C92-4ECB-A6F3-30B2B0C079E8}" type="slidenum">
              <a:rPr lang="ru-RU" smtClean="0"/>
              <a:t>‹#›</a:t>
            </a:fld>
            <a:endParaRPr lang="ru-RU"/>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4BF3AFC-B041-4511-AF10-FBD4AC11DAB5}" type="datetimeFigureOut">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06.06.2022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36074EA-33B6-4A51-909E-4930CC60F5FE}" type="slidenum">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999103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A04B10C-9ECB-4A1A-92B6-75B48F3E2610}" type="datetimeFigureOut">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06.06.2022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FA167E-A7DE-42E7-AD56-C649B06817EF}" type="slidenum">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36288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D0F0A25-F04A-4011-88A3-E6BE41DFA5AA}" type="datetimeFigureOut">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06.06.2022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F3CCDC2-A0FF-401D-B7C3-7734C8E84158}" type="slidenum">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18766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34E939E-6ACA-465C-AF88-B4CE6FB94545}" type="datetimeFigureOut">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06.06.2022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3D3D0C4-FDAC-498C-AB87-220FF3C9A456}" type="slidenum">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99840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D82FD23-0AD8-4C84-B68B-2A9DF83C68BE}" type="datetimeFigureOut">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06.06.2022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8285939-836C-4346-9A54-778D267A3C40}" type="slidenum">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8729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F00515-7933-4508-9D2D-CEC4A5C5A970}" type="datetimeFigureOut">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06.06.2022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3E7DC5-9993-4BF5-9DA2-10035F2E0BC7}" type="slidenum">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43726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F8B3288-B703-4616-A194-6617D909D0C8}" type="datetimeFigureOut">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06.06.2022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766FB8A-0DC4-4B7C-B228-67BDE1D79756}" type="slidenum">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767289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66A1F1-FA5C-4EE4-BA53-90FDD0318D41}" type="datetimeFigureOut">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06.06.2022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876971-64FB-48B0-ABD6-F854290FFF0A}" type="slidenum">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53686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13B3894-004C-4881-B0AB-31E699845EB9}" type="datetimeFigureOut">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06.06.2022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FBDEFAF-737C-4A0F-8FB3-6CC44CC27169}" type="slidenum">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396079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A2A9834-699D-47BB-BEF9-BE8CB45642DB}"/>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0EB7AA03-1D2C-44BE-83E9-6219A1A097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186E9F2F-814B-4756-8C5B-B80E4F44F91D}"/>
              </a:ext>
            </a:extLst>
          </p:cNvPr>
          <p:cNvSpPr>
            <a:spLocks noGrp="1"/>
          </p:cNvSpPr>
          <p:nvPr>
            <p:ph type="dt" sz="half" idx="10"/>
          </p:nvPr>
        </p:nvSpPr>
        <p:spPr/>
        <p:txBody>
          <a:bodyPr/>
          <a:lstStyle/>
          <a:p>
            <a:fld id="{97925C66-3203-4DA3-AF18-1407A8530FC0}" type="datetimeFigureOut">
              <a:rPr lang="ru-RU" smtClean="0">
                <a:solidFill>
                  <a:prstClr val="black">
                    <a:tint val="75000"/>
                  </a:prstClr>
                </a:solidFill>
              </a:rPr>
              <a:pPr/>
              <a:t>06.06.2022</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ADB2E65A-8BEC-4D0E-976A-3EA95DA55588}"/>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F14EFD3B-72BF-4E98-AA0F-64355B605230}"/>
              </a:ext>
            </a:extLst>
          </p:cNvPr>
          <p:cNvSpPr>
            <a:spLocks noGrp="1"/>
          </p:cNvSpPr>
          <p:nvPr>
            <p:ph type="sldNum" sz="quarter" idx="12"/>
          </p:nvPr>
        </p:nvSpPr>
        <p:spPr/>
        <p:txBody>
          <a:bodyPr/>
          <a:lstStyle/>
          <a:p>
            <a:fld id="{1F88979A-74CA-45AF-8A26-17FE560C266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18081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56AEF86-E87A-44A2-AA75-85CD9662DBA5}" type="datetimeFigureOut">
              <a:rPr lang="ru-RU" smtClean="0"/>
              <a:t>06.06.2022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304C94E-1C92-4ECB-A6F3-30B2B0C079E8}" type="slidenum">
              <a:rPr lang="ru-RU" smtClean="0"/>
              <a:t>‹#›</a:t>
            </a:fld>
            <a:endParaRPr lang="ru-RU"/>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9DDCF1-ABAA-4962-B917-20FF1018A48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D7F73734-1783-4590-B83E-71B3CC827539}"/>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65FB6CF-5B06-40D9-9329-C7963D35A876}"/>
              </a:ext>
            </a:extLst>
          </p:cNvPr>
          <p:cNvSpPr>
            <a:spLocks noGrp="1"/>
          </p:cNvSpPr>
          <p:nvPr>
            <p:ph type="dt" sz="half" idx="10"/>
          </p:nvPr>
        </p:nvSpPr>
        <p:spPr/>
        <p:txBody>
          <a:bodyPr/>
          <a:lstStyle/>
          <a:p>
            <a:fld id="{97925C66-3203-4DA3-AF18-1407A8530FC0}" type="datetimeFigureOut">
              <a:rPr lang="ru-RU" smtClean="0">
                <a:solidFill>
                  <a:prstClr val="black">
                    <a:tint val="75000"/>
                  </a:prstClr>
                </a:solidFill>
              </a:rPr>
              <a:pPr/>
              <a:t>06.06.2022</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6E6FF188-559A-476F-9F86-2FB27D1B51FF}"/>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8B9C7B02-412F-439C-9876-8D8ABDCB245D}"/>
              </a:ext>
            </a:extLst>
          </p:cNvPr>
          <p:cNvSpPr>
            <a:spLocks noGrp="1"/>
          </p:cNvSpPr>
          <p:nvPr>
            <p:ph type="sldNum" sz="quarter" idx="12"/>
          </p:nvPr>
        </p:nvSpPr>
        <p:spPr/>
        <p:txBody>
          <a:bodyPr/>
          <a:lstStyle/>
          <a:p>
            <a:fld id="{1F88979A-74CA-45AF-8A26-17FE560C266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8819102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972FF3B-F0BE-4B39-B06A-61F837392F14}"/>
              </a:ext>
            </a:extLst>
          </p:cNvPr>
          <p:cNvSpPr>
            <a:spLocks noGrp="1"/>
          </p:cNvSpPr>
          <p:nvPr>
            <p:ph type="title"/>
          </p:nvPr>
        </p:nvSpPr>
        <p:spPr>
          <a:xfrm>
            <a:off x="831851" y="1709740"/>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F855CE80-DDE7-488C-BE53-AD50E5692F48}"/>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828D36D9-9EBE-471A-9BBB-1CD4ACDE21BB}"/>
              </a:ext>
            </a:extLst>
          </p:cNvPr>
          <p:cNvSpPr>
            <a:spLocks noGrp="1"/>
          </p:cNvSpPr>
          <p:nvPr>
            <p:ph type="dt" sz="half" idx="10"/>
          </p:nvPr>
        </p:nvSpPr>
        <p:spPr/>
        <p:txBody>
          <a:bodyPr/>
          <a:lstStyle/>
          <a:p>
            <a:fld id="{97925C66-3203-4DA3-AF18-1407A8530FC0}" type="datetimeFigureOut">
              <a:rPr lang="ru-RU" smtClean="0">
                <a:solidFill>
                  <a:prstClr val="black">
                    <a:tint val="75000"/>
                  </a:prstClr>
                </a:solidFill>
              </a:rPr>
              <a:pPr/>
              <a:t>06.06.2022</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B5C1CD3D-20BA-430D-A0C5-0C25D0D83783}"/>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269B37E7-78BC-4CE8-9641-3F8AF786C39B}"/>
              </a:ext>
            </a:extLst>
          </p:cNvPr>
          <p:cNvSpPr>
            <a:spLocks noGrp="1"/>
          </p:cNvSpPr>
          <p:nvPr>
            <p:ph type="sldNum" sz="quarter" idx="12"/>
          </p:nvPr>
        </p:nvSpPr>
        <p:spPr/>
        <p:txBody>
          <a:bodyPr/>
          <a:lstStyle/>
          <a:p>
            <a:fld id="{1F88979A-74CA-45AF-8A26-17FE560C266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9413629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639747-67BD-4FD9-9B3F-17B64C91AF3D}"/>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A1526E6A-54CB-450B-ADC7-E84351AC5E1E}"/>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808ACE4C-5E15-4472-862C-9DF24CC5E53E}"/>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0AF6646A-6398-4024-B963-F040B736CAE1}"/>
              </a:ext>
            </a:extLst>
          </p:cNvPr>
          <p:cNvSpPr>
            <a:spLocks noGrp="1"/>
          </p:cNvSpPr>
          <p:nvPr>
            <p:ph type="dt" sz="half" idx="10"/>
          </p:nvPr>
        </p:nvSpPr>
        <p:spPr/>
        <p:txBody>
          <a:bodyPr/>
          <a:lstStyle/>
          <a:p>
            <a:fld id="{97925C66-3203-4DA3-AF18-1407A8530FC0}" type="datetimeFigureOut">
              <a:rPr lang="ru-RU" smtClean="0">
                <a:solidFill>
                  <a:prstClr val="black">
                    <a:tint val="75000"/>
                  </a:prstClr>
                </a:solidFill>
              </a:rPr>
              <a:pPr/>
              <a:t>06.06.2022</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D71145E9-5B9E-47A0-8901-08319B228828}"/>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AB55D2DE-BE24-4F38-8C43-6D09C49DD302}"/>
              </a:ext>
            </a:extLst>
          </p:cNvPr>
          <p:cNvSpPr>
            <a:spLocks noGrp="1"/>
          </p:cNvSpPr>
          <p:nvPr>
            <p:ph type="sldNum" sz="quarter" idx="12"/>
          </p:nvPr>
        </p:nvSpPr>
        <p:spPr/>
        <p:txBody>
          <a:bodyPr/>
          <a:lstStyle/>
          <a:p>
            <a:fld id="{1F88979A-74CA-45AF-8A26-17FE560C266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5200902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FBC04BE-6FB8-4B50-A675-6ECDF5D965E4}"/>
              </a:ext>
            </a:extLst>
          </p:cNvPr>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1F555E7C-618F-48D7-897E-FD78986CBE89}"/>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145C0476-439E-4118-B641-0789A01B9DF9}"/>
              </a:ext>
            </a:extLst>
          </p:cNvPr>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D19AAF95-F065-4F57-96DC-9A7111D92DE3}"/>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4E05608D-4C0F-4289-B53F-17B7BA11A4B7}"/>
              </a:ext>
            </a:extLst>
          </p:cNvPr>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08CF0E29-DE32-4C5B-9FED-EF1057674205}"/>
              </a:ext>
            </a:extLst>
          </p:cNvPr>
          <p:cNvSpPr>
            <a:spLocks noGrp="1"/>
          </p:cNvSpPr>
          <p:nvPr>
            <p:ph type="dt" sz="half" idx="10"/>
          </p:nvPr>
        </p:nvSpPr>
        <p:spPr/>
        <p:txBody>
          <a:bodyPr/>
          <a:lstStyle/>
          <a:p>
            <a:fld id="{97925C66-3203-4DA3-AF18-1407A8530FC0}" type="datetimeFigureOut">
              <a:rPr lang="ru-RU" smtClean="0">
                <a:solidFill>
                  <a:prstClr val="black">
                    <a:tint val="75000"/>
                  </a:prstClr>
                </a:solidFill>
              </a:rPr>
              <a:pPr/>
              <a:t>06.06.2022</a:t>
            </a:fld>
            <a:endParaRPr lang="ru-RU">
              <a:solidFill>
                <a:prstClr val="black">
                  <a:tint val="75000"/>
                </a:prstClr>
              </a:solidFill>
            </a:endParaRPr>
          </a:p>
        </p:txBody>
      </p:sp>
      <p:sp>
        <p:nvSpPr>
          <p:cNvPr id="8" name="Нижний колонтитул 7">
            <a:extLst>
              <a:ext uri="{FF2B5EF4-FFF2-40B4-BE49-F238E27FC236}">
                <a16:creationId xmlns:a16="http://schemas.microsoft.com/office/drawing/2014/main" id="{E6659A3E-2EA0-49E0-AA01-B44647D50088}"/>
              </a:ext>
            </a:extLst>
          </p:cNvPr>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a:extLst>
              <a:ext uri="{FF2B5EF4-FFF2-40B4-BE49-F238E27FC236}">
                <a16:creationId xmlns:a16="http://schemas.microsoft.com/office/drawing/2014/main" id="{B1F6B321-4DE9-44AD-BBEE-BD5398376603}"/>
              </a:ext>
            </a:extLst>
          </p:cNvPr>
          <p:cNvSpPr>
            <a:spLocks noGrp="1"/>
          </p:cNvSpPr>
          <p:nvPr>
            <p:ph type="sldNum" sz="quarter" idx="12"/>
          </p:nvPr>
        </p:nvSpPr>
        <p:spPr/>
        <p:txBody>
          <a:bodyPr/>
          <a:lstStyle/>
          <a:p>
            <a:fld id="{1F88979A-74CA-45AF-8A26-17FE560C266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744249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4BD497B-A886-45D6-8C27-EFBF071005EB}"/>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89449CCC-CE4D-42A1-A1B2-7268DAC98C7A}"/>
              </a:ext>
            </a:extLst>
          </p:cNvPr>
          <p:cNvSpPr>
            <a:spLocks noGrp="1"/>
          </p:cNvSpPr>
          <p:nvPr>
            <p:ph type="dt" sz="half" idx="10"/>
          </p:nvPr>
        </p:nvSpPr>
        <p:spPr/>
        <p:txBody>
          <a:bodyPr/>
          <a:lstStyle/>
          <a:p>
            <a:fld id="{97925C66-3203-4DA3-AF18-1407A8530FC0}" type="datetimeFigureOut">
              <a:rPr lang="ru-RU" smtClean="0">
                <a:solidFill>
                  <a:prstClr val="black">
                    <a:tint val="75000"/>
                  </a:prstClr>
                </a:solidFill>
              </a:rPr>
              <a:pPr/>
              <a:t>06.06.2022</a:t>
            </a:fld>
            <a:endParaRPr lang="ru-RU">
              <a:solidFill>
                <a:prstClr val="black">
                  <a:tint val="75000"/>
                </a:prstClr>
              </a:solidFill>
            </a:endParaRPr>
          </a:p>
        </p:txBody>
      </p:sp>
      <p:sp>
        <p:nvSpPr>
          <p:cNvPr id="4" name="Нижний колонтитул 3">
            <a:extLst>
              <a:ext uri="{FF2B5EF4-FFF2-40B4-BE49-F238E27FC236}">
                <a16:creationId xmlns:a16="http://schemas.microsoft.com/office/drawing/2014/main" id="{BAC703E6-22FA-41F3-984C-4A7EDD555EE9}"/>
              </a:ext>
            </a:extLst>
          </p:cNvPr>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a:extLst>
              <a:ext uri="{FF2B5EF4-FFF2-40B4-BE49-F238E27FC236}">
                <a16:creationId xmlns:a16="http://schemas.microsoft.com/office/drawing/2014/main" id="{4AAF9A22-F163-40E6-A8A3-999474DF9F45}"/>
              </a:ext>
            </a:extLst>
          </p:cNvPr>
          <p:cNvSpPr>
            <a:spLocks noGrp="1"/>
          </p:cNvSpPr>
          <p:nvPr>
            <p:ph type="sldNum" sz="quarter" idx="12"/>
          </p:nvPr>
        </p:nvSpPr>
        <p:spPr/>
        <p:txBody>
          <a:bodyPr/>
          <a:lstStyle/>
          <a:p>
            <a:fld id="{1F88979A-74CA-45AF-8A26-17FE560C266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3992269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3D604957-D225-425C-8B82-127DEE3766F3}"/>
              </a:ext>
            </a:extLst>
          </p:cNvPr>
          <p:cNvSpPr>
            <a:spLocks noGrp="1"/>
          </p:cNvSpPr>
          <p:nvPr>
            <p:ph type="dt" sz="half" idx="10"/>
          </p:nvPr>
        </p:nvSpPr>
        <p:spPr/>
        <p:txBody>
          <a:bodyPr/>
          <a:lstStyle/>
          <a:p>
            <a:fld id="{97925C66-3203-4DA3-AF18-1407A8530FC0}" type="datetimeFigureOut">
              <a:rPr lang="ru-RU" smtClean="0">
                <a:solidFill>
                  <a:prstClr val="black">
                    <a:tint val="75000"/>
                  </a:prstClr>
                </a:solidFill>
              </a:rPr>
              <a:pPr/>
              <a:t>06.06.2022</a:t>
            </a:fld>
            <a:endParaRPr lang="ru-RU">
              <a:solidFill>
                <a:prstClr val="black">
                  <a:tint val="75000"/>
                </a:prstClr>
              </a:solidFill>
            </a:endParaRPr>
          </a:p>
        </p:txBody>
      </p:sp>
      <p:sp>
        <p:nvSpPr>
          <p:cNvPr id="3" name="Нижний колонтитул 2">
            <a:extLst>
              <a:ext uri="{FF2B5EF4-FFF2-40B4-BE49-F238E27FC236}">
                <a16:creationId xmlns:a16="http://schemas.microsoft.com/office/drawing/2014/main" id="{1B652AA6-9293-4814-85A5-6F41312EDDE0}"/>
              </a:ext>
            </a:extLst>
          </p:cNvPr>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a:extLst>
              <a:ext uri="{FF2B5EF4-FFF2-40B4-BE49-F238E27FC236}">
                <a16:creationId xmlns:a16="http://schemas.microsoft.com/office/drawing/2014/main" id="{1242F01A-6FDB-45D7-9C2A-8E6E54B77565}"/>
              </a:ext>
            </a:extLst>
          </p:cNvPr>
          <p:cNvSpPr>
            <a:spLocks noGrp="1"/>
          </p:cNvSpPr>
          <p:nvPr>
            <p:ph type="sldNum" sz="quarter" idx="12"/>
          </p:nvPr>
        </p:nvSpPr>
        <p:spPr/>
        <p:txBody>
          <a:bodyPr/>
          <a:lstStyle/>
          <a:p>
            <a:fld id="{1F88979A-74CA-45AF-8A26-17FE560C266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9124779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26E04C-9E0B-4222-BD47-F274F7FA05C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4966CDF2-25D9-4885-AC8F-67CB440EE993}"/>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42FB6997-EDCA-47AB-9C24-B2614A411B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4424BBE3-7774-4DF8-BB3C-323BEB242DB6}"/>
              </a:ext>
            </a:extLst>
          </p:cNvPr>
          <p:cNvSpPr>
            <a:spLocks noGrp="1"/>
          </p:cNvSpPr>
          <p:nvPr>
            <p:ph type="dt" sz="half" idx="10"/>
          </p:nvPr>
        </p:nvSpPr>
        <p:spPr/>
        <p:txBody>
          <a:bodyPr/>
          <a:lstStyle/>
          <a:p>
            <a:fld id="{97925C66-3203-4DA3-AF18-1407A8530FC0}" type="datetimeFigureOut">
              <a:rPr lang="ru-RU" smtClean="0">
                <a:solidFill>
                  <a:prstClr val="black">
                    <a:tint val="75000"/>
                  </a:prstClr>
                </a:solidFill>
              </a:rPr>
              <a:pPr/>
              <a:t>06.06.2022</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1B524426-8286-48BC-B8D2-29B62F4E2D9F}"/>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3F4EBDA6-7C5E-4B9E-AD33-5B92F062AB43}"/>
              </a:ext>
            </a:extLst>
          </p:cNvPr>
          <p:cNvSpPr>
            <a:spLocks noGrp="1"/>
          </p:cNvSpPr>
          <p:nvPr>
            <p:ph type="sldNum" sz="quarter" idx="12"/>
          </p:nvPr>
        </p:nvSpPr>
        <p:spPr/>
        <p:txBody>
          <a:bodyPr/>
          <a:lstStyle/>
          <a:p>
            <a:fld id="{1F88979A-74CA-45AF-8A26-17FE560C266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3334302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15894FF-EAFD-4FB9-99DF-DA6932572840}"/>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51AEEBD8-DA36-4FD6-82F9-E6D544137623}"/>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A3AF1808-BF15-471D-AAAE-B06C08DD97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991662B3-8C52-4384-BAA5-B39A77DEA1D3}"/>
              </a:ext>
            </a:extLst>
          </p:cNvPr>
          <p:cNvSpPr>
            <a:spLocks noGrp="1"/>
          </p:cNvSpPr>
          <p:nvPr>
            <p:ph type="dt" sz="half" idx="10"/>
          </p:nvPr>
        </p:nvSpPr>
        <p:spPr/>
        <p:txBody>
          <a:bodyPr/>
          <a:lstStyle/>
          <a:p>
            <a:fld id="{97925C66-3203-4DA3-AF18-1407A8530FC0}" type="datetimeFigureOut">
              <a:rPr lang="ru-RU" smtClean="0">
                <a:solidFill>
                  <a:prstClr val="black">
                    <a:tint val="75000"/>
                  </a:prstClr>
                </a:solidFill>
              </a:rPr>
              <a:pPr/>
              <a:t>06.06.2022</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8EC6D728-00D7-475E-ABF1-B47456D619A2}"/>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8B779CE1-C4D1-4B67-8546-9A55CB9D5968}"/>
              </a:ext>
            </a:extLst>
          </p:cNvPr>
          <p:cNvSpPr>
            <a:spLocks noGrp="1"/>
          </p:cNvSpPr>
          <p:nvPr>
            <p:ph type="sldNum" sz="quarter" idx="12"/>
          </p:nvPr>
        </p:nvSpPr>
        <p:spPr/>
        <p:txBody>
          <a:bodyPr/>
          <a:lstStyle/>
          <a:p>
            <a:fld id="{1F88979A-74CA-45AF-8A26-17FE560C266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1374403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4A114E9-F0A2-4555-B293-7AAAF6C0F687}"/>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DDF7DFC3-A3F2-4046-B0E1-779D1C129166}"/>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E4DF624-2E81-4FF2-AC42-54C5130B76F2}"/>
              </a:ext>
            </a:extLst>
          </p:cNvPr>
          <p:cNvSpPr>
            <a:spLocks noGrp="1"/>
          </p:cNvSpPr>
          <p:nvPr>
            <p:ph type="dt" sz="half" idx="10"/>
          </p:nvPr>
        </p:nvSpPr>
        <p:spPr/>
        <p:txBody>
          <a:bodyPr/>
          <a:lstStyle/>
          <a:p>
            <a:fld id="{97925C66-3203-4DA3-AF18-1407A8530FC0}" type="datetimeFigureOut">
              <a:rPr lang="ru-RU" smtClean="0">
                <a:solidFill>
                  <a:prstClr val="black">
                    <a:tint val="75000"/>
                  </a:prstClr>
                </a:solidFill>
              </a:rPr>
              <a:pPr/>
              <a:t>06.06.2022</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88B9C225-AA44-4226-9C05-9C1BD42462C4}"/>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6B6F610A-888B-4B0D-83E3-2A5EB4DDE494}"/>
              </a:ext>
            </a:extLst>
          </p:cNvPr>
          <p:cNvSpPr>
            <a:spLocks noGrp="1"/>
          </p:cNvSpPr>
          <p:nvPr>
            <p:ph type="sldNum" sz="quarter" idx="12"/>
          </p:nvPr>
        </p:nvSpPr>
        <p:spPr/>
        <p:txBody>
          <a:bodyPr/>
          <a:lstStyle/>
          <a:p>
            <a:fld id="{1F88979A-74CA-45AF-8A26-17FE560C266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0527724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55719E5C-C92B-41D6-98C5-5220C7A97851}"/>
              </a:ext>
            </a:extLst>
          </p:cNvPr>
          <p:cNvSpPr>
            <a:spLocks noGrp="1"/>
          </p:cNvSpPr>
          <p:nvPr>
            <p:ph type="title" orient="vert"/>
          </p:nvPr>
        </p:nvSpPr>
        <p:spPr>
          <a:xfrm>
            <a:off x="8724901"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747DEC31-7B38-4363-9862-EC65240D91E8}"/>
              </a:ext>
            </a:extLst>
          </p:cNvPr>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7BAC97C-B2CE-44F4-A955-6229026EFD99}"/>
              </a:ext>
            </a:extLst>
          </p:cNvPr>
          <p:cNvSpPr>
            <a:spLocks noGrp="1"/>
          </p:cNvSpPr>
          <p:nvPr>
            <p:ph type="dt" sz="half" idx="10"/>
          </p:nvPr>
        </p:nvSpPr>
        <p:spPr/>
        <p:txBody>
          <a:bodyPr/>
          <a:lstStyle/>
          <a:p>
            <a:fld id="{97925C66-3203-4DA3-AF18-1407A8530FC0}" type="datetimeFigureOut">
              <a:rPr lang="ru-RU" smtClean="0">
                <a:solidFill>
                  <a:prstClr val="black">
                    <a:tint val="75000"/>
                  </a:prstClr>
                </a:solidFill>
              </a:rPr>
              <a:pPr/>
              <a:t>06.06.2022</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00237FD5-EA2E-4CF6-8139-3904E8B45BD3}"/>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C5EE3A23-93C1-4BEF-814F-5D56FCBC9A17}"/>
              </a:ext>
            </a:extLst>
          </p:cNvPr>
          <p:cNvSpPr>
            <a:spLocks noGrp="1"/>
          </p:cNvSpPr>
          <p:nvPr>
            <p:ph type="sldNum" sz="quarter" idx="12"/>
          </p:nvPr>
        </p:nvSpPr>
        <p:spPr/>
        <p:txBody>
          <a:bodyPr/>
          <a:lstStyle/>
          <a:p>
            <a:fld id="{1F88979A-74CA-45AF-8A26-17FE560C266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31335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56AEF86-E87A-44A2-AA75-85CD9662DBA5}" type="datetimeFigureOut">
              <a:rPr lang="ru-RU" smtClean="0"/>
              <a:t>06.06.2022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304C94E-1C92-4ECB-A6F3-30B2B0C079E8}" type="slidenum">
              <a:rPr lang="ru-RU" smtClean="0"/>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56AEF86-E87A-44A2-AA75-85CD9662DBA5}" type="datetimeFigureOut">
              <a:rPr lang="ru-RU" smtClean="0"/>
              <a:t>06.06.2022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304C94E-1C92-4ECB-A6F3-30B2B0C079E8}" type="slidenum">
              <a:rPr lang="ru-RU" smtClean="0"/>
              <a:t>‹#›</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56AEF86-E87A-44A2-AA75-85CD9662DBA5}" type="datetimeFigureOut">
              <a:rPr lang="ru-RU" smtClean="0"/>
              <a:t>06.06.2022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304C94E-1C92-4ECB-A6F3-30B2B0C079E8}" type="slidenum">
              <a:rPr lang="ru-RU" smtClean="0"/>
              <a:t>‹#›</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B56AEF86-E87A-44A2-AA75-85CD9662DBA5}" type="datetimeFigureOut">
              <a:rPr lang="ru-RU" smtClean="0"/>
              <a:t>06.06.2022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304C94E-1C92-4ECB-A6F3-30B2B0C079E8}"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7925C66-3203-4DA3-AF18-1407A8530FC0}" type="datetimeFigureOut">
              <a:rPr lang="ru-RU" smtClean="0"/>
              <a:t>06.06.2022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F88979A-74CA-45AF-8A26-17FE560C2666}" type="slidenum">
              <a:rPr lang="ru-RU" smtClean="0"/>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B56AEF86-E87A-44A2-AA75-85CD9662DBA5}" type="datetimeFigureOut">
              <a:rPr lang="ru-RU" smtClean="0"/>
              <a:t>06.06.2022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304C94E-1C92-4ECB-A6F3-30B2B0C079E8}" type="slidenum">
              <a:rPr lang="ru-RU" smtClean="0"/>
              <a:t>‹#›</a:t>
            </a:fld>
            <a:endParaRPr lang="ru-R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56AEF86-E87A-44A2-AA75-85CD9662DBA5}" type="datetimeFigureOut">
              <a:rPr lang="ru-RU" smtClean="0"/>
              <a:t>06.06.2022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304C94E-1C92-4ECB-A6F3-30B2B0C079E8}" type="slidenum">
              <a:rPr lang="ru-RU" smtClean="0"/>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56AEF86-E87A-44A2-AA75-85CD9662DBA5}" type="datetimeFigureOut">
              <a:rPr lang="ru-RU" smtClean="0"/>
              <a:t>06.06.2022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304C94E-1C92-4ECB-A6F3-30B2B0C079E8}" type="slidenum">
              <a:rPr lang="ru-RU" smtClean="0"/>
              <a:t>‹#›</a:t>
            </a:fld>
            <a:endParaRPr lang="ru-RU"/>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534"/>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0965" indent="0" algn="ctr">
              <a:buNone/>
              <a:defRPr/>
            </a:lvl4pPr>
            <a:lvl5pPr marL="1828165" indent="0" algn="ctr">
              <a:buNone/>
              <a:defRPr/>
            </a:lvl5pPr>
            <a:lvl6pPr marL="2285365" indent="0" algn="ctr">
              <a:buNone/>
              <a:defRPr/>
            </a:lvl6pPr>
            <a:lvl7pPr marL="2742565" indent="0" algn="ctr">
              <a:buNone/>
              <a:defRPr/>
            </a:lvl7pPr>
            <a:lvl8pPr marL="3199765" indent="0" algn="ctr">
              <a:buNone/>
              <a:defRPr/>
            </a:lvl8pPr>
            <a:lvl9pPr marL="3656330" indent="0" algn="ctr">
              <a:buNone/>
              <a:defRPr/>
            </a:lvl9pPr>
          </a:lstStyle>
          <a:p>
            <a:r>
              <a:rPr lang="ru-RU"/>
              <a:t>Образец подзаголовка</a:t>
            </a:r>
          </a:p>
        </p:txBody>
      </p:sp>
      <p:sp>
        <p:nvSpPr>
          <p:cNvPr id="4" name="Rectangle 4"/>
          <p:cNvSpPr>
            <a:spLocks noGrp="1" noChangeArrowheads="1"/>
          </p:cNvSpPr>
          <p:nvPr>
            <p:ph type="dt" sz="half" idx="10"/>
          </p:nvPr>
        </p:nvSpPr>
        <p:spPr/>
        <p:txBody>
          <a:bodyPr/>
          <a:lstStyle>
            <a:lvl1pPr defTabSz="914400"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defTabSz="914400"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defTabSz="914400" fontAlgn="auto">
              <a:spcBef>
                <a:spcPts val="0"/>
              </a:spcBef>
              <a:spcAft>
                <a:spcPts val="0"/>
              </a:spcAft>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D555014D-9908-45D2-A44E-1C18C55137B4}" type="slidenum">
              <a:rPr kumimoji="0" lang="ru-RU" altLang="ru-RU" sz="1400" b="0" i="0" u="none" strike="noStrike" kern="1200" cap="none" spc="0" normalizeH="0" baseline="0" noProof="0">
                <a:ln>
                  <a:noFill/>
                </a:ln>
                <a:solidFill>
                  <a:srgbClr val="000000"/>
                </a:solidFill>
                <a:effectLst/>
                <a:uLnTx/>
                <a:uFillTx/>
                <a:latin typeface="Arial" panose="020B0604020202020204"/>
                <a:ea typeface="+mn-ea"/>
                <a:cs typeface="+mn-cs"/>
              </a:rPr>
              <a:t>‹#›</a:t>
            </a:fld>
            <a:endParaRPr kumimoji="0" lang="ru-RU" altLang="ru-RU"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p:txBody>
          <a:bodyPr/>
          <a:lstStyle>
            <a:lvl1pPr defTabSz="914400"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defTabSz="914400"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defTabSz="914400" fontAlgn="auto">
              <a:spcBef>
                <a:spcPts val="0"/>
              </a:spcBef>
              <a:spcAft>
                <a:spcPts val="0"/>
              </a:spcAft>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56545383-626B-408D-81A2-2A6BF7BBDEBE}" type="slidenum">
              <a:rPr kumimoji="0" lang="ru-RU" altLang="ru-RU" sz="1400" b="0" i="0" u="none" strike="noStrike" kern="1200" cap="none" spc="0" normalizeH="0" baseline="0" noProof="0">
                <a:ln>
                  <a:noFill/>
                </a:ln>
                <a:solidFill>
                  <a:srgbClr val="000000"/>
                </a:solidFill>
                <a:effectLst/>
                <a:uLnTx/>
                <a:uFillTx/>
                <a:latin typeface="Arial" panose="020B0604020202020204"/>
                <a:ea typeface="+mn-ea"/>
                <a:cs typeface="+mn-cs"/>
              </a:rPr>
              <a:t>‹#›</a:t>
            </a:fld>
            <a:endParaRPr kumimoji="0" lang="ru-RU" altLang="ru-RU"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5" y="4407012"/>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5" y="2906722"/>
            <a:ext cx="10363200" cy="1500187"/>
          </a:xfrm>
        </p:spPr>
        <p:txBody>
          <a:bodyPr anchor="b"/>
          <a:lstStyle>
            <a:lvl1pPr marL="0" indent="0">
              <a:buNone/>
              <a:defRPr sz="2000"/>
            </a:lvl1pPr>
            <a:lvl2pPr marL="457200" indent="0">
              <a:buNone/>
              <a:defRPr sz="1800"/>
            </a:lvl2pPr>
            <a:lvl3pPr marL="914400" indent="0">
              <a:buNone/>
              <a:defRPr sz="1600"/>
            </a:lvl3pPr>
            <a:lvl4pPr marL="1370965" indent="0">
              <a:buNone/>
              <a:defRPr sz="1400"/>
            </a:lvl4pPr>
            <a:lvl5pPr marL="1828165" indent="0">
              <a:buNone/>
              <a:defRPr sz="1400"/>
            </a:lvl5pPr>
            <a:lvl6pPr marL="2285365" indent="0">
              <a:buNone/>
              <a:defRPr sz="1400"/>
            </a:lvl6pPr>
            <a:lvl7pPr marL="2742565" indent="0">
              <a:buNone/>
              <a:defRPr sz="1400"/>
            </a:lvl7pPr>
            <a:lvl8pPr marL="3199765" indent="0">
              <a:buNone/>
              <a:defRPr sz="1400"/>
            </a:lvl8pPr>
            <a:lvl9pPr marL="3656330" indent="0">
              <a:buNone/>
              <a:defRPr sz="1400"/>
            </a:lvl9pPr>
          </a:lstStyle>
          <a:p>
            <a:pPr lvl="0"/>
            <a:r>
              <a:rPr lang="ru-RU"/>
              <a:t>Образец текста</a:t>
            </a:r>
          </a:p>
        </p:txBody>
      </p:sp>
      <p:sp>
        <p:nvSpPr>
          <p:cNvPr id="4" name="Rectangle 4"/>
          <p:cNvSpPr>
            <a:spLocks noGrp="1" noChangeArrowheads="1"/>
          </p:cNvSpPr>
          <p:nvPr>
            <p:ph type="dt" sz="half" idx="10"/>
          </p:nvPr>
        </p:nvSpPr>
        <p:spPr/>
        <p:txBody>
          <a:bodyPr/>
          <a:lstStyle>
            <a:lvl1pPr defTabSz="914400"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defTabSz="914400"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defTabSz="914400" fontAlgn="auto">
              <a:spcBef>
                <a:spcPts val="0"/>
              </a:spcBef>
              <a:spcAft>
                <a:spcPts val="0"/>
              </a:spcAft>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0474641-E4EE-44C0-A17B-3246144B6C8F}" type="slidenum">
              <a:rPr kumimoji="0" lang="ru-RU" altLang="ru-RU" sz="1400" b="0" i="0" u="none" strike="noStrike" kern="1200" cap="none" spc="0" normalizeH="0" baseline="0" noProof="0">
                <a:ln>
                  <a:noFill/>
                </a:ln>
                <a:solidFill>
                  <a:srgbClr val="000000"/>
                </a:solidFill>
                <a:effectLst/>
                <a:uLnTx/>
                <a:uFillTx/>
                <a:latin typeface="Arial" panose="020B0604020202020204"/>
                <a:ea typeface="+mn-ea"/>
                <a:cs typeface="+mn-cs"/>
              </a:rPr>
              <a:t>‹#›</a:t>
            </a:fld>
            <a:endParaRPr kumimoji="0" lang="ru-RU" altLang="ru-RU"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1"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Date Placeholder 6"/>
          <p:cNvSpPr>
            <a:spLocks noGrp="1" noChangeArrowheads="1"/>
          </p:cNvSpPr>
          <p:nvPr>
            <p:ph type="dt" sz="half" idx="10"/>
          </p:nvPr>
        </p:nvSpPr>
        <p:spPr/>
        <p:txBody>
          <a:bodyPr/>
          <a:lstStyle>
            <a:lvl1pPr defTabSz="914400"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Footer Placeholder 7"/>
          <p:cNvSpPr>
            <a:spLocks noGrp="1" noChangeArrowheads="1"/>
          </p:cNvSpPr>
          <p:nvPr>
            <p:ph type="ftr" sz="quarter" idx="11"/>
          </p:nvPr>
        </p:nvSpPr>
        <p:spPr/>
        <p:txBody>
          <a:bodyPr/>
          <a:lstStyle>
            <a:lvl1pPr defTabSz="914400"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Slide Number Placeholder 8"/>
          <p:cNvSpPr>
            <a:spLocks noGrp="1" noChangeArrowheads="1"/>
          </p:cNvSpPr>
          <p:nvPr>
            <p:ph type="sldNum" sz="quarter" idx="12"/>
          </p:nvPr>
        </p:nvSpPr>
        <p:spPr/>
        <p:txBody>
          <a:bodyPr/>
          <a:lstStyle>
            <a:lvl1pPr defTabSz="914400" fontAlgn="auto">
              <a:spcBef>
                <a:spcPts val="0"/>
              </a:spcBef>
              <a:spcAft>
                <a:spcPts val="0"/>
              </a:spcAft>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6454D5C1-5555-4C86-9850-7BC69A16924B}" type="slidenum">
              <a:rPr kumimoji="0" lang="ru-RU" altLang="ru-RU" sz="1400" b="0" i="0" u="none" strike="noStrike" kern="1200" cap="none" spc="0" normalizeH="0" baseline="0" noProof="0">
                <a:ln>
                  <a:noFill/>
                </a:ln>
                <a:solidFill>
                  <a:srgbClr val="000000"/>
                </a:solidFill>
                <a:effectLst/>
                <a:uLnTx/>
                <a:uFillTx/>
                <a:latin typeface="Arial" panose="020B0604020202020204"/>
                <a:ea typeface="+mn-ea"/>
                <a:cs typeface="+mn-cs"/>
              </a:rPr>
              <a:t>‹#›</a:t>
            </a:fld>
            <a:endParaRPr kumimoji="0" lang="ru-RU" altLang="ru-RU"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330" indent="0">
              <a:buNone/>
              <a:defRPr sz="1600" b="1"/>
            </a:lvl9pPr>
          </a:lstStyle>
          <a:p>
            <a:pPr lvl="0"/>
            <a:r>
              <a:rPr lang="ru-RU"/>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43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330" indent="0">
              <a:buNone/>
              <a:defRPr sz="1600" b="1"/>
            </a:lvl9pPr>
          </a:lstStyle>
          <a:p>
            <a:pPr lvl="0"/>
            <a:r>
              <a:rPr lang="ru-RU"/>
              <a:t>Образец текста</a:t>
            </a:r>
          </a:p>
        </p:txBody>
      </p:sp>
      <p:sp>
        <p:nvSpPr>
          <p:cNvPr id="6" name="Объект 5"/>
          <p:cNvSpPr>
            <a:spLocks noGrp="1"/>
          </p:cNvSpPr>
          <p:nvPr>
            <p:ph sz="quarter" idx="4"/>
          </p:nvPr>
        </p:nvSpPr>
        <p:spPr>
          <a:xfrm>
            <a:off x="619343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sz="half" idx="10"/>
          </p:nvPr>
        </p:nvSpPr>
        <p:spPr/>
        <p:txBody>
          <a:bodyPr/>
          <a:lstStyle>
            <a:lvl1pPr defTabSz="914400"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11"/>
          </p:nvPr>
        </p:nvSpPr>
        <p:spPr/>
        <p:txBody>
          <a:bodyPr/>
          <a:lstStyle>
            <a:lvl1pPr defTabSz="914400"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12"/>
          </p:nvPr>
        </p:nvSpPr>
        <p:spPr/>
        <p:txBody>
          <a:bodyPr/>
          <a:lstStyle>
            <a:lvl1pPr defTabSz="914400" fontAlgn="auto">
              <a:spcBef>
                <a:spcPts val="0"/>
              </a:spcBef>
              <a:spcAft>
                <a:spcPts val="0"/>
              </a:spcAft>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26554E73-E7A7-4F76-B4FB-7AD7BD832602}" type="slidenum">
              <a:rPr kumimoji="0" lang="ru-RU" altLang="ru-RU" sz="1400" b="0" i="0" u="none" strike="noStrike" kern="1200" cap="none" spc="0" normalizeH="0" baseline="0" noProof="0">
                <a:ln>
                  <a:noFill/>
                </a:ln>
                <a:solidFill>
                  <a:srgbClr val="000000"/>
                </a:solidFill>
                <a:effectLst/>
                <a:uLnTx/>
                <a:uFillTx/>
                <a:latin typeface="Arial" panose="020B0604020202020204"/>
                <a:ea typeface="+mn-ea"/>
                <a:cs typeface="+mn-cs"/>
              </a:rPr>
              <a:t>‹#›</a:t>
            </a:fld>
            <a:endParaRPr kumimoji="0" lang="ru-RU" altLang="ru-RU"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p:txBody>
          <a:bodyPr/>
          <a:lstStyle>
            <a:lvl1pPr defTabSz="914400"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p:txBody>
          <a:bodyPr/>
          <a:lstStyle>
            <a:lvl1pPr defTabSz="914400"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p:txBody>
          <a:bodyPr/>
          <a:lstStyle>
            <a:lvl1pPr defTabSz="914400" fontAlgn="auto">
              <a:spcBef>
                <a:spcPts val="0"/>
              </a:spcBef>
              <a:spcAft>
                <a:spcPts val="0"/>
              </a:spcAft>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E9CA25CD-45E1-4D23-8424-89E5C12151E9}" type="slidenum">
              <a:rPr kumimoji="0" lang="ru-RU" altLang="ru-RU" sz="1400" b="0" i="0" u="none" strike="noStrike" kern="1200" cap="none" spc="0" normalizeH="0" baseline="0" noProof="0">
                <a:ln>
                  <a:noFill/>
                </a:ln>
                <a:solidFill>
                  <a:srgbClr val="000000"/>
                </a:solidFill>
                <a:effectLst/>
                <a:uLnTx/>
                <a:uFillTx/>
                <a:latin typeface="Arial" panose="020B0604020202020204"/>
                <a:ea typeface="+mn-ea"/>
                <a:cs typeface="+mn-cs"/>
              </a:rPr>
              <a:t>‹#›</a:t>
            </a:fld>
            <a:endParaRPr kumimoji="0" lang="ru-RU" altLang="ru-RU"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 name="Rectangle 5"/>
          <p:cNvSpPr>
            <a:spLocks noGrp="1" noChangeArrowheads="1"/>
          </p:cNvSpPr>
          <p:nvPr>
            <p:ph type="ftr" sz="quarter" idx="11"/>
          </p:nvPr>
        </p:nvSpPr>
        <p:spPr/>
        <p:txBody>
          <a:bodyPr/>
          <a:lstStyle>
            <a:lvl1pPr defTabSz="914400"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Rectangle 6"/>
          <p:cNvSpPr>
            <a:spLocks noGrp="1" noChangeArrowheads="1"/>
          </p:cNvSpPr>
          <p:nvPr>
            <p:ph type="sldNum" sz="quarter" idx="12"/>
          </p:nvPr>
        </p:nvSpPr>
        <p:spPr/>
        <p:txBody>
          <a:bodyPr/>
          <a:lstStyle>
            <a:lvl1pPr defTabSz="914400" fontAlgn="auto">
              <a:spcBef>
                <a:spcPts val="0"/>
              </a:spcBef>
              <a:spcAft>
                <a:spcPts val="0"/>
              </a:spcAft>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A626602C-5480-4899-8600-18797E5EA602}" type="slidenum">
              <a:rPr kumimoji="0" lang="ru-RU" altLang="ru-RU" sz="1400" b="0" i="0" u="none" strike="noStrike" kern="1200" cap="none" spc="0" normalizeH="0" baseline="0" noProof="0">
                <a:ln>
                  <a:noFill/>
                </a:ln>
                <a:solidFill>
                  <a:srgbClr val="000000"/>
                </a:solidFill>
                <a:effectLst/>
                <a:uLnTx/>
                <a:uFillTx/>
                <a:latin typeface="Arial" panose="020B0604020202020204"/>
                <a:ea typeface="+mn-ea"/>
                <a:cs typeface="+mn-cs"/>
              </a:rPr>
              <a:t>‹#›</a:t>
            </a:fld>
            <a:endParaRPr kumimoji="0" lang="ru-RU" altLang="ru-RU"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0"/>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97925C66-3203-4DA3-AF18-1407A8530FC0}" type="datetimeFigureOut">
              <a:rPr lang="ru-RU" smtClean="0"/>
              <a:t>06.06.2022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F88979A-74CA-45AF-8A26-17FE560C2666}" type="slidenum">
              <a:rPr lang="ru-RU" smtClean="0"/>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7" y="273053"/>
            <a:ext cx="4011084"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4766733" y="2731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7" y="1435103"/>
            <a:ext cx="4011084" cy="4691063"/>
          </a:xfrm>
        </p:spPr>
        <p:txBody>
          <a:bodyPr/>
          <a:lstStyle>
            <a:lvl1pPr marL="0" indent="0">
              <a:buNone/>
              <a:defRPr sz="1400"/>
            </a:lvl1pPr>
            <a:lvl2pPr marL="457200" indent="0">
              <a:buNone/>
              <a:defRPr sz="1200"/>
            </a:lvl2pPr>
            <a:lvl3pPr marL="914400" indent="0">
              <a:buNone/>
              <a:defRPr sz="1000"/>
            </a:lvl3pPr>
            <a:lvl4pPr marL="1370965" indent="0">
              <a:buNone/>
              <a:defRPr sz="900"/>
            </a:lvl4pPr>
            <a:lvl5pPr marL="1828165" indent="0">
              <a:buNone/>
              <a:defRPr sz="900"/>
            </a:lvl5pPr>
            <a:lvl6pPr marL="2285365" indent="0">
              <a:buNone/>
              <a:defRPr sz="900"/>
            </a:lvl6pPr>
            <a:lvl7pPr marL="2742565" indent="0">
              <a:buNone/>
              <a:defRPr sz="900"/>
            </a:lvl7pPr>
            <a:lvl8pPr marL="3199765" indent="0">
              <a:buNone/>
              <a:defRPr sz="900"/>
            </a:lvl8pPr>
            <a:lvl9pPr marL="3656330" indent="0">
              <a:buNone/>
              <a:defRPr sz="900"/>
            </a:lvl9pPr>
          </a:lstStyle>
          <a:p>
            <a:pPr lvl="0"/>
            <a:r>
              <a:rPr lang="ru-RU"/>
              <a:t>Образец текста</a:t>
            </a:r>
          </a:p>
        </p:txBody>
      </p:sp>
      <p:sp>
        <p:nvSpPr>
          <p:cNvPr id="5" name="Date Placeholder 6"/>
          <p:cNvSpPr>
            <a:spLocks noGrp="1" noChangeArrowheads="1"/>
          </p:cNvSpPr>
          <p:nvPr>
            <p:ph type="dt" sz="half" idx="10"/>
          </p:nvPr>
        </p:nvSpPr>
        <p:spPr/>
        <p:txBody>
          <a:bodyPr/>
          <a:lstStyle>
            <a:lvl1pPr defTabSz="914400"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Footer Placeholder 7"/>
          <p:cNvSpPr>
            <a:spLocks noGrp="1" noChangeArrowheads="1"/>
          </p:cNvSpPr>
          <p:nvPr>
            <p:ph type="ftr" sz="quarter" idx="11"/>
          </p:nvPr>
        </p:nvSpPr>
        <p:spPr/>
        <p:txBody>
          <a:bodyPr/>
          <a:lstStyle>
            <a:lvl1pPr defTabSz="914400"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Slide Number Placeholder 8"/>
          <p:cNvSpPr>
            <a:spLocks noGrp="1" noChangeArrowheads="1"/>
          </p:cNvSpPr>
          <p:nvPr>
            <p:ph type="sldNum" sz="quarter" idx="12"/>
          </p:nvPr>
        </p:nvSpPr>
        <p:spPr/>
        <p:txBody>
          <a:bodyPr/>
          <a:lstStyle>
            <a:lvl1pPr defTabSz="914400" fontAlgn="auto">
              <a:spcBef>
                <a:spcPts val="0"/>
              </a:spcBef>
              <a:spcAft>
                <a:spcPts val="0"/>
              </a:spcAft>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6E4604FE-005D-47B4-B21B-1EF80F8F47B8}" type="slidenum">
              <a:rPr kumimoji="0" lang="ru-RU" altLang="ru-RU" sz="1400" b="0" i="0" u="none" strike="noStrike" kern="1200" cap="none" spc="0" normalizeH="0" baseline="0" noProof="0">
                <a:ln>
                  <a:noFill/>
                </a:ln>
                <a:solidFill>
                  <a:srgbClr val="000000"/>
                </a:solidFill>
                <a:effectLst/>
                <a:uLnTx/>
                <a:uFillTx/>
                <a:latin typeface="Arial" panose="020B0604020202020204"/>
                <a:ea typeface="+mn-ea"/>
                <a:cs typeface="+mn-cs"/>
              </a:rPr>
              <a:t>‹#›</a:t>
            </a:fld>
            <a:endParaRPr kumimoji="0" lang="ru-RU" altLang="ru-RU"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765" indent="0">
              <a:buNone/>
              <a:defRPr sz="2000"/>
            </a:lvl8pPr>
            <a:lvl9pPr marL="365633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0965" indent="0">
              <a:buNone/>
              <a:defRPr sz="900"/>
            </a:lvl4pPr>
            <a:lvl5pPr marL="1828165" indent="0">
              <a:buNone/>
              <a:defRPr sz="900"/>
            </a:lvl5pPr>
            <a:lvl6pPr marL="2285365" indent="0">
              <a:buNone/>
              <a:defRPr sz="900"/>
            </a:lvl6pPr>
            <a:lvl7pPr marL="2742565" indent="0">
              <a:buNone/>
              <a:defRPr sz="900"/>
            </a:lvl7pPr>
            <a:lvl8pPr marL="3199765" indent="0">
              <a:buNone/>
              <a:defRPr sz="900"/>
            </a:lvl8pPr>
            <a:lvl9pPr marL="3656330" indent="0">
              <a:buNone/>
              <a:defRPr sz="900"/>
            </a:lvl9pPr>
          </a:lstStyle>
          <a:p>
            <a:pPr lvl="0"/>
            <a:r>
              <a:rPr lang="ru-RU"/>
              <a:t>Образец текста</a:t>
            </a:r>
          </a:p>
        </p:txBody>
      </p:sp>
      <p:sp>
        <p:nvSpPr>
          <p:cNvPr id="5" name="Date Placeholder 6"/>
          <p:cNvSpPr>
            <a:spLocks noGrp="1" noChangeArrowheads="1"/>
          </p:cNvSpPr>
          <p:nvPr>
            <p:ph type="dt" sz="half" idx="10"/>
          </p:nvPr>
        </p:nvSpPr>
        <p:spPr/>
        <p:txBody>
          <a:bodyPr/>
          <a:lstStyle>
            <a:lvl1pPr defTabSz="914400"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Footer Placeholder 7"/>
          <p:cNvSpPr>
            <a:spLocks noGrp="1" noChangeArrowheads="1"/>
          </p:cNvSpPr>
          <p:nvPr>
            <p:ph type="ftr" sz="quarter" idx="11"/>
          </p:nvPr>
        </p:nvSpPr>
        <p:spPr/>
        <p:txBody>
          <a:bodyPr/>
          <a:lstStyle>
            <a:lvl1pPr defTabSz="914400"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Slide Number Placeholder 8"/>
          <p:cNvSpPr>
            <a:spLocks noGrp="1" noChangeArrowheads="1"/>
          </p:cNvSpPr>
          <p:nvPr>
            <p:ph type="sldNum" sz="quarter" idx="12"/>
          </p:nvPr>
        </p:nvSpPr>
        <p:spPr/>
        <p:txBody>
          <a:bodyPr/>
          <a:lstStyle>
            <a:lvl1pPr defTabSz="914400" fontAlgn="auto">
              <a:spcBef>
                <a:spcPts val="0"/>
              </a:spcBef>
              <a:spcAft>
                <a:spcPts val="0"/>
              </a:spcAft>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AA9D0DBD-237F-43E8-AF84-70188AA218E3}" type="slidenum">
              <a:rPr kumimoji="0" lang="ru-RU" altLang="ru-RU" sz="1400" b="0" i="0" u="none" strike="noStrike" kern="1200" cap="none" spc="0" normalizeH="0" baseline="0" noProof="0">
                <a:ln>
                  <a:noFill/>
                </a:ln>
                <a:solidFill>
                  <a:srgbClr val="000000"/>
                </a:solidFill>
                <a:effectLst/>
                <a:uLnTx/>
                <a:uFillTx/>
                <a:latin typeface="Arial" panose="020B0604020202020204"/>
                <a:ea typeface="+mn-ea"/>
                <a:cs typeface="+mn-cs"/>
              </a:rPr>
              <a:t>‹#›</a:t>
            </a:fld>
            <a:endParaRPr kumimoji="0" lang="ru-RU" altLang="ru-RU"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p:txBody>
          <a:bodyPr/>
          <a:lstStyle>
            <a:lvl1pPr defTabSz="914400"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defTabSz="914400"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defTabSz="914400" fontAlgn="auto">
              <a:spcBef>
                <a:spcPts val="0"/>
              </a:spcBef>
              <a:spcAft>
                <a:spcPts val="0"/>
              </a:spcAft>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4A02ED3-EC22-42BB-BA93-C52F815566AE}" type="slidenum">
              <a:rPr kumimoji="0" lang="ru-RU" altLang="ru-RU" sz="1400" b="0" i="0" u="none" strike="noStrike" kern="1200" cap="none" spc="0" normalizeH="0" baseline="0" noProof="0">
                <a:ln>
                  <a:noFill/>
                </a:ln>
                <a:solidFill>
                  <a:srgbClr val="000000"/>
                </a:solidFill>
                <a:effectLst/>
                <a:uLnTx/>
                <a:uFillTx/>
                <a:latin typeface="Arial" panose="020B0604020202020204"/>
                <a:ea typeface="+mn-ea"/>
                <a:cs typeface="+mn-cs"/>
              </a:rPr>
              <a:t>‹#›</a:t>
            </a:fld>
            <a:endParaRPr kumimoji="0" lang="ru-RU" altLang="ru-RU"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744"/>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1" y="274744"/>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p:txBody>
          <a:bodyPr/>
          <a:lstStyle>
            <a:lvl1pPr defTabSz="914400"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defTabSz="914400"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defTabSz="914400" fontAlgn="auto">
              <a:spcBef>
                <a:spcPts val="0"/>
              </a:spcBef>
              <a:spcAft>
                <a:spcPts val="0"/>
              </a:spcAft>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7C94B5F8-3237-4CAB-894F-E824C77A29C8}" type="slidenum">
              <a:rPr kumimoji="0" lang="ru-RU" altLang="ru-RU" sz="1400" b="0" i="0" u="none" strike="noStrike" kern="1200" cap="none" spc="0" normalizeH="0" baseline="0" noProof="0">
                <a:ln>
                  <a:noFill/>
                </a:ln>
                <a:solidFill>
                  <a:srgbClr val="000000"/>
                </a:solidFill>
                <a:effectLst/>
                <a:uLnTx/>
                <a:uFillTx/>
                <a:latin typeface="Arial" panose="020B0604020202020204"/>
                <a:ea typeface="+mn-ea"/>
                <a:cs typeface="+mn-cs"/>
              </a:rPr>
              <a:t>‹#›</a:t>
            </a:fld>
            <a:endParaRPr kumimoji="0" lang="ru-RU" altLang="ru-RU"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a:t>Образец заголовка</a:t>
            </a:r>
          </a:p>
        </p:txBody>
      </p:sp>
      <p:sp>
        <p:nvSpPr>
          <p:cNvPr id="3" name="Таблица 2"/>
          <p:cNvSpPr>
            <a:spLocks noGrp="1"/>
          </p:cNvSpPr>
          <p:nvPr>
            <p:ph type="tbl" idx="1"/>
          </p:nvPr>
        </p:nvSpPr>
        <p:spPr>
          <a:xfrm>
            <a:off x="609600" y="1600206"/>
            <a:ext cx="10972800" cy="4525963"/>
          </a:xfrm>
        </p:spPr>
        <p:txBody>
          <a:bodyPr/>
          <a:lstStyle/>
          <a:p>
            <a:pPr lvl="0"/>
            <a:endParaRPr lang="ru-RU" noProof="0"/>
          </a:p>
        </p:txBody>
      </p:sp>
      <p:sp>
        <p:nvSpPr>
          <p:cNvPr id="4" name="Rectangle 4"/>
          <p:cNvSpPr>
            <a:spLocks noGrp="1" noChangeArrowheads="1"/>
          </p:cNvSpPr>
          <p:nvPr>
            <p:ph type="dt" sz="half" idx="10"/>
          </p:nvPr>
        </p:nvSpPr>
        <p:spPr/>
        <p:txBody>
          <a:bodyPr/>
          <a:lstStyle>
            <a:lvl1pPr defTabSz="914400"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defTabSz="914400"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defTabSz="914400" fontAlgn="auto">
              <a:spcBef>
                <a:spcPts val="0"/>
              </a:spcBef>
              <a:spcAft>
                <a:spcPts val="0"/>
              </a:spcAft>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B0C8B149-103F-46B0-AF20-06BC32CADD9F}" type="slidenum">
              <a:rPr kumimoji="0" lang="ru-RU" altLang="ru-RU" sz="1400" b="0" i="0" u="none" strike="noStrike" kern="1200" cap="none" spc="0" normalizeH="0" baseline="0" noProof="0">
                <a:ln>
                  <a:noFill/>
                </a:ln>
                <a:solidFill>
                  <a:srgbClr val="000000"/>
                </a:solidFill>
                <a:effectLst/>
                <a:uLnTx/>
                <a:uFillTx/>
                <a:latin typeface="Arial" panose="020B0604020202020204"/>
                <a:ea typeface="+mn-ea"/>
                <a:cs typeface="+mn-cs"/>
              </a:rPr>
              <a:t>‹#›</a:t>
            </a:fld>
            <a:endParaRPr kumimoji="0" lang="ru-RU" altLang="ru-RU"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a:t>Образец заголовка</a:t>
            </a:r>
          </a:p>
        </p:txBody>
      </p:sp>
      <p:sp>
        <p:nvSpPr>
          <p:cNvPr id="3" name="Текст 2"/>
          <p:cNvSpPr>
            <a:spLocks noGrp="1"/>
          </p:cNvSpPr>
          <p:nvPr>
            <p:ph type="body" sz="half" idx="1"/>
          </p:nvPr>
        </p:nvSpPr>
        <p:spPr>
          <a:xfrm>
            <a:off x="609601" y="1600206"/>
            <a:ext cx="53848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06"/>
            <a:ext cx="53848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Date Placeholder 6"/>
          <p:cNvSpPr>
            <a:spLocks noGrp="1" noChangeArrowheads="1"/>
          </p:cNvSpPr>
          <p:nvPr>
            <p:ph type="dt" sz="half" idx="10"/>
          </p:nvPr>
        </p:nvSpPr>
        <p:spPr/>
        <p:txBody>
          <a:bodyPr/>
          <a:lstStyle>
            <a:lvl1pPr defTabSz="914400"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Footer Placeholder 7"/>
          <p:cNvSpPr>
            <a:spLocks noGrp="1" noChangeArrowheads="1"/>
          </p:cNvSpPr>
          <p:nvPr>
            <p:ph type="ftr" sz="quarter" idx="11"/>
          </p:nvPr>
        </p:nvSpPr>
        <p:spPr/>
        <p:txBody>
          <a:bodyPr/>
          <a:lstStyle>
            <a:lvl1pPr defTabSz="914400"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Slide Number Placeholder 8"/>
          <p:cNvSpPr>
            <a:spLocks noGrp="1" noChangeArrowheads="1"/>
          </p:cNvSpPr>
          <p:nvPr>
            <p:ph type="sldNum" sz="quarter" idx="12"/>
          </p:nvPr>
        </p:nvSpPr>
        <p:spPr/>
        <p:txBody>
          <a:bodyPr/>
          <a:lstStyle>
            <a:lvl1pPr defTabSz="914400" fontAlgn="auto">
              <a:spcBef>
                <a:spcPts val="0"/>
              </a:spcBef>
              <a:spcAft>
                <a:spcPts val="0"/>
              </a:spcAft>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5EF492E6-52E1-4325-9180-CF70567FD6A0}" type="slidenum">
              <a:rPr kumimoji="0" lang="ru-RU" altLang="ru-RU" sz="1400" b="0" i="0" u="none" strike="noStrike" kern="1200" cap="none" spc="0" normalizeH="0" baseline="0" noProof="0">
                <a:ln>
                  <a:noFill/>
                </a:ln>
                <a:solidFill>
                  <a:srgbClr val="000000"/>
                </a:solidFill>
                <a:effectLst/>
                <a:uLnTx/>
                <a:uFillTx/>
                <a:latin typeface="Arial" panose="020B0604020202020204"/>
                <a:ea typeface="+mn-ea"/>
                <a:cs typeface="+mn-cs"/>
              </a:rPr>
              <a:t>‹#›</a:t>
            </a:fld>
            <a:endParaRPr kumimoji="0" lang="ru-RU" altLang="ru-RU"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744"/>
            <a:ext cx="109728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defTabSz="914400"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p:txBody>
          <a:bodyPr/>
          <a:lstStyle>
            <a:lvl1pPr defTabSz="914400"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p:txBody>
          <a:bodyPr/>
          <a:lstStyle>
            <a:lvl1pPr defTabSz="914400" fontAlgn="auto">
              <a:spcBef>
                <a:spcPts val="0"/>
              </a:spcBef>
              <a:spcAft>
                <a:spcPts val="0"/>
              </a:spcAft>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698B84D7-0CD6-4C0A-AA0C-2E5EADE7FAD1}" type="slidenum">
              <a:rPr kumimoji="0" lang="ru-RU" altLang="ru-RU" sz="1400" b="0" i="0" u="none" strike="noStrike" kern="1200" cap="none" spc="0" normalizeH="0" baseline="0" noProof="0">
                <a:ln>
                  <a:noFill/>
                </a:ln>
                <a:solidFill>
                  <a:srgbClr val="000000"/>
                </a:solidFill>
                <a:effectLst/>
                <a:uLnTx/>
                <a:uFillTx/>
                <a:latin typeface="Arial" panose="020B0604020202020204"/>
                <a:ea typeface="+mn-ea"/>
                <a:cs typeface="+mn-cs"/>
              </a:rPr>
              <a:t>‹#›</a:t>
            </a:fld>
            <a:endParaRPr kumimoji="0" lang="ru-RU" altLang="ru-RU"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1852FFD1-FA6F-42C3-BA12-DC2C2C1F2EEE}" type="datetimeFigureOut">
              <a:rPr lang="ru-RU" smtClean="0"/>
              <a:t>06.06.2022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A7DA608-35A8-44E0-9F82-581EAE50B9B7}" type="slidenum">
              <a:rPr lang="ru-RU" smtClean="0"/>
              <a:t>‹#›</a:t>
            </a:fld>
            <a:endParaRPr lang="ru-RU"/>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852FFD1-FA6F-42C3-BA12-DC2C2C1F2EEE}" type="datetimeFigureOut">
              <a:rPr lang="ru-RU" smtClean="0"/>
              <a:t>06.06.2022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A7DA608-35A8-44E0-9F82-581EAE50B9B7}" type="slidenum">
              <a:rPr lang="ru-RU" smtClean="0"/>
              <a:t>‹#›</a:t>
            </a:fld>
            <a:endParaRPr lang="ru-RU"/>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852FFD1-FA6F-42C3-BA12-DC2C2C1F2EEE}" type="datetimeFigureOut">
              <a:rPr lang="ru-RU" smtClean="0"/>
              <a:t>06.06.2022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A7DA608-35A8-44E0-9F82-581EAE50B9B7}"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97925C66-3203-4DA3-AF18-1407A8530FC0}" type="datetimeFigureOut">
              <a:rPr lang="ru-RU" smtClean="0"/>
              <a:t>06.06.2022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F88979A-74CA-45AF-8A26-17FE560C2666}" type="slidenum">
              <a:rPr lang="ru-RU" smtClean="0"/>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1852FFD1-FA6F-42C3-BA12-DC2C2C1F2EEE}" type="datetimeFigureOut">
              <a:rPr lang="ru-RU" smtClean="0"/>
              <a:t>06.06.2022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A7DA608-35A8-44E0-9F82-581EAE50B9B7}" type="slidenum">
              <a:rPr lang="ru-RU" smtClean="0"/>
              <a:t>‹#›</a:t>
            </a:fld>
            <a:endParaRPr lang="ru-RU"/>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1852FFD1-FA6F-42C3-BA12-DC2C2C1F2EEE}" type="datetimeFigureOut">
              <a:rPr lang="ru-RU" smtClean="0"/>
              <a:t>06.06.2022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8A7DA608-35A8-44E0-9F82-581EAE50B9B7}" type="slidenum">
              <a:rPr lang="ru-RU" smtClean="0"/>
              <a:t>‹#›</a:t>
            </a:fld>
            <a:endParaRPr lang="ru-RU"/>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1852FFD1-FA6F-42C3-BA12-DC2C2C1F2EEE}" type="datetimeFigureOut">
              <a:rPr lang="ru-RU" smtClean="0"/>
              <a:t>06.06.2022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A7DA608-35A8-44E0-9F82-581EAE50B9B7}" type="slidenum">
              <a:rPr lang="ru-RU" smtClean="0"/>
              <a:t>‹#›</a:t>
            </a:fld>
            <a:endParaRPr lang="ru-RU"/>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52FFD1-FA6F-42C3-BA12-DC2C2C1F2EEE}" type="datetimeFigureOut">
              <a:rPr lang="ru-RU" smtClean="0"/>
              <a:t>06.06.2022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8A7DA608-35A8-44E0-9F82-581EAE50B9B7}" type="slidenum">
              <a:rPr lang="ru-RU" smtClean="0"/>
              <a:t>‹#›</a:t>
            </a:fld>
            <a:endParaRPr lang="ru-RU"/>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1852FFD1-FA6F-42C3-BA12-DC2C2C1F2EEE}" type="datetimeFigureOut">
              <a:rPr lang="ru-RU" smtClean="0"/>
              <a:t>06.06.2022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A7DA608-35A8-44E0-9F82-581EAE50B9B7}" type="slidenum">
              <a:rPr lang="ru-RU" smtClean="0"/>
              <a:t>‹#›</a:t>
            </a:fld>
            <a:endParaRPr lang="ru-RU"/>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1852FFD1-FA6F-42C3-BA12-DC2C2C1F2EEE}" type="datetimeFigureOut">
              <a:rPr lang="ru-RU" smtClean="0"/>
              <a:t>06.06.2022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A7DA608-35A8-44E0-9F82-581EAE50B9B7}" type="slidenum">
              <a:rPr lang="ru-RU" smtClean="0"/>
              <a:t>‹#›</a:t>
            </a:fld>
            <a:endParaRPr lang="ru-RU"/>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852FFD1-FA6F-42C3-BA12-DC2C2C1F2EEE}" type="datetimeFigureOut">
              <a:rPr lang="ru-RU" smtClean="0"/>
              <a:t>06.06.2022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A7DA608-35A8-44E0-9F82-581EAE50B9B7}" type="slidenum">
              <a:rPr lang="ru-RU" smtClean="0"/>
              <a:t>‹#›</a:t>
            </a:fld>
            <a:endParaRPr lang="ru-RU"/>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852FFD1-FA6F-42C3-BA12-DC2C2C1F2EEE}" type="datetimeFigureOut">
              <a:rPr lang="ru-RU" smtClean="0"/>
              <a:t>06.06.2022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A7DA608-35A8-44E0-9F82-581EAE50B9B7}" type="slidenum">
              <a:rPr lang="ru-RU" smtClean="0"/>
              <a:t>‹#›</a:t>
            </a:fld>
            <a:endParaRPr lang="ru-RU"/>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1094"/>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7E61B77-C765-4E07-BA54-5D371D41E351}" type="slidenum">
              <a:rPr kumimoji="0" lang="ru-RU" sz="1200" b="0" i="0" u="none" strike="noStrike" kern="1200" cap="none" spc="0" normalizeH="0" baseline="0" noProof="0" smtClean="0">
                <a:ln>
                  <a:noFill/>
                </a:ln>
                <a:solidFill>
                  <a:srgbClr val="000000"/>
                </a:solidFill>
                <a:effectLst/>
                <a:uLnTx/>
                <a:uFillTx/>
                <a:latin typeface="Calibri" panose="020F0502020204030204"/>
                <a:ea typeface="+mn-ea"/>
                <a:cs typeface="+mn-cs"/>
              </a:rPr>
              <a:t>‹#›</a:t>
            </a:fld>
            <a:endParaRPr kumimoji="0" lang="ru-RU"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CE9967-C863-48BC-8734-066EF7DDCB50}" type="slidenum">
              <a:rPr kumimoji="0" lang="ru-RU" sz="1200" b="0" i="0" u="none" strike="noStrike" kern="1200" cap="none" spc="0" normalizeH="0" baseline="0" noProof="0" smtClean="0">
                <a:ln>
                  <a:noFill/>
                </a:ln>
                <a:solidFill>
                  <a:srgbClr val="000000"/>
                </a:solidFill>
                <a:effectLst/>
                <a:uLnTx/>
                <a:uFillTx/>
                <a:latin typeface="Calibri" panose="020F0502020204030204"/>
                <a:ea typeface="+mn-ea"/>
                <a:cs typeface="+mn-cs"/>
              </a:rPr>
              <a:t>‹#›</a:t>
            </a:fld>
            <a:endParaRPr kumimoji="0" lang="ru-RU"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97925C66-3203-4DA3-AF18-1407A8530FC0}" type="datetimeFigureOut">
              <a:rPr lang="ru-RU" smtClean="0"/>
              <a:t>06.06.2022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F88979A-74CA-45AF-8A26-17FE560C2666}" type="slidenum">
              <a:rPr lang="ru-RU" smtClean="0"/>
              <a:t>‹#›</a:t>
            </a:fld>
            <a:endParaRPr lang="ru-R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7569"/>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DB62A62-2C0C-4C1F-88D7-BB533684E9E3}" type="slidenum">
              <a:rPr kumimoji="0" lang="ru-RU" sz="1200" b="0" i="0" u="none" strike="noStrike" kern="1200" cap="none" spc="0" normalizeH="0" baseline="0" noProof="0" smtClean="0">
                <a:ln>
                  <a:noFill/>
                </a:ln>
                <a:solidFill>
                  <a:srgbClr val="000000"/>
                </a:solidFill>
                <a:effectLst/>
                <a:uLnTx/>
                <a:uFillTx/>
                <a:latin typeface="Calibri" panose="020F0502020204030204"/>
                <a:ea typeface="+mn-ea"/>
                <a:cs typeface="+mn-cs"/>
              </a:rPr>
              <a:t>‹#›</a:t>
            </a:fld>
            <a:endParaRPr kumimoji="0" lang="ru-RU"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D168BFA-EAA9-4953-9E9B-5BD3FFE85D41}" type="slidenum">
              <a:rPr kumimoji="0" lang="ru-RU" sz="1200" b="0" i="0" u="none" strike="noStrike" kern="1200" cap="none" spc="0" normalizeH="0" baseline="0" noProof="0" smtClean="0">
                <a:ln>
                  <a:noFill/>
                </a:ln>
                <a:solidFill>
                  <a:srgbClr val="000000"/>
                </a:solidFill>
                <a:effectLst/>
                <a:uLnTx/>
                <a:uFillTx/>
                <a:latin typeface="Calibri" panose="020F0502020204030204"/>
                <a:ea typeface="+mn-ea"/>
                <a:cs typeface="+mn-cs"/>
              </a:rPr>
              <a:t>‹#›</a:t>
            </a:fld>
            <a:endParaRPr kumimoji="0" lang="ru-RU"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81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9381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Нижний колонтитул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Номер слайда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1714A06-0459-42EE-971F-2428D89FB3C5}" type="slidenum">
              <a:rPr kumimoji="0" lang="ru-RU" sz="1200" b="0" i="0" u="none" strike="noStrike" kern="1200" cap="none" spc="0" normalizeH="0" baseline="0" noProof="0" smtClean="0">
                <a:ln>
                  <a:noFill/>
                </a:ln>
                <a:solidFill>
                  <a:srgbClr val="000000"/>
                </a:solidFill>
                <a:effectLst/>
                <a:uLnTx/>
                <a:uFillTx/>
                <a:latin typeface="Calibri" panose="020F0502020204030204"/>
                <a:ea typeface="+mn-ea"/>
                <a:cs typeface="+mn-cs"/>
              </a:rPr>
              <a:t>‹#›</a:t>
            </a:fld>
            <a:endParaRPr kumimoji="0" lang="ru-RU"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Нижний колонтитул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Номер слайда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9DF1C8-574D-4C40-871C-A59DD57492E2}" type="slidenum">
              <a:rPr kumimoji="0" lang="ru-RU" sz="1200" b="0" i="0" u="none" strike="noStrike" kern="1200" cap="none" spc="0" normalizeH="0" baseline="0" noProof="0" smtClean="0">
                <a:ln>
                  <a:noFill/>
                </a:ln>
                <a:solidFill>
                  <a:srgbClr val="000000"/>
                </a:solidFill>
                <a:effectLst/>
                <a:uLnTx/>
                <a:uFillTx/>
                <a:latin typeface="Calibri" panose="020F0502020204030204"/>
                <a:ea typeface="+mn-ea"/>
                <a:cs typeface="+mn-cs"/>
              </a:rPr>
              <a:t>‹#›</a:t>
            </a:fld>
            <a:endParaRPr kumimoji="0" lang="ru-RU"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Нижний колонтитул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1124699-7161-4292-A492-FFE06336DA88}" type="slidenum">
              <a:rPr kumimoji="0" lang="ru-RU" sz="1200" b="0" i="0" u="none" strike="noStrike" kern="1200" cap="none" spc="0" normalizeH="0" baseline="0" noProof="0" smtClean="0">
                <a:ln>
                  <a:noFill/>
                </a:ln>
                <a:solidFill>
                  <a:srgbClr val="000000"/>
                </a:solidFill>
                <a:effectLst/>
                <a:uLnTx/>
                <a:uFillTx/>
                <a:latin typeface="Calibri" panose="020F0502020204030204"/>
                <a:ea typeface="+mn-ea"/>
                <a:cs typeface="+mn-cs"/>
              </a:rPr>
              <a:t>‹#›</a:t>
            </a:fld>
            <a:endParaRPr kumimoji="0" lang="ru-RU"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0"/>
            <a:ext cx="4011084"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4766733" y="27371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A71976-7A28-42E4-8AEB-4F6C8ADEA8E5}" type="slidenum">
              <a:rPr kumimoji="0" lang="ru-RU" sz="1200" b="0" i="0" u="none" strike="noStrike" kern="1200" cap="none" spc="0" normalizeH="0" baseline="0" noProof="0" smtClean="0">
                <a:ln>
                  <a:noFill/>
                </a:ln>
                <a:solidFill>
                  <a:srgbClr val="000000"/>
                </a:solidFill>
                <a:effectLst/>
                <a:uLnTx/>
                <a:uFillTx/>
                <a:latin typeface="Calibri" panose="020F0502020204030204"/>
                <a:ea typeface="+mn-ea"/>
                <a:cs typeface="+mn-cs"/>
              </a:rPr>
              <a:t>‹#›</a:t>
            </a:fld>
            <a:endParaRPr kumimoji="0" lang="ru-RU"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CDD77F6-7C37-4D51-BC79-FF63E6E10A26}" type="slidenum">
              <a:rPr kumimoji="0" lang="ru-RU" sz="1200" b="0" i="0" u="none" strike="noStrike" kern="1200" cap="none" spc="0" normalizeH="0" baseline="0" noProof="0" smtClean="0">
                <a:ln>
                  <a:noFill/>
                </a:ln>
                <a:solidFill>
                  <a:srgbClr val="000000"/>
                </a:solidFill>
                <a:effectLst/>
                <a:uLnTx/>
                <a:uFillTx/>
                <a:latin typeface="Calibri" panose="020F0502020204030204"/>
                <a:ea typeface="+mn-ea"/>
                <a:cs typeface="+mn-cs"/>
              </a:rPr>
              <a:t>‹#›</a:t>
            </a:fld>
            <a:endParaRPr kumimoji="0" lang="ru-RU"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765A676-D75C-487C-8BE8-23AABA450853}" type="slidenum">
              <a:rPr kumimoji="0" lang="ru-RU" sz="1200" b="0" i="0" u="none" strike="noStrike" kern="1200" cap="none" spc="0" normalizeH="0" baseline="0" noProof="0" smtClean="0">
                <a:ln>
                  <a:noFill/>
                </a:ln>
                <a:solidFill>
                  <a:srgbClr val="000000"/>
                </a:solidFill>
                <a:effectLst/>
                <a:uLnTx/>
                <a:uFillTx/>
                <a:latin typeface="Calibri" panose="020F0502020204030204"/>
                <a:ea typeface="+mn-ea"/>
                <a:cs typeface="+mn-cs"/>
              </a:rPr>
              <a:t>‹#›</a:t>
            </a:fld>
            <a:endParaRPr kumimoji="0" lang="ru-RU"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5307"/>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5307"/>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EFE8CB0-C0AF-44DC-9EA3-71C0573511A1}" type="slidenum">
              <a:rPr kumimoji="0" lang="ru-RU" sz="1200" b="0" i="0" u="none" strike="noStrike" kern="1200" cap="none" spc="0" normalizeH="0" baseline="0" noProof="0" smtClean="0">
                <a:ln>
                  <a:noFill/>
                </a:ln>
                <a:solidFill>
                  <a:srgbClr val="000000"/>
                </a:solidFill>
                <a:effectLst/>
                <a:uLnTx/>
                <a:uFillTx/>
                <a:latin typeface="Calibri" panose="020F0502020204030204"/>
                <a:ea typeface="+mn-ea"/>
                <a:cs typeface="+mn-cs"/>
              </a:rPr>
              <a:t>‹#›</a:t>
            </a:fld>
            <a:endParaRPr kumimoji="0" lang="ru-RU"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a:t>Образец заголовка</a:t>
            </a:r>
          </a:p>
        </p:txBody>
      </p:sp>
      <p:sp>
        <p:nvSpPr>
          <p:cNvPr id="3" name="Текст 2"/>
          <p:cNvSpPr>
            <a:spLocks noGrp="1"/>
          </p:cNvSpPr>
          <p:nvPr>
            <p:ph type="body" sz="half" idx="1"/>
          </p:nvPr>
        </p:nvSpPr>
        <p:spPr>
          <a:xfrm>
            <a:off x="609600" y="1600206"/>
            <a:ext cx="53848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06"/>
            <a:ext cx="53848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609600" y="6245225"/>
            <a:ext cx="2844800" cy="47625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Нижний колонтитул 5"/>
          <p:cNvSpPr>
            <a:spLocks noGrp="1"/>
          </p:cNvSpPr>
          <p:nvPr>
            <p:ph type="ftr" sz="quarter" idx="11"/>
          </p:nvPr>
        </p:nvSpPr>
        <p:spPr>
          <a:xfrm>
            <a:off x="4165600" y="6245225"/>
            <a:ext cx="3860800" cy="47625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Номер слайда 6"/>
          <p:cNvSpPr>
            <a:spLocks noGrp="1"/>
          </p:cNvSpPr>
          <p:nvPr>
            <p:ph type="sldNum" sz="quarter" idx="12"/>
          </p:nvPr>
        </p:nvSpPr>
        <p:spPr>
          <a:xfrm>
            <a:off x="8737600" y="6245225"/>
            <a:ext cx="2844800" cy="47625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9B3EE7B-5F9F-4385-90BA-24E400F562AF}" type="slidenum">
              <a:rPr kumimoji="0" lang="ru-RU" sz="1200" b="0" i="0" u="none" strike="noStrike" kern="1200" cap="none" spc="0" normalizeH="0" baseline="0" noProof="0" smtClean="0">
                <a:ln>
                  <a:noFill/>
                </a:ln>
                <a:solidFill>
                  <a:srgbClr val="000000"/>
                </a:solidFill>
                <a:effectLst/>
                <a:uLnTx/>
                <a:uFillTx/>
                <a:latin typeface="Calibri" panose="020F0502020204030204"/>
                <a:ea typeface="+mn-ea"/>
                <a:cs typeface="+mn-cs"/>
              </a:rPr>
              <a:t>‹#›</a:t>
            </a:fld>
            <a:endParaRPr kumimoji="0" lang="ru-RU"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97925C66-3203-4DA3-AF18-1407A8530FC0}" type="datetimeFigureOut">
              <a:rPr lang="ru-RU" smtClean="0"/>
              <a:t>06.06.2022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F88979A-74CA-45AF-8A26-17FE560C2666}" type="slidenum">
              <a:rPr lang="ru-RU" smtClean="0"/>
              <a:t>‹#›</a:t>
            </a:fld>
            <a:endParaRPr lang="ru-R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1054"/>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31800" indent="0" algn="ctr">
              <a:buNone/>
              <a:defRPr>
                <a:solidFill>
                  <a:schemeClr val="tx1">
                    <a:tint val="75000"/>
                  </a:schemeClr>
                </a:solidFill>
              </a:defRPr>
            </a:lvl2pPr>
            <a:lvl3pPr marL="862965" indent="0" algn="ctr">
              <a:buNone/>
              <a:defRPr>
                <a:solidFill>
                  <a:schemeClr val="tx1">
                    <a:tint val="75000"/>
                  </a:schemeClr>
                </a:solidFill>
              </a:defRPr>
            </a:lvl3pPr>
            <a:lvl4pPr marL="1294765" indent="0" algn="ctr">
              <a:buNone/>
              <a:defRPr>
                <a:solidFill>
                  <a:schemeClr val="tx1">
                    <a:tint val="75000"/>
                  </a:schemeClr>
                </a:solidFill>
              </a:defRPr>
            </a:lvl4pPr>
            <a:lvl5pPr marL="1725930" indent="0" algn="ctr">
              <a:buNone/>
              <a:defRPr>
                <a:solidFill>
                  <a:schemeClr val="tx1">
                    <a:tint val="75000"/>
                  </a:schemeClr>
                </a:solidFill>
              </a:defRPr>
            </a:lvl5pPr>
            <a:lvl6pPr marL="2157730" indent="0" algn="ctr">
              <a:buNone/>
              <a:defRPr>
                <a:solidFill>
                  <a:schemeClr val="tx1">
                    <a:tint val="75000"/>
                  </a:schemeClr>
                </a:solidFill>
              </a:defRPr>
            </a:lvl6pPr>
            <a:lvl7pPr marL="2588895" indent="0" algn="ctr">
              <a:buNone/>
              <a:defRPr>
                <a:solidFill>
                  <a:schemeClr val="tx1">
                    <a:tint val="75000"/>
                  </a:schemeClr>
                </a:solidFill>
              </a:defRPr>
            </a:lvl7pPr>
            <a:lvl8pPr marL="3020695" indent="0" algn="ctr">
              <a:buNone/>
              <a:defRPr>
                <a:solidFill>
                  <a:schemeClr val="tx1">
                    <a:tint val="75000"/>
                  </a:schemeClr>
                </a:solidFill>
              </a:defRPr>
            </a:lvl8pPr>
            <a:lvl9pPr marL="345186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marL="0" marR="0" lvl="0" indent="0" algn="l" defTabSz="862965" rtl="0" eaLnBrk="1" fontAlgn="auto" latinLnBrk="0" hangingPunct="1">
              <a:lnSpc>
                <a:spcPct val="100000"/>
              </a:lnSpc>
              <a:spcBef>
                <a:spcPts val="0"/>
              </a:spcBef>
              <a:spcAft>
                <a:spcPts val="0"/>
              </a:spcAft>
              <a:buClrTx/>
              <a:buSzTx/>
              <a:buFontTx/>
              <a:buNone/>
              <a:defRPr/>
            </a:pPr>
            <a:endParaRPr kumimoji="0" lang="ru-RU" sz="113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marL="0" marR="0" lvl="0" indent="0" algn="ctr" defTabSz="862965" rtl="0" eaLnBrk="1" fontAlgn="auto" latinLnBrk="0" hangingPunct="1">
              <a:lnSpc>
                <a:spcPct val="100000"/>
              </a:lnSpc>
              <a:spcBef>
                <a:spcPts val="0"/>
              </a:spcBef>
              <a:spcAft>
                <a:spcPts val="0"/>
              </a:spcAft>
              <a:buClrTx/>
              <a:buSzTx/>
              <a:buFontTx/>
              <a:buNone/>
              <a:defRPr/>
            </a:pPr>
            <a:endParaRPr kumimoji="0" lang="ru-RU" sz="113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lvl1pPr>
              <a:defRPr/>
            </a:lvl1pPr>
          </a:lstStyle>
          <a:p>
            <a:pPr marL="0" marR="0" lvl="0" indent="0" algn="r" defTabSz="862965" rtl="0" eaLnBrk="1" fontAlgn="base" latinLnBrk="0" hangingPunct="1">
              <a:lnSpc>
                <a:spcPct val="100000"/>
              </a:lnSpc>
              <a:spcBef>
                <a:spcPct val="0"/>
              </a:spcBef>
              <a:spcAft>
                <a:spcPct val="0"/>
              </a:spcAft>
              <a:buClrTx/>
              <a:buSzTx/>
              <a:buFontTx/>
              <a:buNone/>
              <a:defRPr/>
            </a:pPr>
            <a:fld id="{261A398B-CED0-4973-8309-9FC761321055}" type="slidenum">
              <a:rPr kumimoji="0" lang="ru-RU" altLang="ru-RU" sz="113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a:t>
            </a:fld>
            <a:endParaRPr kumimoji="0" lang="ru-RU" altLang="ru-RU" sz="113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marL="0" marR="0" lvl="0" indent="0" algn="l" defTabSz="862965" rtl="0" eaLnBrk="1" fontAlgn="auto" latinLnBrk="0" hangingPunct="1">
              <a:lnSpc>
                <a:spcPct val="100000"/>
              </a:lnSpc>
              <a:spcBef>
                <a:spcPts val="0"/>
              </a:spcBef>
              <a:spcAft>
                <a:spcPts val="0"/>
              </a:spcAft>
              <a:buClrTx/>
              <a:buSzTx/>
              <a:buFontTx/>
              <a:buNone/>
              <a:defRPr/>
            </a:pPr>
            <a:endParaRPr kumimoji="0" lang="ru-RU" sz="113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marL="0" marR="0" lvl="0" indent="0" algn="ctr" defTabSz="862965" rtl="0" eaLnBrk="1" fontAlgn="auto" latinLnBrk="0" hangingPunct="1">
              <a:lnSpc>
                <a:spcPct val="100000"/>
              </a:lnSpc>
              <a:spcBef>
                <a:spcPts val="0"/>
              </a:spcBef>
              <a:spcAft>
                <a:spcPts val="0"/>
              </a:spcAft>
              <a:buClrTx/>
              <a:buSzTx/>
              <a:buFontTx/>
              <a:buNone/>
              <a:defRPr/>
            </a:pPr>
            <a:endParaRPr kumimoji="0" lang="ru-RU" sz="113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lvl1pPr>
              <a:defRPr/>
            </a:lvl1pPr>
          </a:lstStyle>
          <a:p>
            <a:pPr marL="0" marR="0" lvl="0" indent="0" algn="r" defTabSz="862965" rtl="0" eaLnBrk="1" fontAlgn="base" latinLnBrk="0" hangingPunct="1">
              <a:lnSpc>
                <a:spcPct val="100000"/>
              </a:lnSpc>
              <a:spcBef>
                <a:spcPct val="0"/>
              </a:spcBef>
              <a:spcAft>
                <a:spcPct val="0"/>
              </a:spcAft>
              <a:buClrTx/>
              <a:buSzTx/>
              <a:buFontTx/>
              <a:buNone/>
              <a:defRPr/>
            </a:pPr>
            <a:fld id="{A7E352C4-344A-446C-9FE5-264E23E21908}" type="slidenum">
              <a:rPr kumimoji="0" lang="ru-RU" altLang="ru-RU" sz="113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a:t>
            </a:fld>
            <a:endParaRPr kumimoji="0" lang="ru-RU" altLang="ru-RU" sz="113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7530"/>
            <a:ext cx="10363200" cy="1362075"/>
          </a:xfrm>
        </p:spPr>
        <p:txBody>
          <a:bodyPr anchor="t"/>
          <a:lstStyle>
            <a:lvl1pPr algn="l">
              <a:defRPr sz="3775"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1885">
                <a:solidFill>
                  <a:schemeClr val="tx1">
                    <a:tint val="75000"/>
                  </a:schemeClr>
                </a:solidFill>
              </a:defRPr>
            </a:lvl1pPr>
            <a:lvl2pPr marL="431800" indent="0">
              <a:buNone/>
              <a:defRPr sz="1700">
                <a:solidFill>
                  <a:schemeClr val="tx1">
                    <a:tint val="75000"/>
                  </a:schemeClr>
                </a:solidFill>
              </a:defRPr>
            </a:lvl2pPr>
            <a:lvl3pPr marL="862965" indent="0">
              <a:buNone/>
              <a:defRPr sz="1510">
                <a:solidFill>
                  <a:schemeClr val="tx1">
                    <a:tint val="75000"/>
                  </a:schemeClr>
                </a:solidFill>
              </a:defRPr>
            </a:lvl3pPr>
            <a:lvl4pPr marL="1294765" indent="0">
              <a:buNone/>
              <a:defRPr sz="1320">
                <a:solidFill>
                  <a:schemeClr val="tx1">
                    <a:tint val="75000"/>
                  </a:schemeClr>
                </a:solidFill>
              </a:defRPr>
            </a:lvl4pPr>
            <a:lvl5pPr marL="1725930" indent="0">
              <a:buNone/>
              <a:defRPr sz="1320">
                <a:solidFill>
                  <a:schemeClr val="tx1">
                    <a:tint val="75000"/>
                  </a:schemeClr>
                </a:solidFill>
              </a:defRPr>
            </a:lvl5pPr>
            <a:lvl6pPr marL="2157730" indent="0">
              <a:buNone/>
              <a:defRPr sz="1320">
                <a:solidFill>
                  <a:schemeClr val="tx1">
                    <a:tint val="75000"/>
                  </a:schemeClr>
                </a:solidFill>
              </a:defRPr>
            </a:lvl6pPr>
            <a:lvl7pPr marL="2588895" indent="0">
              <a:buNone/>
              <a:defRPr sz="1320">
                <a:solidFill>
                  <a:schemeClr val="tx1">
                    <a:tint val="75000"/>
                  </a:schemeClr>
                </a:solidFill>
              </a:defRPr>
            </a:lvl7pPr>
            <a:lvl8pPr marL="3020695" indent="0">
              <a:buNone/>
              <a:defRPr sz="1320">
                <a:solidFill>
                  <a:schemeClr val="tx1">
                    <a:tint val="75000"/>
                  </a:schemeClr>
                </a:solidFill>
              </a:defRPr>
            </a:lvl8pPr>
            <a:lvl9pPr marL="3451860" indent="0">
              <a:buNone/>
              <a:defRPr sz="132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marL="0" marR="0" lvl="0" indent="0" algn="l" defTabSz="862965" rtl="0" eaLnBrk="1" fontAlgn="auto" latinLnBrk="0" hangingPunct="1">
              <a:lnSpc>
                <a:spcPct val="100000"/>
              </a:lnSpc>
              <a:spcBef>
                <a:spcPts val="0"/>
              </a:spcBef>
              <a:spcAft>
                <a:spcPts val="0"/>
              </a:spcAft>
              <a:buClrTx/>
              <a:buSzTx/>
              <a:buFontTx/>
              <a:buNone/>
              <a:defRPr/>
            </a:pPr>
            <a:endParaRPr kumimoji="0" lang="ru-RU" sz="113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marL="0" marR="0" lvl="0" indent="0" algn="ctr" defTabSz="862965" rtl="0" eaLnBrk="1" fontAlgn="auto" latinLnBrk="0" hangingPunct="1">
              <a:lnSpc>
                <a:spcPct val="100000"/>
              </a:lnSpc>
              <a:spcBef>
                <a:spcPts val="0"/>
              </a:spcBef>
              <a:spcAft>
                <a:spcPts val="0"/>
              </a:spcAft>
              <a:buClrTx/>
              <a:buSzTx/>
              <a:buFontTx/>
              <a:buNone/>
              <a:defRPr/>
            </a:pPr>
            <a:endParaRPr kumimoji="0" lang="ru-RU" sz="113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lvl1pPr>
              <a:defRPr/>
            </a:lvl1pPr>
          </a:lstStyle>
          <a:p>
            <a:pPr marL="0" marR="0" lvl="0" indent="0" algn="r" defTabSz="862965" rtl="0" eaLnBrk="1" fontAlgn="base" latinLnBrk="0" hangingPunct="1">
              <a:lnSpc>
                <a:spcPct val="100000"/>
              </a:lnSpc>
              <a:spcBef>
                <a:spcPct val="0"/>
              </a:spcBef>
              <a:spcAft>
                <a:spcPct val="0"/>
              </a:spcAft>
              <a:buClrTx/>
              <a:buSzTx/>
              <a:buFontTx/>
              <a:buNone/>
              <a:defRPr/>
            </a:pPr>
            <a:fld id="{A474348D-D271-4624-9102-9CC0D80AF0D7}" type="slidenum">
              <a:rPr kumimoji="0" lang="ru-RU" altLang="ru-RU" sz="113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a:t>
            </a:fld>
            <a:endParaRPr kumimoji="0" lang="ru-RU" altLang="ru-RU" sz="113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0" y="1600207"/>
            <a:ext cx="5384800" cy="4525963"/>
          </a:xfrm>
        </p:spPr>
        <p:txBody>
          <a:bodyPr/>
          <a:lstStyle>
            <a:lvl1pPr>
              <a:defRPr sz="2640"/>
            </a:lvl1pPr>
            <a:lvl2pPr>
              <a:defRPr sz="2265"/>
            </a:lvl2pPr>
            <a:lvl3pPr>
              <a:defRPr sz="1885"/>
            </a:lvl3pPr>
            <a:lvl4pPr>
              <a:defRPr sz="1700"/>
            </a:lvl4pPr>
            <a:lvl5pPr>
              <a:defRPr sz="1700"/>
            </a:lvl5pPr>
            <a:lvl6pPr>
              <a:defRPr sz="1700"/>
            </a:lvl6pPr>
            <a:lvl7pPr>
              <a:defRPr sz="1700"/>
            </a:lvl7pPr>
            <a:lvl8pPr>
              <a:defRPr sz="1700"/>
            </a:lvl8pPr>
            <a:lvl9pPr>
              <a:defRPr sz="17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07"/>
            <a:ext cx="5384800" cy="4525963"/>
          </a:xfrm>
        </p:spPr>
        <p:txBody>
          <a:bodyPr/>
          <a:lstStyle>
            <a:lvl1pPr>
              <a:defRPr sz="2640"/>
            </a:lvl1pPr>
            <a:lvl2pPr>
              <a:defRPr sz="2265"/>
            </a:lvl2pPr>
            <a:lvl3pPr>
              <a:defRPr sz="1885"/>
            </a:lvl3pPr>
            <a:lvl4pPr>
              <a:defRPr sz="1700"/>
            </a:lvl4pPr>
            <a:lvl5pPr>
              <a:defRPr sz="1700"/>
            </a:lvl5pPr>
            <a:lvl6pPr>
              <a:defRPr sz="1700"/>
            </a:lvl6pPr>
            <a:lvl7pPr>
              <a:defRPr sz="1700"/>
            </a:lvl7pPr>
            <a:lvl8pPr>
              <a:defRPr sz="1700"/>
            </a:lvl8pPr>
            <a:lvl9pPr>
              <a:defRPr sz="17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marL="0" marR="0" lvl="0" indent="0" algn="l" defTabSz="862965" rtl="0" eaLnBrk="1" fontAlgn="auto" latinLnBrk="0" hangingPunct="1">
              <a:lnSpc>
                <a:spcPct val="100000"/>
              </a:lnSpc>
              <a:spcBef>
                <a:spcPts val="0"/>
              </a:spcBef>
              <a:spcAft>
                <a:spcPts val="0"/>
              </a:spcAft>
              <a:buClrTx/>
              <a:buSzTx/>
              <a:buFontTx/>
              <a:buNone/>
              <a:defRPr/>
            </a:pPr>
            <a:endParaRPr kumimoji="0" lang="ru-RU" sz="113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marL="0" marR="0" lvl="0" indent="0" algn="ctr" defTabSz="862965" rtl="0" eaLnBrk="1" fontAlgn="auto" latinLnBrk="0" hangingPunct="1">
              <a:lnSpc>
                <a:spcPct val="100000"/>
              </a:lnSpc>
              <a:spcBef>
                <a:spcPts val="0"/>
              </a:spcBef>
              <a:spcAft>
                <a:spcPts val="0"/>
              </a:spcAft>
              <a:buClrTx/>
              <a:buSzTx/>
              <a:buFontTx/>
              <a:buNone/>
              <a:defRPr/>
            </a:pPr>
            <a:endParaRPr kumimoji="0" lang="ru-RU" sz="113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Номер слайда 6"/>
          <p:cNvSpPr>
            <a:spLocks noGrp="1"/>
          </p:cNvSpPr>
          <p:nvPr>
            <p:ph type="sldNum" sz="quarter" idx="12"/>
          </p:nvPr>
        </p:nvSpPr>
        <p:spPr/>
        <p:txBody>
          <a:bodyPr/>
          <a:lstStyle>
            <a:lvl1pPr>
              <a:defRPr/>
            </a:lvl1pPr>
          </a:lstStyle>
          <a:p>
            <a:pPr marL="0" marR="0" lvl="0" indent="0" algn="r" defTabSz="862965" rtl="0" eaLnBrk="1" fontAlgn="base" latinLnBrk="0" hangingPunct="1">
              <a:lnSpc>
                <a:spcPct val="100000"/>
              </a:lnSpc>
              <a:spcBef>
                <a:spcPct val="0"/>
              </a:spcBef>
              <a:spcAft>
                <a:spcPct val="0"/>
              </a:spcAft>
              <a:buClrTx/>
              <a:buSzTx/>
              <a:buFontTx/>
              <a:buNone/>
              <a:defRPr/>
            </a:pPr>
            <a:fld id="{D1635EE8-7C92-48B9-A522-198299B017CE}" type="slidenum">
              <a:rPr kumimoji="0" lang="ru-RU" altLang="ru-RU" sz="113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a:t>
            </a:fld>
            <a:endParaRPr kumimoji="0" lang="ru-RU" altLang="ru-RU" sz="113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265" b="1"/>
            </a:lvl1pPr>
            <a:lvl2pPr marL="431800" indent="0">
              <a:buNone/>
              <a:defRPr sz="1885" b="1"/>
            </a:lvl2pPr>
            <a:lvl3pPr marL="862965" indent="0">
              <a:buNone/>
              <a:defRPr sz="1700" b="1"/>
            </a:lvl3pPr>
            <a:lvl4pPr marL="1294765" indent="0">
              <a:buNone/>
              <a:defRPr sz="1510" b="1"/>
            </a:lvl4pPr>
            <a:lvl5pPr marL="1725930" indent="0">
              <a:buNone/>
              <a:defRPr sz="1510" b="1"/>
            </a:lvl5pPr>
            <a:lvl6pPr marL="2157730" indent="0">
              <a:buNone/>
              <a:defRPr sz="1510" b="1"/>
            </a:lvl6pPr>
            <a:lvl7pPr marL="2588895" indent="0">
              <a:buNone/>
              <a:defRPr sz="1510" b="1"/>
            </a:lvl7pPr>
            <a:lvl8pPr marL="3020695" indent="0">
              <a:buNone/>
              <a:defRPr sz="1510" b="1"/>
            </a:lvl8pPr>
            <a:lvl9pPr marL="3451860" indent="0">
              <a:buNone/>
              <a:defRPr sz="1510" b="1"/>
            </a:lvl9pPr>
          </a:lstStyle>
          <a:p>
            <a:pPr lvl="0"/>
            <a:r>
              <a:rPr lang="ru-RU"/>
              <a:t>Образец текста</a:t>
            </a:r>
          </a:p>
        </p:txBody>
      </p:sp>
      <p:sp>
        <p:nvSpPr>
          <p:cNvPr id="4" name="Объект 3"/>
          <p:cNvSpPr>
            <a:spLocks noGrp="1"/>
          </p:cNvSpPr>
          <p:nvPr>
            <p:ph sz="half" idx="2"/>
          </p:nvPr>
        </p:nvSpPr>
        <p:spPr>
          <a:xfrm>
            <a:off x="609600" y="2174876"/>
            <a:ext cx="5386917" cy="3951288"/>
          </a:xfrm>
        </p:spPr>
        <p:txBody>
          <a:bodyPr/>
          <a:lstStyle>
            <a:lvl1pPr>
              <a:defRPr sz="2265"/>
            </a:lvl1pPr>
            <a:lvl2pPr>
              <a:defRPr sz="1885"/>
            </a:lvl2pPr>
            <a:lvl3pPr>
              <a:defRPr sz="1700"/>
            </a:lvl3pPr>
            <a:lvl4pPr>
              <a:defRPr sz="1510"/>
            </a:lvl4pPr>
            <a:lvl5pPr>
              <a:defRPr sz="1510"/>
            </a:lvl5pPr>
            <a:lvl6pPr>
              <a:defRPr sz="1510"/>
            </a:lvl6pPr>
            <a:lvl7pPr>
              <a:defRPr sz="1510"/>
            </a:lvl7pPr>
            <a:lvl8pPr>
              <a:defRPr sz="1510"/>
            </a:lvl8pPr>
            <a:lvl9pPr>
              <a:defRPr sz="151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788" y="1535113"/>
            <a:ext cx="5389033" cy="639762"/>
          </a:xfrm>
        </p:spPr>
        <p:txBody>
          <a:bodyPr anchor="b"/>
          <a:lstStyle>
            <a:lvl1pPr marL="0" indent="0">
              <a:buNone/>
              <a:defRPr sz="2265" b="1"/>
            </a:lvl1pPr>
            <a:lvl2pPr marL="431800" indent="0">
              <a:buNone/>
              <a:defRPr sz="1885" b="1"/>
            </a:lvl2pPr>
            <a:lvl3pPr marL="862965" indent="0">
              <a:buNone/>
              <a:defRPr sz="1700" b="1"/>
            </a:lvl3pPr>
            <a:lvl4pPr marL="1294765" indent="0">
              <a:buNone/>
              <a:defRPr sz="1510" b="1"/>
            </a:lvl4pPr>
            <a:lvl5pPr marL="1725930" indent="0">
              <a:buNone/>
              <a:defRPr sz="1510" b="1"/>
            </a:lvl5pPr>
            <a:lvl6pPr marL="2157730" indent="0">
              <a:buNone/>
              <a:defRPr sz="1510" b="1"/>
            </a:lvl6pPr>
            <a:lvl7pPr marL="2588895" indent="0">
              <a:buNone/>
              <a:defRPr sz="1510" b="1"/>
            </a:lvl7pPr>
            <a:lvl8pPr marL="3020695" indent="0">
              <a:buNone/>
              <a:defRPr sz="1510" b="1"/>
            </a:lvl8pPr>
            <a:lvl9pPr marL="3451860" indent="0">
              <a:buNone/>
              <a:defRPr sz="1510" b="1"/>
            </a:lvl9pPr>
          </a:lstStyle>
          <a:p>
            <a:pPr lvl="0"/>
            <a:r>
              <a:rPr lang="ru-RU"/>
              <a:t>Образец текста</a:t>
            </a:r>
          </a:p>
        </p:txBody>
      </p:sp>
      <p:sp>
        <p:nvSpPr>
          <p:cNvPr id="6" name="Объект 5"/>
          <p:cNvSpPr>
            <a:spLocks noGrp="1"/>
          </p:cNvSpPr>
          <p:nvPr>
            <p:ph sz="quarter" idx="4"/>
          </p:nvPr>
        </p:nvSpPr>
        <p:spPr>
          <a:xfrm>
            <a:off x="6193788" y="2174876"/>
            <a:ext cx="5389033" cy="3951288"/>
          </a:xfrm>
        </p:spPr>
        <p:txBody>
          <a:bodyPr/>
          <a:lstStyle>
            <a:lvl1pPr>
              <a:defRPr sz="2265"/>
            </a:lvl1pPr>
            <a:lvl2pPr>
              <a:defRPr sz="1885"/>
            </a:lvl2pPr>
            <a:lvl3pPr>
              <a:defRPr sz="1700"/>
            </a:lvl3pPr>
            <a:lvl4pPr>
              <a:defRPr sz="1510"/>
            </a:lvl4pPr>
            <a:lvl5pPr>
              <a:defRPr sz="1510"/>
            </a:lvl5pPr>
            <a:lvl6pPr>
              <a:defRPr sz="1510"/>
            </a:lvl6pPr>
            <a:lvl7pPr>
              <a:defRPr sz="1510"/>
            </a:lvl7pPr>
            <a:lvl8pPr>
              <a:defRPr sz="1510"/>
            </a:lvl8pPr>
            <a:lvl9pPr>
              <a:defRPr sz="151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auto">
              <a:spcBef>
                <a:spcPts val="0"/>
              </a:spcBef>
              <a:spcAft>
                <a:spcPts val="0"/>
              </a:spcAft>
              <a:defRPr/>
            </a:lvl1pPr>
          </a:lstStyle>
          <a:p>
            <a:pPr marL="0" marR="0" lvl="0" indent="0" algn="l" defTabSz="862965" rtl="0" eaLnBrk="1" fontAlgn="auto" latinLnBrk="0" hangingPunct="1">
              <a:lnSpc>
                <a:spcPct val="100000"/>
              </a:lnSpc>
              <a:spcBef>
                <a:spcPts val="0"/>
              </a:spcBef>
              <a:spcAft>
                <a:spcPts val="0"/>
              </a:spcAft>
              <a:buClrTx/>
              <a:buSzTx/>
              <a:buFontTx/>
              <a:buNone/>
              <a:defRPr/>
            </a:pPr>
            <a:endParaRPr kumimoji="0" lang="ru-RU" sz="113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Нижний колонтитул 7"/>
          <p:cNvSpPr>
            <a:spLocks noGrp="1"/>
          </p:cNvSpPr>
          <p:nvPr>
            <p:ph type="ftr" sz="quarter" idx="11"/>
          </p:nvPr>
        </p:nvSpPr>
        <p:spPr/>
        <p:txBody>
          <a:bodyPr/>
          <a:lstStyle>
            <a:lvl1pPr fontAlgn="auto">
              <a:spcBef>
                <a:spcPts val="0"/>
              </a:spcBef>
              <a:spcAft>
                <a:spcPts val="0"/>
              </a:spcAft>
              <a:defRPr/>
            </a:lvl1pPr>
          </a:lstStyle>
          <a:p>
            <a:pPr marL="0" marR="0" lvl="0" indent="0" algn="ctr" defTabSz="862965" rtl="0" eaLnBrk="1" fontAlgn="auto" latinLnBrk="0" hangingPunct="1">
              <a:lnSpc>
                <a:spcPct val="100000"/>
              </a:lnSpc>
              <a:spcBef>
                <a:spcPts val="0"/>
              </a:spcBef>
              <a:spcAft>
                <a:spcPts val="0"/>
              </a:spcAft>
              <a:buClrTx/>
              <a:buSzTx/>
              <a:buFontTx/>
              <a:buNone/>
              <a:defRPr/>
            </a:pPr>
            <a:endParaRPr kumimoji="0" lang="ru-RU" sz="113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Номер слайда 8"/>
          <p:cNvSpPr>
            <a:spLocks noGrp="1"/>
          </p:cNvSpPr>
          <p:nvPr>
            <p:ph type="sldNum" sz="quarter" idx="12"/>
          </p:nvPr>
        </p:nvSpPr>
        <p:spPr/>
        <p:txBody>
          <a:bodyPr/>
          <a:lstStyle>
            <a:lvl1pPr>
              <a:defRPr/>
            </a:lvl1pPr>
          </a:lstStyle>
          <a:p>
            <a:pPr marL="0" marR="0" lvl="0" indent="0" algn="r" defTabSz="862965" rtl="0" eaLnBrk="1" fontAlgn="base" latinLnBrk="0" hangingPunct="1">
              <a:lnSpc>
                <a:spcPct val="100000"/>
              </a:lnSpc>
              <a:spcBef>
                <a:spcPct val="0"/>
              </a:spcBef>
              <a:spcAft>
                <a:spcPct val="0"/>
              </a:spcAft>
              <a:buClrTx/>
              <a:buSzTx/>
              <a:buFontTx/>
              <a:buNone/>
              <a:defRPr/>
            </a:pPr>
            <a:fld id="{002A323A-673A-43EC-AB18-510FBEF71B35}" type="slidenum">
              <a:rPr kumimoji="0" lang="ru-RU" altLang="ru-RU" sz="113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a:t>
            </a:fld>
            <a:endParaRPr kumimoji="0" lang="ru-RU" altLang="ru-RU" sz="113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auto">
              <a:spcBef>
                <a:spcPts val="0"/>
              </a:spcBef>
              <a:spcAft>
                <a:spcPts val="0"/>
              </a:spcAft>
              <a:defRPr/>
            </a:lvl1pPr>
          </a:lstStyle>
          <a:p>
            <a:pPr marL="0" marR="0" lvl="0" indent="0" algn="l" defTabSz="862965" rtl="0" eaLnBrk="1" fontAlgn="auto" latinLnBrk="0" hangingPunct="1">
              <a:lnSpc>
                <a:spcPct val="100000"/>
              </a:lnSpc>
              <a:spcBef>
                <a:spcPts val="0"/>
              </a:spcBef>
              <a:spcAft>
                <a:spcPts val="0"/>
              </a:spcAft>
              <a:buClrTx/>
              <a:buSzTx/>
              <a:buFontTx/>
              <a:buNone/>
              <a:defRPr/>
            </a:pPr>
            <a:endParaRPr kumimoji="0" lang="ru-RU" sz="113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Нижний колонтитул 3"/>
          <p:cNvSpPr>
            <a:spLocks noGrp="1"/>
          </p:cNvSpPr>
          <p:nvPr>
            <p:ph type="ftr" sz="quarter" idx="11"/>
          </p:nvPr>
        </p:nvSpPr>
        <p:spPr/>
        <p:txBody>
          <a:bodyPr/>
          <a:lstStyle>
            <a:lvl1pPr fontAlgn="auto">
              <a:spcBef>
                <a:spcPts val="0"/>
              </a:spcBef>
              <a:spcAft>
                <a:spcPts val="0"/>
              </a:spcAft>
              <a:defRPr/>
            </a:lvl1pPr>
          </a:lstStyle>
          <a:p>
            <a:pPr marL="0" marR="0" lvl="0" indent="0" algn="ctr" defTabSz="862965" rtl="0" eaLnBrk="1" fontAlgn="auto" latinLnBrk="0" hangingPunct="1">
              <a:lnSpc>
                <a:spcPct val="100000"/>
              </a:lnSpc>
              <a:spcBef>
                <a:spcPts val="0"/>
              </a:spcBef>
              <a:spcAft>
                <a:spcPts val="0"/>
              </a:spcAft>
              <a:buClrTx/>
              <a:buSzTx/>
              <a:buFontTx/>
              <a:buNone/>
              <a:defRPr/>
            </a:pPr>
            <a:endParaRPr kumimoji="0" lang="ru-RU" sz="113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Номер слайда 4"/>
          <p:cNvSpPr>
            <a:spLocks noGrp="1"/>
          </p:cNvSpPr>
          <p:nvPr>
            <p:ph type="sldNum" sz="quarter" idx="12"/>
          </p:nvPr>
        </p:nvSpPr>
        <p:spPr/>
        <p:txBody>
          <a:bodyPr/>
          <a:lstStyle>
            <a:lvl1pPr>
              <a:defRPr/>
            </a:lvl1pPr>
          </a:lstStyle>
          <a:p>
            <a:pPr marL="0" marR="0" lvl="0" indent="0" algn="r" defTabSz="862965" rtl="0" eaLnBrk="1" fontAlgn="base" latinLnBrk="0" hangingPunct="1">
              <a:lnSpc>
                <a:spcPct val="100000"/>
              </a:lnSpc>
              <a:spcBef>
                <a:spcPct val="0"/>
              </a:spcBef>
              <a:spcAft>
                <a:spcPct val="0"/>
              </a:spcAft>
              <a:buClrTx/>
              <a:buSzTx/>
              <a:buFontTx/>
              <a:buNone/>
              <a:defRPr/>
            </a:pPr>
            <a:fld id="{CCA98076-36D7-401E-93C6-54AC4AF7C7CC}" type="slidenum">
              <a:rPr kumimoji="0" lang="ru-RU" altLang="ru-RU" sz="113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a:t>
            </a:fld>
            <a:endParaRPr kumimoji="0" lang="ru-RU" altLang="ru-RU" sz="113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auto">
              <a:spcBef>
                <a:spcPts val="0"/>
              </a:spcBef>
              <a:spcAft>
                <a:spcPts val="0"/>
              </a:spcAft>
              <a:defRPr/>
            </a:lvl1pPr>
          </a:lstStyle>
          <a:p>
            <a:pPr marL="0" marR="0" lvl="0" indent="0" algn="l" defTabSz="862965" rtl="0" eaLnBrk="1" fontAlgn="auto" latinLnBrk="0" hangingPunct="1">
              <a:lnSpc>
                <a:spcPct val="100000"/>
              </a:lnSpc>
              <a:spcBef>
                <a:spcPts val="0"/>
              </a:spcBef>
              <a:spcAft>
                <a:spcPts val="0"/>
              </a:spcAft>
              <a:buClrTx/>
              <a:buSzTx/>
              <a:buFontTx/>
              <a:buNone/>
              <a:defRPr/>
            </a:pPr>
            <a:endParaRPr kumimoji="0" lang="ru-RU" sz="113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Нижний колонтитул 2"/>
          <p:cNvSpPr>
            <a:spLocks noGrp="1"/>
          </p:cNvSpPr>
          <p:nvPr>
            <p:ph type="ftr" sz="quarter" idx="11"/>
          </p:nvPr>
        </p:nvSpPr>
        <p:spPr/>
        <p:txBody>
          <a:bodyPr/>
          <a:lstStyle>
            <a:lvl1pPr fontAlgn="auto">
              <a:spcBef>
                <a:spcPts val="0"/>
              </a:spcBef>
              <a:spcAft>
                <a:spcPts val="0"/>
              </a:spcAft>
              <a:defRPr/>
            </a:lvl1pPr>
          </a:lstStyle>
          <a:p>
            <a:pPr marL="0" marR="0" lvl="0" indent="0" algn="ctr" defTabSz="862965" rtl="0" eaLnBrk="1" fontAlgn="auto" latinLnBrk="0" hangingPunct="1">
              <a:lnSpc>
                <a:spcPct val="100000"/>
              </a:lnSpc>
              <a:spcBef>
                <a:spcPts val="0"/>
              </a:spcBef>
              <a:spcAft>
                <a:spcPts val="0"/>
              </a:spcAft>
              <a:buClrTx/>
              <a:buSzTx/>
              <a:buFontTx/>
              <a:buNone/>
              <a:defRPr/>
            </a:pPr>
            <a:endParaRPr kumimoji="0" lang="ru-RU" sz="113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Номер слайда 3"/>
          <p:cNvSpPr>
            <a:spLocks noGrp="1"/>
          </p:cNvSpPr>
          <p:nvPr>
            <p:ph type="sldNum" sz="quarter" idx="12"/>
          </p:nvPr>
        </p:nvSpPr>
        <p:spPr/>
        <p:txBody>
          <a:bodyPr/>
          <a:lstStyle>
            <a:lvl1pPr>
              <a:defRPr/>
            </a:lvl1pPr>
          </a:lstStyle>
          <a:p>
            <a:pPr marL="0" marR="0" lvl="0" indent="0" algn="r" defTabSz="862965" rtl="0" eaLnBrk="1" fontAlgn="base" latinLnBrk="0" hangingPunct="1">
              <a:lnSpc>
                <a:spcPct val="100000"/>
              </a:lnSpc>
              <a:spcBef>
                <a:spcPct val="0"/>
              </a:spcBef>
              <a:spcAft>
                <a:spcPct val="0"/>
              </a:spcAft>
              <a:buClrTx/>
              <a:buSzTx/>
              <a:buFontTx/>
              <a:buNone/>
              <a:defRPr/>
            </a:pPr>
            <a:fld id="{692118DD-B41B-4190-B609-36E8C42FD155}" type="slidenum">
              <a:rPr kumimoji="0" lang="ru-RU" altLang="ru-RU" sz="113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a:t>
            </a:fld>
            <a:endParaRPr kumimoji="0" lang="ru-RU" altLang="ru-RU" sz="113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7" y="273050"/>
            <a:ext cx="4011084" cy="1162050"/>
          </a:xfrm>
        </p:spPr>
        <p:txBody>
          <a:bodyPr anchor="b"/>
          <a:lstStyle>
            <a:lvl1pPr algn="l">
              <a:defRPr sz="1885" b="1"/>
            </a:lvl1pPr>
          </a:lstStyle>
          <a:p>
            <a:r>
              <a:rPr lang="ru-RU"/>
              <a:t>Образец заголовка</a:t>
            </a:r>
          </a:p>
        </p:txBody>
      </p:sp>
      <p:sp>
        <p:nvSpPr>
          <p:cNvPr id="3" name="Объект 2"/>
          <p:cNvSpPr>
            <a:spLocks noGrp="1"/>
          </p:cNvSpPr>
          <p:nvPr>
            <p:ph idx="1"/>
          </p:nvPr>
        </p:nvSpPr>
        <p:spPr>
          <a:xfrm>
            <a:off x="4766733" y="273680"/>
            <a:ext cx="6815667" cy="5853113"/>
          </a:xfrm>
        </p:spPr>
        <p:txBody>
          <a:bodyPr/>
          <a:lstStyle>
            <a:lvl1pPr>
              <a:defRPr sz="3020"/>
            </a:lvl1pPr>
            <a:lvl2pPr>
              <a:defRPr sz="2640"/>
            </a:lvl2pPr>
            <a:lvl3pPr>
              <a:defRPr sz="2265"/>
            </a:lvl3pPr>
            <a:lvl4pPr>
              <a:defRPr sz="1885"/>
            </a:lvl4pPr>
            <a:lvl5pPr>
              <a:defRPr sz="1885"/>
            </a:lvl5pPr>
            <a:lvl6pPr>
              <a:defRPr sz="1885"/>
            </a:lvl6pPr>
            <a:lvl7pPr>
              <a:defRPr sz="1885"/>
            </a:lvl7pPr>
            <a:lvl8pPr>
              <a:defRPr sz="1885"/>
            </a:lvl8pPr>
            <a:lvl9pPr>
              <a:defRPr sz="1885"/>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7" y="1435104"/>
            <a:ext cx="4011084" cy="4691063"/>
          </a:xfrm>
        </p:spPr>
        <p:txBody>
          <a:bodyPr/>
          <a:lstStyle>
            <a:lvl1pPr marL="0" indent="0">
              <a:buNone/>
              <a:defRPr sz="1320"/>
            </a:lvl1pPr>
            <a:lvl2pPr marL="431800" indent="0">
              <a:buNone/>
              <a:defRPr sz="1130"/>
            </a:lvl2pPr>
            <a:lvl3pPr marL="862965" indent="0">
              <a:buNone/>
              <a:defRPr sz="945"/>
            </a:lvl3pPr>
            <a:lvl4pPr marL="1294765" indent="0">
              <a:buNone/>
              <a:defRPr sz="850"/>
            </a:lvl4pPr>
            <a:lvl5pPr marL="1725930" indent="0">
              <a:buNone/>
              <a:defRPr sz="850"/>
            </a:lvl5pPr>
            <a:lvl6pPr marL="2157730" indent="0">
              <a:buNone/>
              <a:defRPr sz="850"/>
            </a:lvl6pPr>
            <a:lvl7pPr marL="2588895" indent="0">
              <a:buNone/>
              <a:defRPr sz="850"/>
            </a:lvl7pPr>
            <a:lvl8pPr marL="3020695" indent="0">
              <a:buNone/>
              <a:defRPr sz="850"/>
            </a:lvl8pPr>
            <a:lvl9pPr marL="3451860" indent="0">
              <a:buNone/>
              <a:defRPr sz="850"/>
            </a:lvl9pPr>
          </a:lstStyle>
          <a:p>
            <a:pPr lvl="0"/>
            <a:r>
              <a:rPr lang="ru-RU"/>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marL="0" marR="0" lvl="0" indent="0" algn="l" defTabSz="862965" rtl="0" eaLnBrk="1" fontAlgn="auto" latinLnBrk="0" hangingPunct="1">
              <a:lnSpc>
                <a:spcPct val="100000"/>
              </a:lnSpc>
              <a:spcBef>
                <a:spcPts val="0"/>
              </a:spcBef>
              <a:spcAft>
                <a:spcPts val="0"/>
              </a:spcAft>
              <a:buClrTx/>
              <a:buSzTx/>
              <a:buFontTx/>
              <a:buNone/>
              <a:defRPr/>
            </a:pPr>
            <a:endParaRPr kumimoji="0" lang="ru-RU" sz="113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marL="0" marR="0" lvl="0" indent="0" algn="ctr" defTabSz="862965" rtl="0" eaLnBrk="1" fontAlgn="auto" latinLnBrk="0" hangingPunct="1">
              <a:lnSpc>
                <a:spcPct val="100000"/>
              </a:lnSpc>
              <a:spcBef>
                <a:spcPts val="0"/>
              </a:spcBef>
              <a:spcAft>
                <a:spcPts val="0"/>
              </a:spcAft>
              <a:buClrTx/>
              <a:buSzTx/>
              <a:buFontTx/>
              <a:buNone/>
              <a:defRPr/>
            </a:pPr>
            <a:endParaRPr kumimoji="0" lang="ru-RU" sz="113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Номер слайда 6"/>
          <p:cNvSpPr>
            <a:spLocks noGrp="1"/>
          </p:cNvSpPr>
          <p:nvPr>
            <p:ph type="sldNum" sz="quarter" idx="12"/>
          </p:nvPr>
        </p:nvSpPr>
        <p:spPr/>
        <p:txBody>
          <a:bodyPr/>
          <a:lstStyle>
            <a:lvl1pPr>
              <a:defRPr/>
            </a:lvl1pPr>
          </a:lstStyle>
          <a:p>
            <a:pPr marL="0" marR="0" lvl="0" indent="0" algn="r" defTabSz="862965" rtl="0" eaLnBrk="1" fontAlgn="base" latinLnBrk="0" hangingPunct="1">
              <a:lnSpc>
                <a:spcPct val="100000"/>
              </a:lnSpc>
              <a:spcBef>
                <a:spcPct val="0"/>
              </a:spcBef>
              <a:spcAft>
                <a:spcPct val="0"/>
              </a:spcAft>
              <a:buClrTx/>
              <a:buSzTx/>
              <a:buFontTx/>
              <a:buNone/>
              <a:defRPr/>
            </a:pPr>
            <a:fld id="{FB680A69-F65A-4855-99E1-6CFC487ADB83}" type="slidenum">
              <a:rPr kumimoji="0" lang="ru-RU" altLang="ru-RU" sz="113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a:t>
            </a:fld>
            <a:endParaRPr kumimoji="0" lang="ru-RU" altLang="ru-RU" sz="113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1"/>
            <a:ext cx="7315200" cy="566738"/>
          </a:xfrm>
        </p:spPr>
        <p:txBody>
          <a:bodyPr anchor="b"/>
          <a:lstStyle>
            <a:lvl1pPr algn="l">
              <a:defRPr sz="1885"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020"/>
            </a:lvl1pPr>
            <a:lvl2pPr marL="431800" indent="0">
              <a:buNone/>
              <a:defRPr sz="2640"/>
            </a:lvl2pPr>
            <a:lvl3pPr marL="862965" indent="0">
              <a:buNone/>
              <a:defRPr sz="2265"/>
            </a:lvl3pPr>
            <a:lvl4pPr marL="1294765" indent="0">
              <a:buNone/>
              <a:defRPr sz="1885"/>
            </a:lvl4pPr>
            <a:lvl5pPr marL="1725930" indent="0">
              <a:buNone/>
              <a:defRPr sz="1885"/>
            </a:lvl5pPr>
            <a:lvl6pPr marL="2157730" indent="0">
              <a:buNone/>
              <a:defRPr sz="1885"/>
            </a:lvl6pPr>
            <a:lvl7pPr marL="2588895" indent="0">
              <a:buNone/>
              <a:defRPr sz="1885"/>
            </a:lvl7pPr>
            <a:lvl8pPr marL="3020695" indent="0">
              <a:buNone/>
              <a:defRPr sz="1885"/>
            </a:lvl8pPr>
            <a:lvl9pPr marL="3451860" indent="0">
              <a:buNone/>
              <a:defRPr sz="1885"/>
            </a:lvl9pPr>
          </a:lstStyle>
          <a:p>
            <a:pPr lvl="0"/>
            <a:endParaRPr lang="ru-RU" noProof="0"/>
          </a:p>
        </p:txBody>
      </p:sp>
      <p:sp>
        <p:nvSpPr>
          <p:cNvPr id="4" name="Текст 3"/>
          <p:cNvSpPr>
            <a:spLocks noGrp="1"/>
          </p:cNvSpPr>
          <p:nvPr>
            <p:ph type="body" sz="half" idx="2"/>
          </p:nvPr>
        </p:nvSpPr>
        <p:spPr>
          <a:xfrm>
            <a:off x="2389717" y="5367339"/>
            <a:ext cx="7315200" cy="804862"/>
          </a:xfrm>
        </p:spPr>
        <p:txBody>
          <a:bodyPr/>
          <a:lstStyle>
            <a:lvl1pPr marL="0" indent="0">
              <a:buNone/>
              <a:defRPr sz="1320"/>
            </a:lvl1pPr>
            <a:lvl2pPr marL="431800" indent="0">
              <a:buNone/>
              <a:defRPr sz="1130"/>
            </a:lvl2pPr>
            <a:lvl3pPr marL="862965" indent="0">
              <a:buNone/>
              <a:defRPr sz="945"/>
            </a:lvl3pPr>
            <a:lvl4pPr marL="1294765" indent="0">
              <a:buNone/>
              <a:defRPr sz="850"/>
            </a:lvl4pPr>
            <a:lvl5pPr marL="1725930" indent="0">
              <a:buNone/>
              <a:defRPr sz="850"/>
            </a:lvl5pPr>
            <a:lvl6pPr marL="2157730" indent="0">
              <a:buNone/>
              <a:defRPr sz="850"/>
            </a:lvl6pPr>
            <a:lvl7pPr marL="2588895" indent="0">
              <a:buNone/>
              <a:defRPr sz="850"/>
            </a:lvl7pPr>
            <a:lvl8pPr marL="3020695" indent="0">
              <a:buNone/>
              <a:defRPr sz="850"/>
            </a:lvl8pPr>
            <a:lvl9pPr marL="3451860" indent="0">
              <a:buNone/>
              <a:defRPr sz="850"/>
            </a:lvl9pPr>
          </a:lstStyle>
          <a:p>
            <a:pPr lvl="0"/>
            <a:r>
              <a:rPr lang="ru-RU"/>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marL="0" marR="0" lvl="0" indent="0" algn="l" defTabSz="862965" rtl="0" eaLnBrk="1" fontAlgn="auto" latinLnBrk="0" hangingPunct="1">
              <a:lnSpc>
                <a:spcPct val="100000"/>
              </a:lnSpc>
              <a:spcBef>
                <a:spcPts val="0"/>
              </a:spcBef>
              <a:spcAft>
                <a:spcPts val="0"/>
              </a:spcAft>
              <a:buClrTx/>
              <a:buSzTx/>
              <a:buFontTx/>
              <a:buNone/>
              <a:defRPr/>
            </a:pPr>
            <a:endParaRPr kumimoji="0" lang="ru-RU" sz="113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marL="0" marR="0" lvl="0" indent="0" algn="ctr" defTabSz="862965" rtl="0" eaLnBrk="1" fontAlgn="auto" latinLnBrk="0" hangingPunct="1">
              <a:lnSpc>
                <a:spcPct val="100000"/>
              </a:lnSpc>
              <a:spcBef>
                <a:spcPts val="0"/>
              </a:spcBef>
              <a:spcAft>
                <a:spcPts val="0"/>
              </a:spcAft>
              <a:buClrTx/>
              <a:buSzTx/>
              <a:buFontTx/>
              <a:buNone/>
              <a:defRPr/>
            </a:pPr>
            <a:endParaRPr kumimoji="0" lang="ru-RU" sz="113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Номер слайда 6"/>
          <p:cNvSpPr>
            <a:spLocks noGrp="1"/>
          </p:cNvSpPr>
          <p:nvPr>
            <p:ph type="sldNum" sz="quarter" idx="12"/>
          </p:nvPr>
        </p:nvSpPr>
        <p:spPr/>
        <p:txBody>
          <a:bodyPr/>
          <a:lstStyle>
            <a:lvl1pPr>
              <a:defRPr/>
            </a:lvl1pPr>
          </a:lstStyle>
          <a:p>
            <a:pPr marL="0" marR="0" lvl="0" indent="0" algn="r" defTabSz="862965" rtl="0" eaLnBrk="1" fontAlgn="base" latinLnBrk="0" hangingPunct="1">
              <a:lnSpc>
                <a:spcPct val="100000"/>
              </a:lnSpc>
              <a:spcBef>
                <a:spcPct val="0"/>
              </a:spcBef>
              <a:spcAft>
                <a:spcPct val="0"/>
              </a:spcAft>
              <a:buClrTx/>
              <a:buSzTx/>
              <a:buFontTx/>
              <a:buNone/>
              <a:defRPr/>
            </a:pPr>
            <a:fld id="{7770243E-A88B-46E5-8F06-D0C6C0F75ACF}" type="slidenum">
              <a:rPr kumimoji="0" lang="ru-RU" altLang="ru-RU" sz="113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a:t>
            </a:fld>
            <a:endParaRPr kumimoji="0" lang="ru-RU" altLang="ru-RU" sz="113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marL="0" marR="0" lvl="0" indent="0" algn="l" defTabSz="862965" rtl="0" eaLnBrk="1" fontAlgn="auto" latinLnBrk="0" hangingPunct="1">
              <a:lnSpc>
                <a:spcPct val="100000"/>
              </a:lnSpc>
              <a:spcBef>
                <a:spcPts val="0"/>
              </a:spcBef>
              <a:spcAft>
                <a:spcPts val="0"/>
              </a:spcAft>
              <a:buClrTx/>
              <a:buSzTx/>
              <a:buFontTx/>
              <a:buNone/>
              <a:defRPr/>
            </a:pPr>
            <a:endParaRPr kumimoji="0" lang="ru-RU" sz="113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marL="0" marR="0" lvl="0" indent="0" algn="ctr" defTabSz="862965" rtl="0" eaLnBrk="1" fontAlgn="auto" latinLnBrk="0" hangingPunct="1">
              <a:lnSpc>
                <a:spcPct val="100000"/>
              </a:lnSpc>
              <a:spcBef>
                <a:spcPts val="0"/>
              </a:spcBef>
              <a:spcAft>
                <a:spcPts val="0"/>
              </a:spcAft>
              <a:buClrTx/>
              <a:buSzTx/>
              <a:buFontTx/>
              <a:buNone/>
              <a:defRPr/>
            </a:pPr>
            <a:endParaRPr kumimoji="0" lang="ru-RU" sz="113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lvl1pPr>
              <a:defRPr/>
            </a:lvl1pPr>
          </a:lstStyle>
          <a:p>
            <a:pPr marL="0" marR="0" lvl="0" indent="0" algn="r" defTabSz="862965" rtl="0" eaLnBrk="1" fontAlgn="base" latinLnBrk="0" hangingPunct="1">
              <a:lnSpc>
                <a:spcPct val="100000"/>
              </a:lnSpc>
              <a:spcBef>
                <a:spcPct val="0"/>
              </a:spcBef>
              <a:spcAft>
                <a:spcPct val="0"/>
              </a:spcAft>
              <a:buClrTx/>
              <a:buSzTx/>
              <a:buFontTx/>
              <a:buNone/>
              <a:defRPr/>
            </a:pPr>
            <a:fld id="{6E6438D2-659F-4935-BC0D-18D229F594FC}" type="slidenum">
              <a:rPr kumimoji="0" lang="ru-RU" altLang="ru-RU" sz="113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a:t>
            </a:fld>
            <a:endParaRPr kumimoji="0" lang="ru-RU" altLang="ru-RU" sz="113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7925C66-3203-4DA3-AF18-1407A8530FC0}" type="datetimeFigureOut">
              <a:rPr lang="ru-RU" smtClean="0"/>
              <a:t>06.06.2022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F88979A-74CA-45AF-8A26-17FE560C2666}" type="slidenum">
              <a:rPr lang="ru-RU" smtClean="0"/>
              <a:t>‹#›</a:t>
            </a:fld>
            <a:endParaRPr lang="ru-RU"/>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5267"/>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5267"/>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marL="0" marR="0" lvl="0" indent="0" algn="l" defTabSz="862965" rtl="0" eaLnBrk="1" fontAlgn="auto" latinLnBrk="0" hangingPunct="1">
              <a:lnSpc>
                <a:spcPct val="100000"/>
              </a:lnSpc>
              <a:spcBef>
                <a:spcPts val="0"/>
              </a:spcBef>
              <a:spcAft>
                <a:spcPts val="0"/>
              </a:spcAft>
              <a:buClrTx/>
              <a:buSzTx/>
              <a:buFontTx/>
              <a:buNone/>
              <a:defRPr/>
            </a:pPr>
            <a:endParaRPr kumimoji="0" lang="ru-RU" sz="113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marL="0" marR="0" lvl="0" indent="0" algn="ctr" defTabSz="862965" rtl="0" eaLnBrk="1" fontAlgn="auto" latinLnBrk="0" hangingPunct="1">
              <a:lnSpc>
                <a:spcPct val="100000"/>
              </a:lnSpc>
              <a:spcBef>
                <a:spcPts val="0"/>
              </a:spcBef>
              <a:spcAft>
                <a:spcPts val="0"/>
              </a:spcAft>
              <a:buClrTx/>
              <a:buSzTx/>
              <a:buFontTx/>
              <a:buNone/>
              <a:defRPr/>
            </a:pPr>
            <a:endParaRPr kumimoji="0" lang="ru-RU" sz="113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lvl1pPr>
              <a:defRPr/>
            </a:lvl1pPr>
          </a:lstStyle>
          <a:p>
            <a:pPr marL="0" marR="0" lvl="0" indent="0" algn="r" defTabSz="862965" rtl="0" eaLnBrk="1" fontAlgn="base" latinLnBrk="0" hangingPunct="1">
              <a:lnSpc>
                <a:spcPct val="100000"/>
              </a:lnSpc>
              <a:spcBef>
                <a:spcPct val="0"/>
              </a:spcBef>
              <a:spcAft>
                <a:spcPct val="0"/>
              </a:spcAft>
              <a:buClrTx/>
              <a:buSzTx/>
              <a:buFontTx/>
              <a:buNone/>
              <a:defRPr/>
            </a:pPr>
            <a:fld id="{2C3C0694-0657-4101-996A-78C30FDDF471}" type="slidenum">
              <a:rPr kumimoji="0" lang="ru-RU" altLang="ru-RU" sz="113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a:t>
            </a:fld>
            <a:endParaRPr kumimoji="0" lang="ru-RU" altLang="ru-RU" sz="113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a:t>Образец заголовка</a:t>
            </a:r>
          </a:p>
        </p:txBody>
      </p:sp>
      <p:sp>
        <p:nvSpPr>
          <p:cNvPr id="3" name="Текст 2"/>
          <p:cNvSpPr>
            <a:spLocks noGrp="1"/>
          </p:cNvSpPr>
          <p:nvPr>
            <p:ph type="body" sz="half" idx="1"/>
          </p:nvPr>
        </p:nvSpPr>
        <p:spPr>
          <a:xfrm>
            <a:off x="609600" y="1600207"/>
            <a:ext cx="53848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07"/>
            <a:ext cx="53848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609601" y="6245226"/>
            <a:ext cx="2844800" cy="476250"/>
          </a:xfrm>
        </p:spPr>
        <p:txBody>
          <a:bodyPr/>
          <a:lstStyle>
            <a:lvl1pPr fontAlgn="auto">
              <a:spcBef>
                <a:spcPts val="0"/>
              </a:spcBef>
              <a:spcAft>
                <a:spcPts val="0"/>
              </a:spcAft>
              <a:defRPr/>
            </a:lvl1pPr>
          </a:lstStyle>
          <a:p>
            <a:pPr marL="0" marR="0" lvl="0" indent="0" algn="l" defTabSz="862965" rtl="0" eaLnBrk="1" fontAlgn="auto" latinLnBrk="0" hangingPunct="1">
              <a:lnSpc>
                <a:spcPct val="100000"/>
              </a:lnSpc>
              <a:spcBef>
                <a:spcPts val="0"/>
              </a:spcBef>
              <a:spcAft>
                <a:spcPts val="0"/>
              </a:spcAft>
              <a:buClrTx/>
              <a:buSzTx/>
              <a:buFontTx/>
              <a:buNone/>
              <a:defRPr/>
            </a:pPr>
            <a:endParaRPr kumimoji="0" lang="ru-RU" sz="113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Нижний колонтитул 5"/>
          <p:cNvSpPr>
            <a:spLocks noGrp="1"/>
          </p:cNvSpPr>
          <p:nvPr>
            <p:ph type="ftr" sz="quarter" idx="11"/>
          </p:nvPr>
        </p:nvSpPr>
        <p:spPr>
          <a:xfrm>
            <a:off x="4165601" y="6245226"/>
            <a:ext cx="3860800" cy="476250"/>
          </a:xfrm>
        </p:spPr>
        <p:txBody>
          <a:bodyPr/>
          <a:lstStyle>
            <a:lvl1pPr fontAlgn="auto">
              <a:spcBef>
                <a:spcPts val="0"/>
              </a:spcBef>
              <a:spcAft>
                <a:spcPts val="0"/>
              </a:spcAft>
              <a:defRPr/>
            </a:lvl1pPr>
          </a:lstStyle>
          <a:p>
            <a:pPr marL="0" marR="0" lvl="0" indent="0" algn="ctr" defTabSz="862965" rtl="0" eaLnBrk="1" fontAlgn="auto" latinLnBrk="0" hangingPunct="1">
              <a:lnSpc>
                <a:spcPct val="100000"/>
              </a:lnSpc>
              <a:spcBef>
                <a:spcPts val="0"/>
              </a:spcBef>
              <a:spcAft>
                <a:spcPts val="0"/>
              </a:spcAft>
              <a:buClrTx/>
              <a:buSzTx/>
              <a:buFontTx/>
              <a:buNone/>
              <a:defRPr/>
            </a:pPr>
            <a:endParaRPr kumimoji="0" lang="ru-RU" sz="113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Номер слайда 6"/>
          <p:cNvSpPr>
            <a:spLocks noGrp="1"/>
          </p:cNvSpPr>
          <p:nvPr>
            <p:ph type="sldNum" sz="quarter" idx="12"/>
          </p:nvPr>
        </p:nvSpPr>
        <p:spPr>
          <a:xfrm>
            <a:off x="8737600" y="6245226"/>
            <a:ext cx="2844800" cy="476250"/>
          </a:xfrm>
        </p:spPr>
        <p:txBody>
          <a:bodyPr/>
          <a:lstStyle>
            <a:lvl1pPr>
              <a:defRPr/>
            </a:lvl1pPr>
          </a:lstStyle>
          <a:p>
            <a:pPr marL="0" marR="0" lvl="0" indent="0" algn="r" defTabSz="862965" rtl="0" eaLnBrk="1" fontAlgn="base" latinLnBrk="0" hangingPunct="1">
              <a:lnSpc>
                <a:spcPct val="100000"/>
              </a:lnSpc>
              <a:spcBef>
                <a:spcPct val="0"/>
              </a:spcBef>
              <a:spcAft>
                <a:spcPct val="0"/>
              </a:spcAft>
              <a:buClrTx/>
              <a:buSzTx/>
              <a:buFontTx/>
              <a:buNone/>
              <a:defRPr/>
            </a:pPr>
            <a:fld id="{66897F7B-0438-49E8-AE7D-64961B74A608}" type="slidenum">
              <a:rPr kumimoji="0" lang="ru-RU" altLang="ru-RU" sz="113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a:t>
            </a:fld>
            <a:endParaRPr kumimoji="0" lang="ru-RU" altLang="ru-RU" sz="113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86CB1E6A-E019-4560-869B-765ECBDBA4AF}" type="datetimeFigureOut">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06.06.2022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48F9E46-A036-404C-9FC4-DF88A933C0AC}" type="slidenum">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F6B546E7-69DC-499F-950C-2B51213C8996}" type="datetimeFigureOut">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06.06.2022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2B20A710-3DD7-4E1E-B8FA-F90184A0A78D}" type="slidenum">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14BF3AFC-B041-4511-AF10-FBD4AC11DAB5}" type="datetimeFigureOut">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06.06.2022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636074EA-33B6-4A51-909E-4930CC60F5FE}" type="slidenum">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4A04B10C-9ECB-4A1A-92B6-75B48F3E2610}" type="datetimeFigureOut">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06.06.2022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C6FA167E-A7DE-42E7-AD56-C649B06817EF}" type="slidenum">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DD0F0A25-F04A-4011-88A3-E6BE41DFA5AA}" type="datetimeFigureOut">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06.06.2022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6F3CCDC2-A0FF-401D-B7C3-7734C8E84158}" type="slidenum">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F34E939E-6ACA-465C-AF88-B4CE6FB94545}" type="datetimeFigureOut">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06.06.2022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3D3D0C4-FDAC-498C-AB87-220FF3C9A456}" type="slidenum">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D82FD23-0AD8-4C84-B68B-2A9DF83C68BE}" type="datetimeFigureOut">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06.06.2022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38285939-836C-4346-9A54-778D267A3C40}" type="slidenum">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51F00515-7933-4508-9D2D-CEC4A5C5A970}" type="datetimeFigureOut">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06.06.2022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103E7DC5-9993-4BF5-9DA2-10035F2E0BC7}" type="slidenum">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7925C66-3203-4DA3-AF18-1407A8530FC0}" type="datetimeFigureOut">
              <a:rPr lang="ru-RU" smtClean="0"/>
              <a:t>06.06.2022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F88979A-74CA-45AF-8A26-17FE560C2666}" type="slidenum">
              <a:rPr lang="ru-RU" smtClean="0"/>
              <a:t>‹#›</a:t>
            </a:fld>
            <a:endParaRPr lang="ru-RU"/>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FF8B3288-B703-4616-A194-6617D909D0C8}" type="datetimeFigureOut">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06.06.2022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3766FB8A-0DC4-4B7C-B228-67BDE1D79756}" type="slidenum">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D666A1F1-FA5C-4EE4-BA53-90FDD0318D41}" type="datetimeFigureOut">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06.06.2022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4B876971-64FB-48B0-ABD6-F854290FFF0A}" type="slidenum">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13B3894-004C-4881-B0AB-31E699845EB9}" type="datetimeFigureOut">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06.06.2022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FBDEFAF-737C-4A0F-8FB3-6CC44CC27169}" type="slidenum">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4C544B33-721B-41CE-93AD-AC7663EF8184}" type="datetimeFigureOut">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06.06.2022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C797BA5C-250F-42A9-9B4F-894FA0A74871}" type="slidenum">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657D11C6-6189-41C1-B2D9-9CFBC7922BA4}" type="datetimeFigureOut">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06.06.2022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C1468A7D-06D5-4CCA-B5C2-5CEBA117AB36}" type="slidenum">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874"/>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1" y="458959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F1F5138-DD3D-493A-A983-56DE64E5610A}" type="datetimeFigureOut">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06.06.2022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8226800B-D93C-44DE-B176-EC8E9D93A6B4}" type="slidenum">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D02A8EE7-EF11-459B-8408-BFD1AADD22E2}" type="datetimeFigureOut">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06.06.2022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B1FFF3F1-981C-419B-987F-92F5243104D7}" type="slidenum">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9"/>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283CFB61-49A8-4E4A-AB69-BE913B84F924}" type="datetimeFigureOut">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06.06.2022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8C3AC564-7B2E-405A-ACCF-262A320DD9A9}" type="slidenum">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91A7C6C4-D61B-4645-B9FE-F36D991D827D}" type="datetimeFigureOut">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06.06.2022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23515DBB-4247-46FB-B059-76B2A8FCAF39}" type="slidenum">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E3BDF9EA-364F-42A4-BCBC-B51AC8468A0C}" type="datetimeFigureOut">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06.06.2022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815273BD-DC88-4752-A276-9C9C5D78AC42}" type="slidenum">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7925C66-3203-4DA3-AF18-1407A8530FC0}" type="datetimeFigureOut">
              <a:rPr lang="ru-RU" smtClean="0"/>
              <a:t>06.06.2022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F88979A-74CA-45AF-8A26-17FE560C2666}" type="slidenum">
              <a:rPr lang="ru-RU" smtClean="0"/>
              <a:t>‹#›</a:t>
            </a:fld>
            <a:endParaRPr lang="ru-RU"/>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56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6B804AA8-65C4-49FB-A702-4089B84E77E0}" type="datetimeFigureOut">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06.06.2022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DE299D0F-31B6-42C6-B96D-88C4FF314477}" type="slidenum">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561"/>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4417606B-91D9-4EE6-9119-CFFF84F9D93A}" type="datetimeFigureOut">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06.06.2022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C5062A44-E696-4755-9DF0-7A8F83DA6679}" type="slidenum">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CD2C4860-BD13-493C-9CEE-FC1511EFDF45}" type="datetimeFigureOut">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06.06.2022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EEC0FD0D-860B-41F7-9694-218F4E830413}" type="slidenum">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E195BCA4-8F69-4A4C-93B5-BA79AFA2E86F}" type="datetimeFigureOut">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06.06.2022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DEED850C-62AD-403A-AF8B-F0AE335A96EA}" type="slidenum">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97925C66-3203-4DA3-AF18-1407A8530FC0}" type="datetimeFigureOut">
              <a:rPr lang="ru-RU" smtClean="0"/>
              <a:t>06.06.2022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F88979A-74CA-45AF-8A26-17FE560C2666}" type="slidenum">
              <a:rPr lang="ru-RU" smtClean="0"/>
              <a:t>‹#›</a:t>
            </a:fld>
            <a:endParaRPr lang="ru-RU"/>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7925C66-3203-4DA3-AF18-1407A8530FC0}" type="datetimeFigureOut">
              <a:rPr lang="ru-RU" smtClean="0"/>
              <a:t>06.06.2022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F88979A-74CA-45AF-8A26-17FE560C2666}" type="slidenum">
              <a:rPr lang="ru-RU" smtClean="0"/>
              <a:t>‹#›</a:t>
            </a:fld>
            <a:endParaRPr lang="ru-RU"/>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0"/>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97925C66-3203-4DA3-AF18-1407A8530FC0}" type="datetimeFigureOut">
              <a:rPr lang="ru-RU" smtClean="0"/>
              <a:t>06.06.2022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F88979A-74CA-45AF-8A26-17FE560C2666}" type="slidenum">
              <a:rPr lang="ru-RU" smtClean="0"/>
              <a:t>‹#›</a:t>
            </a:fld>
            <a:endParaRPr lang="ru-RU"/>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97925C66-3203-4DA3-AF18-1407A8530FC0}" type="datetimeFigureOut">
              <a:rPr lang="ru-RU" smtClean="0"/>
              <a:t>06.06.2022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F88979A-74CA-45AF-8A26-17FE560C2666}" type="slidenum">
              <a:rPr lang="ru-RU" smtClean="0"/>
              <a:t>‹#›</a:t>
            </a:fld>
            <a:endParaRPr lang="ru-RU"/>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97925C66-3203-4DA3-AF18-1407A8530FC0}" type="datetimeFigureOut">
              <a:rPr lang="ru-RU" smtClean="0"/>
              <a:t>06.06.2022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F88979A-74CA-45AF-8A26-17FE560C2666}" type="slidenum">
              <a:rPr lang="ru-RU" smtClean="0"/>
              <a:t>‹#›</a:t>
            </a:fld>
            <a:endParaRPr lang="ru-RU"/>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97925C66-3203-4DA3-AF18-1407A8530FC0}" type="datetimeFigureOut">
              <a:rPr lang="ru-RU" smtClean="0"/>
              <a:t>06.06.2022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F88979A-74CA-45AF-8A26-17FE560C2666}"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925C66-3203-4DA3-AF18-1407A8530FC0}" type="datetimeFigureOut">
              <a:rPr lang="ru-RU" smtClean="0"/>
              <a:t>06.06.2022</a:t>
            </a:fld>
            <a:endParaRPr lang="ru-RU"/>
          </a:p>
        </p:txBody>
      </p:sp>
      <p:sp>
        <p:nvSpPr>
          <p:cNvPr id="5" name="Нижний колонтитул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88979A-74CA-45AF-8A26-17FE560C2666}"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2FFD1-FA6F-42C3-BA12-DC2C2C1F2EEE}" type="datetimeFigureOut">
              <a:rPr lang="ru-RU" smtClean="0"/>
              <a:t>06.06.2022</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7DA608-35A8-44E0-9F82-581EAE50B9B7}" type="slidenum">
              <a:rPr lang="ru-RU" smtClean="0"/>
              <a:t>‹#›</a:t>
            </a:fld>
            <a:endParaRPr lang="ru-RU"/>
          </a:p>
        </p:txBody>
      </p:sp>
    </p:spTree>
    <p:extLst>
      <p:ext uri="{BB962C8B-B14F-4D97-AF65-F5344CB8AC3E}">
        <p14:creationId xmlns:p14="http://schemas.microsoft.com/office/powerpoint/2010/main" val="4785314"/>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Заголовок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3075" name="Текст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p:cNvSpPr>
            <a:spLocks noGrp="1"/>
          </p:cNvSpPr>
          <p:nvPr>
            <p:ph type="dt" sz="half" idx="2"/>
          </p:nvPr>
        </p:nvSpPr>
        <p:spPr>
          <a:xfrm>
            <a:off x="838200" y="6356398"/>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6E90E24-E0E1-4021-A553-6D5AE255FC9C}" type="datetimeFigureOut">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06.06.2022</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3"/>
          </p:nvPr>
        </p:nvSpPr>
        <p:spPr>
          <a:xfrm>
            <a:off x="4038600" y="6356398"/>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4"/>
          </p:nvPr>
        </p:nvSpPr>
        <p:spPr>
          <a:xfrm>
            <a:off x="8610600" y="6356398"/>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8BAAEC5-543B-4657-9F62-B3C4A3C447B3}" type="slidenum">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30423088"/>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9EF26E8-DC4D-45CC-BBD9-508B0A59EB8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1ADB801C-4486-42E1-8102-FC71F82433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B91EBB2-4064-4FEF-8A09-1CE36AA3B30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925C66-3203-4DA3-AF18-1407A8530FC0}" type="datetimeFigureOut">
              <a:rPr lang="ru-RU" smtClean="0"/>
              <a:pPr/>
              <a:t>06.06.2022</a:t>
            </a:fld>
            <a:endParaRPr lang="ru-RU"/>
          </a:p>
        </p:txBody>
      </p:sp>
      <p:sp>
        <p:nvSpPr>
          <p:cNvPr id="5" name="Нижний колонтитул 4">
            <a:extLst>
              <a:ext uri="{FF2B5EF4-FFF2-40B4-BE49-F238E27FC236}">
                <a16:creationId xmlns:a16="http://schemas.microsoft.com/office/drawing/2014/main" id="{496913AC-B05E-4FAC-AFFF-E127A05E20A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77EFF277-2DD6-4237-823A-9523486A4C5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88979A-74CA-45AF-8A26-17FE560C2666}" type="slidenum">
              <a:rPr lang="ru-RU" smtClean="0"/>
              <a:pPr/>
              <a:t>‹#›</a:t>
            </a:fld>
            <a:endParaRPr lang="ru-RU"/>
          </a:p>
        </p:txBody>
      </p:sp>
    </p:spTree>
    <p:extLst>
      <p:ext uri="{BB962C8B-B14F-4D97-AF65-F5344CB8AC3E}">
        <p14:creationId xmlns:p14="http://schemas.microsoft.com/office/powerpoint/2010/main" val="2653905887"/>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Текст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2F7F6F5-5A42-4222-AE51-A35F27077F52}" type="datetimeFigureOut">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06.06.2022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42F8DF8-EDAC-4226-99E2-E70C405449E4}" type="slidenum">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590286"/>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9EF26E8-DC4D-45CC-BBD9-508B0A59EB8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1ADB801C-4486-42E1-8102-FC71F82433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B91EBB2-4064-4FEF-8A09-1CE36AA3B30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925C66-3203-4DA3-AF18-1407A8530FC0}" type="datetimeFigureOut">
              <a:rPr lang="ru-RU" smtClean="0">
                <a:solidFill>
                  <a:prstClr val="black">
                    <a:tint val="75000"/>
                  </a:prstClr>
                </a:solidFill>
              </a:rPr>
              <a:pPr/>
              <a:t>06.06.2022</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496913AC-B05E-4FAC-AFFF-E127A05E20A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77EFF277-2DD6-4237-823A-9523486A4C5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88979A-74CA-45AF-8A26-17FE560C266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77373868"/>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6AEF86-E87A-44A2-AA75-85CD9662DBA5}" type="datetimeFigureOut">
              <a:rPr lang="ru-RU" smtClean="0"/>
              <a:t>06.06.2022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04C94E-1C92-4ECB-A6F3-30B2B0C079E8}"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3" tIns="45706" rIns="91413" bIns="45706" numCol="1" anchor="ctr" anchorCtr="0" compatLnSpc="1"/>
          <a:lstStyle/>
          <a:p>
            <a:pPr lvl="0"/>
            <a:r>
              <a:rPr lang="ru-RU" altLang="ru-RU"/>
              <a:t>Образец заголовка</a:t>
            </a:r>
          </a:p>
        </p:txBody>
      </p:sp>
      <p:sp>
        <p:nvSpPr>
          <p:cNvPr id="22531"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3" tIns="45706" rIns="91413" bIns="45706" numCol="1" anchor="t" anchorCtr="0" compatLnSpc="1"/>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3" tIns="45706" rIns="91413" bIns="45706" numCol="1" anchor="t" anchorCtr="0" compatLnSpc="1"/>
          <a:lstStyle>
            <a:lvl1pPr defTabSz="914400" eaLnBrk="1" hangingPunct="1">
              <a:defRPr sz="1400">
                <a:solidFill>
                  <a:srgbClr val="000000"/>
                </a:solidFill>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3" tIns="45706" rIns="91413" bIns="45706" numCol="1" anchor="t" anchorCtr="0" compatLnSpc="1"/>
          <a:lstStyle>
            <a:lvl1pPr algn="ctr" defTabSz="914400" eaLnBrk="1" hangingPunct="1">
              <a:defRPr sz="1400">
                <a:solidFill>
                  <a:srgbClr val="000000"/>
                </a:solidFill>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3" tIns="45706" rIns="91413" bIns="45706" numCol="1" anchor="t" anchorCtr="0" compatLnSpc="1"/>
          <a:lstStyle>
            <a:lvl1pPr algn="r" defTabSz="914400" eaLnBrk="1" hangingPunct="1">
              <a:defRPr sz="1400">
                <a:solidFill>
                  <a:srgbClr val="000000"/>
                </a:solidFill>
                <a:latin typeface="Arial" panose="020B0604020202020204"/>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F61C1B9C-5BF3-4FAB-B502-36DCD41294A0}" type="slidenum">
              <a:rPr kumimoji="0" lang="ru-RU" altLang="ru-RU" sz="1400" b="0" i="0" u="none" strike="noStrike" kern="1200" cap="none" spc="0" normalizeH="0" baseline="0" noProof="0">
                <a:ln>
                  <a:noFill/>
                </a:ln>
                <a:solidFill>
                  <a:srgbClr val="000000"/>
                </a:solidFill>
                <a:effectLst/>
                <a:uLnTx/>
                <a:uFillTx/>
                <a:latin typeface="Arial" panose="020B0604020202020204"/>
                <a:ea typeface="+mn-ea"/>
                <a:cs typeface="+mn-cs"/>
              </a:rPr>
              <a:t>‹#›</a:t>
            </a:fld>
            <a:endParaRPr kumimoji="0" lang="ru-RU" altLang="ru-RU"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0965" algn="ctr" rtl="0" fontAlgn="base">
        <a:spcBef>
          <a:spcPct val="0"/>
        </a:spcBef>
        <a:spcAft>
          <a:spcPct val="0"/>
        </a:spcAft>
        <a:defRPr sz="4400">
          <a:solidFill>
            <a:schemeClr val="tx2"/>
          </a:solidFill>
          <a:latin typeface="Arial" panose="020B0604020202020204" pitchFamily="34" charset="0"/>
        </a:defRPr>
      </a:lvl8pPr>
      <a:lvl9pPr marL="1828165" algn="ctr" rtl="0" fontAlgn="base">
        <a:spcBef>
          <a:spcPct val="0"/>
        </a:spcBef>
        <a:spcAft>
          <a:spcPct val="0"/>
        </a:spcAft>
        <a:defRPr sz="4400">
          <a:solidFill>
            <a:schemeClr val="tx2"/>
          </a:solidFill>
          <a:latin typeface="Arial" panose="020B0604020202020204" pitchFamily="34" charset="0"/>
        </a:defRPr>
      </a:lvl9pPr>
    </p:titleStyle>
    <p:bodyStyle>
      <a:lvl1pPr marL="341630" indent="-341630" algn="l" rtl="0" eaLnBrk="0" fontAlgn="base" hangingPunct="0">
        <a:spcBef>
          <a:spcPct val="20000"/>
        </a:spcBef>
        <a:spcAft>
          <a:spcPct val="0"/>
        </a:spcAft>
        <a:buChar char="•"/>
        <a:defRPr sz="3200">
          <a:solidFill>
            <a:schemeClr val="tx1"/>
          </a:solidFill>
          <a:latin typeface="+mn-lt"/>
          <a:ea typeface="+mn-ea"/>
          <a:cs typeface="+mn-cs"/>
        </a:defRPr>
      </a:lvl1pPr>
      <a:lvl2pPr marL="741680" indent="-284480" algn="l" rtl="0" eaLnBrk="0" fontAlgn="base" hangingPunct="0">
        <a:spcBef>
          <a:spcPct val="20000"/>
        </a:spcBef>
        <a:spcAft>
          <a:spcPct val="0"/>
        </a:spcAft>
        <a:buChar char="–"/>
        <a:defRPr sz="2800">
          <a:solidFill>
            <a:schemeClr val="tx1"/>
          </a:solidFill>
          <a:latin typeface="+mn-lt"/>
        </a:defRPr>
      </a:lvl2pPr>
      <a:lvl3pPr marL="1141730" indent="-227330" algn="l" rtl="0" eaLnBrk="0" fontAlgn="base" hangingPunct="0">
        <a:spcBef>
          <a:spcPct val="20000"/>
        </a:spcBef>
        <a:spcAft>
          <a:spcPct val="0"/>
        </a:spcAft>
        <a:buChar char="•"/>
        <a:defRPr sz="2400">
          <a:solidFill>
            <a:schemeClr val="tx1"/>
          </a:solidFill>
          <a:latin typeface="+mn-lt"/>
        </a:defRPr>
      </a:lvl3pPr>
      <a:lvl4pPr marL="1598930" indent="-227330" algn="l" rtl="0" eaLnBrk="0" fontAlgn="base" hangingPunct="0">
        <a:spcBef>
          <a:spcPct val="20000"/>
        </a:spcBef>
        <a:spcAft>
          <a:spcPct val="0"/>
        </a:spcAft>
        <a:buChar char="–"/>
        <a:defRPr sz="2000">
          <a:solidFill>
            <a:schemeClr val="tx1"/>
          </a:solidFill>
          <a:latin typeface="+mn-lt"/>
        </a:defRPr>
      </a:lvl4pPr>
      <a:lvl5pPr marL="2056130" indent="-227330" algn="l" rtl="0" eaLnBrk="0" fontAlgn="base" hangingPunct="0">
        <a:spcBef>
          <a:spcPct val="20000"/>
        </a:spcBef>
        <a:spcAft>
          <a:spcPct val="0"/>
        </a:spcAft>
        <a:buChar char="»"/>
        <a:defRPr sz="2000">
          <a:solidFill>
            <a:schemeClr val="tx1"/>
          </a:solidFill>
          <a:latin typeface="+mn-lt"/>
        </a:defRPr>
      </a:lvl5pPr>
      <a:lvl6pPr marL="2513965" indent="-228600" algn="l" rtl="0" fontAlgn="base">
        <a:spcBef>
          <a:spcPct val="20000"/>
        </a:spcBef>
        <a:spcAft>
          <a:spcPct val="0"/>
        </a:spcAft>
        <a:buChar char="»"/>
        <a:defRPr sz="2000">
          <a:solidFill>
            <a:schemeClr val="tx1"/>
          </a:solidFill>
          <a:latin typeface="+mn-lt"/>
        </a:defRPr>
      </a:lvl6pPr>
      <a:lvl7pPr marL="2971165" indent="-228600" algn="l" rtl="0" fontAlgn="base">
        <a:spcBef>
          <a:spcPct val="20000"/>
        </a:spcBef>
        <a:spcAft>
          <a:spcPct val="0"/>
        </a:spcAft>
        <a:buChar char="»"/>
        <a:defRPr sz="2000">
          <a:solidFill>
            <a:schemeClr val="tx1"/>
          </a:solidFill>
          <a:latin typeface="+mn-lt"/>
        </a:defRPr>
      </a:lvl7pPr>
      <a:lvl8pPr marL="3427730" indent="-228600" algn="l" rtl="0" fontAlgn="base">
        <a:spcBef>
          <a:spcPct val="20000"/>
        </a:spcBef>
        <a:spcAft>
          <a:spcPct val="0"/>
        </a:spcAft>
        <a:buChar char="»"/>
        <a:defRPr sz="2000">
          <a:solidFill>
            <a:schemeClr val="tx1"/>
          </a:solidFill>
          <a:latin typeface="+mn-lt"/>
        </a:defRPr>
      </a:lvl8pPr>
      <a:lvl9pPr marL="388493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33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2FFD1-FA6F-42C3-BA12-DC2C2C1F2EEE}" type="datetimeFigureOut">
              <a:rPr lang="ru-RU" smtClean="0"/>
              <a:t>06.06.2022</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7DA608-35A8-44E0-9F82-581EAE50B9B7}"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701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Нижний колонтитул 4"/>
          <p:cNvSpPr>
            <a:spLocks noGrp="1"/>
          </p:cNvSpPr>
          <p:nvPr>
            <p:ph type="ftr" sz="quarter" idx="3"/>
          </p:nvPr>
        </p:nvSpPr>
        <p:spPr>
          <a:xfrm>
            <a:off x="4165600" y="635701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Номер слайда 5"/>
          <p:cNvSpPr>
            <a:spLocks noGrp="1"/>
          </p:cNvSpPr>
          <p:nvPr>
            <p:ph type="sldNum" sz="quarter" idx="4"/>
          </p:nvPr>
        </p:nvSpPr>
        <p:spPr>
          <a:xfrm>
            <a:off x="8737600" y="635701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569CB11F-EB5D-4D3D-B67A-82B5802914EF}" type="slidenum">
              <a:rPr kumimoji="0" lang="ru-RU" sz="1200" b="0" i="0" u="none" strike="noStrike" kern="1200" cap="none" spc="0" normalizeH="0" baseline="0" noProof="0" smtClean="0">
                <a:ln>
                  <a:noFill/>
                </a:ln>
                <a:solidFill>
                  <a:srgbClr val="000000"/>
                </a:solidFill>
                <a:effectLst/>
                <a:uLnTx/>
                <a:uFillTx/>
                <a:latin typeface="Calibri" panose="020F0502020204030204"/>
                <a:ea typeface="+mn-ea"/>
                <a:cs typeface="+mn-cs"/>
              </a:rPr>
              <a:t>‹#›</a:t>
            </a:fld>
            <a:endParaRPr kumimoji="0" lang="ru-RU"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Заголовок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ru-RU" altLang="ru-RU"/>
              <a:t>Образец заголовка</a:t>
            </a:r>
          </a:p>
        </p:txBody>
      </p:sp>
      <p:sp>
        <p:nvSpPr>
          <p:cNvPr id="6147" name="Текст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p:cNvSpPr>
            <a:spLocks noGrp="1"/>
          </p:cNvSpPr>
          <p:nvPr>
            <p:ph type="dt" sz="half" idx="2"/>
          </p:nvPr>
        </p:nvSpPr>
        <p:spPr>
          <a:xfrm>
            <a:off x="609601" y="6356421"/>
            <a:ext cx="2844800" cy="365125"/>
          </a:xfrm>
          <a:prstGeom prst="rect">
            <a:avLst/>
          </a:prstGeom>
        </p:spPr>
        <p:txBody>
          <a:bodyPr vert="horz" lIns="91440" tIns="45720" rIns="91440" bIns="45720" rtlCol="0" anchor="ctr"/>
          <a:lstStyle>
            <a:lvl1pPr algn="l" eaLnBrk="1" hangingPunct="1">
              <a:defRPr sz="1130">
                <a:solidFill>
                  <a:srgbClr val="000000"/>
                </a:solidFill>
                <a:latin typeface="Calibri" panose="020F0502020204030204"/>
              </a:defRPr>
            </a:lvl1pPr>
          </a:lstStyle>
          <a:p>
            <a:pPr marL="0" marR="0" lvl="0" indent="0" algn="l" defTabSz="862965" rtl="0" eaLnBrk="1" fontAlgn="base" latinLnBrk="0" hangingPunct="1">
              <a:lnSpc>
                <a:spcPct val="100000"/>
              </a:lnSpc>
              <a:spcBef>
                <a:spcPct val="0"/>
              </a:spcBef>
              <a:spcAft>
                <a:spcPct val="0"/>
              </a:spcAft>
              <a:buClrTx/>
              <a:buSzTx/>
              <a:buFontTx/>
              <a:buNone/>
              <a:defRPr/>
            </a:pPr>
            <a:endParaRPr kumimoji="0" lang="ru-RU" sz="113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Нижний колонтитул 4"/>
          <p:cNvSpPr>
            <a:spLocks noGrp="1"/>
          </p:cNvSpPr>
          <p:nvPr>
            <p:ph type="ftr" sz="quarter" idx="3"/>
          </p:nvPr>
        </p:nvSpPr>
        <p:spPr>
          <a:xfrm>
            <a:off x="4165601" y="6356421"/>
            <a:ext cx="3860800" cy="365125"/>
          </a:xfrm>
          <a:prstGeom prst="rect">
            <a:avLst/>
          </a:prstGeom>
        </p:spPr>
        <p:txBody>
          <a:bodyPr vert="horz" lIns="91440" tIns="45720" rIns="91440" bIns="45720" rtlCol="0" anchor="ctr"/>
          <a:lstStyle>
            <a:lvl1pPr algn="ctr" eaLnBrk="1" hangingPunct="1">
              <a:defRPr sz="1130">
                <a:solidFill>
                  <a:srgbClr val="000000"/>
                </a:solidFill>
                <a:latin typeface="Calibri" panose="020F0502020204030204"/>
              </a:defRPr>
            </a:lvl1pPr>
          </a:lstStyle>
          <a:p>
            <a:pPr marL="0" marR="0" lvl="0" indent="0" algn="ctr" defTabSz="862965" rtl="0" eaLnBrk="1" fontAlgn="base" latinLnBrk="0" hangingPunct="1">
              <a:lnSpc>
                <a:spcPct val="100000"/>
              </a:lnSpc>
              <a:spcBef>
                <a:spcPct val="0"/>
              </a:spcBef>
              <a:spcAft>
                <a:spcPct val="0"/>
              </a:spcAft>
              <a:buClrTx/>
              <a:buSzTx/>
              <a:buFontTx/>
              <a:buNone/>
              <a:defRPr/>
            </a:pPr>
            <a:endParaRPr kumimoji="0" lang="ru-RU" sz="113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Номер слайда 5"/>
          <p:cNvSpPr>
            <a:spLocks noGrp="1"/>
          </p:cNvSpPr>
          <p:nvPr>
            <p:ph type="sldNum" sz="quarter" idx="4"/>
          </p:nvPr>
        </p:nvSpPr>
        <p:spPr>
          <a:xfrm>
            <a:off x="8737600" y="6356421"/>
            <a:ext cx="2844800" cy="365125"/>
          </a:xfrm>
          <a:prstGeom prst="rect">
            <a:avLst/>
          </a:prstGeom>
        </p:spPr>
        <p:txBody>
          <a:bodyPr vert="horz" wrap="square" lIns="91440" tIns="45720" rIns="91440" bIns="45720" numCol="1" anchor="ctr" anchorCtr="0" compatLnSpc="1"/>
          <a:lstStyle>
            <a:lvl1pPr algn="r" eaLnBrk="1" hangingPunct="1">
              <a:defRPr sz="1130">
                <a:solidFill>
                  <a:srgbClr val="000000"/>
                </a:solidFill>
                <a:latin typeface="Calibri" panose="020F0502020204030204" pitchFamily="34" charset="0"/>
              </a:defRPr>
            </a:lvl1pPr>
          </a:lstStyle>
          <a:p>
            <a:pPr marL="0" marR="0" lvl="0" indent="0" algn="r" defTabSz="862965" rtl="0" eaLnBrk="1" fontAlgn="base" latinLnBrk="0" hangingPunct="1">
              <a:lnSpc>
                <a:spcPct val="100000"/>
              </a:lnSpc>
              <a:spcBef>
                <a:spcPct val="0"/>
              </a:spcBef>
              <a:spcAft>
                <a:spcPct val="0"/>
              </a:spcAft>
              <a:buClrTx/>
              <a:buSzTx/>
              <a:buFontTx/>
              <a:buNone/>
              <a:defRPr/>
            </a:pPr>
            <a:fld id="{39A12979-46EA-4743-9941-1318FC72DB5A}" type="slidenum">
              <a:rPr kumimoji="0" lang="ru-RU" altLang="ru-RU" sz="113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a:t>
            </a:fld>
            <a:endParaRPr kumimoji="0" lang="ru-RU" altLang="ru-RU" sz="113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ctr" rtl="0" eaLnBrk="0" fontAlgn="base" hangingPunct="0">
        <a:spcBef>
          <a:spcPct val="0"/>
        </a:spcBef>
        <a:spcAft>
          <a:spcPct val="0"/>
        </a:spcAft>
        <a:defRPr sz="4150" kern="1200">
          <a:solidFill>
            <a:schemeClr val="tx1"/>
          </a:solidFill>
          <a:latin typeface="+mj-lt"/>
          <a:ea typeface="+mj-ea"/>
          <a:cs typeface="+mj-cs"/>
        </a:defRPr>
      </a:lvl1pPr>
      <a:lvl2pPr algn="ctr" rtl="0" eaLnBrk="0" fontAlgn="base" hangingPunct="0">
        <a:spcBef>
          <a:spcPct val="0"/>
        </a:spcBef>
        <a:spcAft>
          <a:spcPct val="0"/>
        </a:spcAft>
        <a:defRPr sz="4150">
          <a:solidFill>
            <a:schemeClr val="tx1"/>
          </a:solidFill>
          <a:latin typeface="Calibri" panose="020F0502020204030204" pitchFamily="34" charset="0"/>
        </a:defRPr>
      </a:lvl2pPr>
      <a:lvl3pPr algn="ctr" rtl="0" eaLnBrk="0" fontAlgn="base" hangingPunct="0">
        <a:spcBef>
          <a:spcPct val="0"/>
        </a:spcBef>
        <a:spcAft>
          <a:spcPct val="0"/>
        </a:spcAft>
        <a:defRPr sz="4150">
          <a:solidFill>
            <a:schemeClr val="tx1"/>
          </a:solidFill>
          <a:latin typeface="Calibri" panose="020F0502020204030204" pitchFamily="34" charset="0"/>
        </a:defRPr>
      </a:lvl3pPr>
      <a:lvl4pPr algn="ctr" rtl="0" eaLnBrk="0" fontAlgn="base" hangingPunct="0">
        <a:spcBef>
          <a:spcPct val="0"/>
        </a:spcBef>
        <a:spcAft>
          <a:spcPct val="0"/>
        </a:spcAft>
        <a:defRPr sz="4150">
          <a:solidFill>
            <a:schemeClr val="tx1"/>
          </a:solidFill>
          <a:latin typeface="Calibri" panose="020F0502020204030204" pitchFamily="34" charset="0"/>
        </a:defRPr>
      </a:lvl4pPr>
      <a:lvl5pPr algn="ctr" rtl="0" eaLnBrk="0" fontAlgn="base" hangingPunct="0">
        <a:spcBef>
          <a:spcPct val="0"/>
        </a:spcBef>
        <a:spcAft>
          <a:spcPct val="0"/>
        </a:spcAft>
        <a:defRPr sz="4150">
          <a:solidFill>
            <a:schemeClr val="tx1"/>
          </a:solidFill>
          <a:latin typeface="Calibri" panose="020F0502020204030204" pitchFamily="34" charset="0"/>
        </a:defRPr>
      </a:lvl5pPr>
      <a:lvl6pPr marL="431800" algn="ctr" rtl="0" fontAlgn="base">
        <a:spcBef>
          <a:spcPct val="0"/>
        </a:spcBef>
        <a:spcAft>
          <a:spcPct val="0"/>
        </a:spcAft>
        <a:defRPr sz="4150">
          <a:solidFill>
            <a:schemeClr val="tx1"/>
          </a:solidFill>
          <a:latin typeface="Calibri" panose="020F0502020204030204" pitchFamily="34" charset="0"/>
        </a:defRPr>
      </a:lvl6pPr>
      <a:lvl7pPr marL="862965" algn="ctr" rtl="0" fontAlgn="base">
        <a:spcBef>
          <a:spcPct val="0"/>
        </a:spcBef>
        <a:spcAft>
          <a:spcPct val="0"/>
        </a:spcAft>
        <a:defRPr sz="4150">
          <a:solidFill>
            <a:schemeClr val="tx1"/>
          </a:solidFill>
          <a:latin typeface="Calibri" panose="020F0502020204030204" pitchFamily="34" charset="0"/>
        </a:defRPr>
      </a:lvl7pPr>
      <a:lvl8pPr marL="1294765" algn="ctr" rtl="0" fontAlgn="base">
        <a:spcBef>
          <a:spcPct val="0"/>
        </a:spcBef>
        <a:spcAft>
          <a:spcPct val="0"/>
        </a:spcAft>
        <a:defRPr sz="4150">
          <a:solidFill>
            <a:schemeClr val="tx1"/>
          </a:solidFill>
          <a:latin typeface="Calibri" panose="020F0502020204030204" pitchFamily="34" charset="0"/>
        </a:defRPr>
      </a:lvl8pPr>
      <a:lvl9pPr marL="1725930" algn="ctr" rtl="0" fontAlgn="base">
        <a:spcBef>
          <a:spcPct val="0"/>
        </a:spcBef>
        <a:spcAft>
          <a:spcPct val="0"/>
        </a:spcAft>
        <a:defRPr sz="4150">
          <a:solidFill>
            <a:schemeClr val="tx1"/>
          </a:solidFill>
          <a:latin typeface="Calibri" panose="020F0502020204030204" pitchFamily="34" charset="0"/>
        </a:defRPr>
      </a:lvl9pPr>
    </p:titleStyle>
    <p:bodyStyle>
      <a:lvl1pPr marL="323850" indent="-323850" algn="l" rtl="0" eaLnBrk="0" fontAlgn="base" hangingPunct="0">
        <a:spcBef>
          <a:spcPct val="20000"/>
        </a:spcBef>
        <a:spcAft>
          <a:spcPct val="0"/>
        </a:spcAft>
        <a:buFont typeface="Arial" panose="020B0604020202020204" pitchFamily="34" charset="0"/>
        <a:buChar char="•"/>
        <a:defRPr sz="3020" kern="1200">
          <a:solidFill>
            <a:schemeClr val="tx1"/>
          </a:solidFill>
          <a:latin typeface="+mn-lt"/>
          <a:ea typeface="+mn-ea"/>
          <a:cs typeface="+mn-cs"/>
        </a:defRPr>
      </a:lvl1pPr>
      <a:lvl2pPr marL="701040" indent="-269875" algn="l" rtl="0" eaLnBrk="0" fontAlgn="base" hangingPunct="0">
        <a:spcBef>
          <a:spcPct val="20000"/>
        </a:spcBef>
        <a:spcAft>
          <a:spcPct val="0"/>
        </a:spcAft>
        <a:buFont typeface="Arial" panose="020B0604020202020204" pitchFamily="34" charset="0"/>
        <a:buChar char="–"/>
        <a:defRPr sz="2640" kern="1200">
          <a:solidFill>
            <a:schemeClr val="tx1"/>
          </a:solidFill>
          <a:latin typeface="+mn-lt"/>
          <a:ea typeface="+mn-ea"/>
          <a:cs typeface="+mn-cs"/>
        </a:defRPr>
      </a:lvl2pPr>
      <a:lvl3pPr marL="1078865" indent="-215900" algn="l" rtl="0" eaLnBrk="0" fontAlgn="base" hangingPunct="0">
        <a:spcBef>
          <a:spcPct val="20000"/>
        </a:spcBef>
        <a:spcAft>
          <a:spcPct val="0"/>
        </a:spcAft>
        <a:buFont typeface="Arial" panose="020B0604020202020204" pitchFamily="34" charset="0"/>
        <a:buChar char="•"/>
        <a:defRPr sz="2265" kern="1200">
          <a:solidFill>
            <a:schemeClr val="tx1"/>
          </a:solidFill>
          <a:latin typeface="+mn-lt"/>
          <a:ea typeface="+mn-ea"/>
          <a:cs typeface="+mn-cs"/>
        </a:defRPr>
      </a:lvl3pPr>
      <a:lvl4pPr marL="1510030" indent="-215900" algn="l" rtl="0" eaLnBrk="0" fontAlgn="base" hangingPunct="0">
        <a:spcBef>
          <a:spcPct val="20000"/>
        </a:spcBef>
        <a:spcAft>
          <a:spcPct val="0"/>
        </a:spcAft>
        <a:buFont typeface="Arial" panose="020B0604020202020204" pitchFamily="34" charset="0"/>
        <a:buChar char="–"/>
        <a:defRPr sz="1885" kern="1200">
          <a:solidFill>
            <a:schemeClr val="tx1"/>
          </a:solidFill>
          <a:latin typeface="+mn-lt"/>
          <a:ea typeface="+mn-ea"/>
          <a:cs typeface="+mn-cs"/>
        </a:defRPr>
      </a:lvl4pPr>
      <a:lvl5pPr marL="1941830" indent="-215900" algn="l" rtl="0" eaLnBrk="0" fontAlgn="base" hangingPunct="0">
        <a:spcBef>
          <a:spcPct val="20000"/>
        </a:spcBef>
        <a:spcAft>
          <a:spcPct val="0"/>
        </a:spcAft>
        <a:buFont typeface="Arial" panose="020B0604020202020204" pitchFamily="34" charset="0"/>
        <a:buChar char="»"/>
        <a:defRPr sz="1885" kern="1200">
          <a:solidFill>
            <a:schemeClr val="tx1"/>
          </a:solidFill>
          <a:latin typeface="+mn-lt"/>
          <a:ea typeface="+mn-ea"/>
          <a:cs typeface="+mn-cs"/>
        </a:defRPr>
      </a:lvl5pPr>
      <a:lvl6pPr marL="2372995" indent="-215900" algn="l" defTabSz="862965" rtl="0" eaLnBrk="1" latinLnBrk="0" hangingPunct="1">
        <a:spcBef>
          <a:spcPct val="20000"/>
        </a:spcBef>
        <a:buFont typeface="Arial" panose="020B0604020202020204" pitchFamily="34" charset="0"/>
        <a:buChar char="•"/>
        <a:defRPr sz="1885" kern="1200">
          <a:solidFill>
            <a:schemeClr val="tx1"/>
          </a:solidFill>
          <a:latin typeface="+mn-lt"/>
          <a:ea typeface="+mn-ea"/>
          <a:cs typeface="+mn-cs"/>
        </a:defRPr>
      </a:lvl6pPr>
      <a:lvl7pPr marL="2804795" indent="-215900" algn="l" defTabSz="862965" rtl="0" eaLnBrk="1" latinLnBrk="0" hangingPunct="1">
        <a:spcBef>
          <a:spcPct val="20000"/>
        </a:spcBef>
        <a:buFont typeface="Arial" panose="020B0604020202020204" pitchFamily="34" charset="0"/>
        <a:buChar char="•"/>
        <a:defRPr sz="1885" kern="1200">
          <a:solidFill>
            <a:schemeClr val="tx1"/>
          </a:solidFill>
          <a:latin typeface="+mn-lt"/>
          <a:ea typeface="+mn-ea"/>
          <a:cs typeface="+mn-cs"/>
        </a:defRPr>
      </a:lvl7pPr>
      <a:lvl8pPr marL="3235960" indent="-215900" algn="l" defTabSz="862965" rtl="0" eaLnBrk="1" latinLnBrk="0" hangingPunct="1">
        <a:spcBef>
          <a:spcPct val="20000"/>
        </a:spcBef>
        <a:buFont typeface="Arial" panose="020B0604020202020204" pitchFamily="34" charset="0"/>
        <a:buChar char="•"/>
        <a:defRPr sz="1885" kern="1200">
          <a:solidFill>
            <a:schemeClr val="tx1"/>
          </a:solidFill>
          <a:latin typeface="+mn-lt"/>
          <a:ea typeface="+mn-ea"/>
          <a:cs typeface="+mn-cs"/>
        </a:defRPr>
      </a:lvl8pPr>
      <a:lvl9pPr marL="3667760" indent="-215900" algn="l" defTabSz="862965" rtl="0" eaLnBrk="1" latinLnBrk="0" hangingPunct="1">
        <a:spcBef>
          <a:spcPct val="20000"/>
        </a:spcBef>
        <a:buFont typeface="Arial" panose="020B0604020202020204" pitchFamily="34" charset="0"/>
        <a:buChar char="•"/>
        <a:defRPr sz="1885" kern="1200">
          <a:solidFill>
            <a:schemeClr val="tx1"/>
          </a:solidFill>
          <a:latin typeface="+mn-lt"/>
          <a:ea typeface="+mn-ea"/>
          <a:cs typeface="+mn-cs"/>
        </a:defRPr>
      </a:lvl9pPr>
    </p:bodyStyle>
    <p:otherStyle>
      <a:defPPr>
        <a:defRPr lang="ru-RU"/>
      </a:defPPr>
      <a:lvl1pPr marL="0" algn="l" defTabSz="862965" rtl="0" eaLnBrk="1" latinLnBrk="0" hangingPunct="1">
        <a:defRPr sz="1700" kern="1200">
          <a:solidFill>
            <a:schemeClr val="tx1"/>
          </a:solidFill>
          <a:latin typeface="+mn-lt"/>
          <a:ea typeface="+mn-ea"/>
          <a:cs typeface="+mn-cs"/>
        </a:defRPr>
      </a:lvl1pPr>
      <a:lvl2pPr marL="431800" algn="l" defTabSz="862965" rtl="0" eaLnBrk="1" latinLnBrk="0" hangingPunct="1">
        <a:defRPr sz="1700" kern="1200">
          <a:solidFill>
            <a:schemeClr val="tx1"/>
          </a:solidFill>
          <a:latin typeface="+mn-lt"/>
          <a:ea typeface="+mn-ea"/>
          <a:cs typeface="+mn-cs"/>
        </a:defRPr>
      </a:lvl2pPr>
      <a:lvl3pPr marL="862965" algn="l" defTabSz="862965" rtl="0" eaLnBrk="1" latinLnBrk="0" hangingPunct="1">
        <a:defRPr sz="1700" kern="1200">
          <a:solidFill>
            <a:schemeClr val="tx1"/>
          </a:solidFill>
          <a:latin typeface="+mn-lt"/>
          <a:ea typeface="+mn-ea"/>
          <a:cs typeface="+mn-cs"/>
        </a:defRPr>
      </a:lvl3pPr>
      <a:lvl4pPr marL="1294765" algn="l" defTabSz="862965" rtl="0" eaLnBrk="1" latinLnBrk="0" hangingPunct="1">
        <a:defRPr sz="1700" kern="1200">
          <a:solidFill>
            <a:schemeClr val="tx1"/>
          </a:solidFill>
          <a:latin typeface="+mn-lt"/>
          <a:ea typeface="+mn-ea"/>
          <a:cs typeface="+mn-cs"/>
        </a:defRPr>
      </a:lvl4pPr>
      <a:lvl5pPr marL="1725930" algn="l" defTabSz="862965" rtl="0" eaLnBrk="1" latinLnBrk="0" hangingPunct="1">
        <a:defRPr sz="1700" kern="1200">
          <a:solidFill>
            <a:schemeClr val="tx1"/>
          </a:solidFill>
          <a:latin typeface="+mn-lt"/>
          <a:ea typeface="+mn-ea"/>
          <a:cs typeface="+mn-cs"/>
        </a:defRPr>
      </a:lvl5pPr>
      <a:lvl6pPr marL="2157730" algn="l" defTabSz="862965" rtl="0" eaLnBrk="1" latinLnBrk="0" hangingPunct="1">
        <a:defRPr sz="1700" kern="1200">
          <a:solidFill>
            <a:schemeClr val="tx1"/>
          </a:solidFill>
          <a:latin typeface="+mn-lt"/>
          <a:ea typeface="+mn-ea"/>
          <a:cs typeface="+mn-cs"/>
        </a:defRPr>
      </a:lvl6pPr>
      <a:lvl7pPr marL="2588895" algn="l" defTabSz="862965" rtl="0" eaLnBrk="1" latinLnBrk="0" hangingPunct="1">
        <a:defRPr sz="1700" kern="1200">
          <a:solidFill>
            <a:schemeClr val="tx1"/>
          </a:solidFill>
          <a:latin typeface="+mn-lt"/>
          <a:ea typeface="+mn-ea"/>
          <a:cs typeface="+mn-cs"/>
        </a:defRPr>
      </a:lvl7pPr>
      <a:lvl8pPr marL="3020695" algn="l" defTabSz="862965" rtl="0" eaLnBrk="1" latinLnBrk="0" hangingPunct="1">
        <a:defRPr sz="1700" kern="1200">
          <a:solidFill>
            <a:schemeClr val="tx1"/>
          </a:solidFill>
          <a:latin typeface="+mn-lt"/>
          <a:ea typeface="+mn-ea"/>
          <a:cs typeface="+mn-cs"/>
        </a:defRPr>
      </a:lvl8pPr>
      <a:lvl9pPr marL="3451860" algn="l" defTabSz="862965" rtl="0" eaLnBrk="1" latinLnBrk="0" hangingPunct="1">
        <a:defRPr sz="1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ru-RU" altLang="ru-RU"/>
              <a:t>Образец заголовка</a:t>
            </a:r>
          </a:p>
        </p:txBody>
      </p:sp>
      <p:sp>
        <p:nvSpPr>
          <p:cNvPr id="1027" name="Текст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D2F7F6F5-5A42-4222-AE51-A35F27077F52}" type="datetimeFigureOut">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06.06.2022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442F8DF8-EDAC-4226-99E2-E70C405449E4}" type="slidenum">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Заголовок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ru-RU" altLang="ru-RU"/>
              <a:t>Образец заголовка</a:t>
            </a:r>
          </a:p>
        </p:txBody>
      </p:sp>
      <p:sp>
        <p:nvSpPr>
          <p:cNvPr id="3075" name="Текст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p:cNvSpPr>
            <a:spLocks noGrp="1"/>
          </p:cNvSpPr>
          <p:nvPr>
            <p:ph type="dt" sz="half" idx="2"/>
          </p:nvPr>
        </p:nvSpPr>
        <p:spPr>
          <a:xfrm>
            <a:off x="838200" y="6356398"/>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66E90E24-E0E1-4021-A553-6D5AE255FC9C}" type="datetimeFigureOut">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06.06.2022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3"/>
          </p:nvPr>
        </p:nvSpPr>
        <p:spPr>
          <a:xfrm>
            <a:off x="4038600" y="6356398"/>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4"/>
          </p:nvPr>
        </p:nvSpPr>
        <p:spPr>
          <a:xfrm>
            <a:off x="8610600" y="6356398"/>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58BAAEC5-543B-4657-9F62-B3C4A3C447B3}" type="slidenum">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925C66-3203-4DA3-AF18-1407A8530FC0}" type="datetimeFigureOut">
              <a:rPr lang="ru-RU" smtClean="0"/>
              <a:t>06.06.2022</a:t>
            </a:fld>
            <a:endParaRPr lang="ru-RU"/>
          </a:p>
        </p:txBody>
      </p:sp>
      <p:sp>
        <p:nvSpPr>
          <p:cNvPr id="5" name="Нижний колонтитул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88979A-74CA-45AF-8A26-17FE560C2666}"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igzgos@gmail.com" TargetMode="Externa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3.xml.rels><?xml version="1.0" encoding="UTF-8" standalone="yes"?>
<Relationships xmlns="http://schemas.openxmlformats.org/package/2006/relationships"><Relationship Id="rId26" Type="http://schemas.openxmlformats.org/officeDocument/2006/relationships/hyperlink" Target="http://internet.garant.ru/document/redirect/400720605/1265" TargetMode="External"/><Relationship Id="rId117" Type="http://schemas.openxmlformats.org/officeDocument/2006/relationships/hyperlink" Target="http://internet.garant.ru/document/redirect/400720605/4925" TargetMode="External"/><Relationship Id="rId21" Type="http://schemas.openxmlformats.org/officeDocument/2006/relationships/hyperlink" Target="http://internet.garant.ru/document/redirect/400720605/1230" TargetMode="External"/><Relationship Id="rId42" Type="http://schemas.openxmlformats.org/officeDocument/2006/relationships/hyperlink" Target="http://internet.garant.ru/document/redirect/400720605/1340" TargetMode="External"/><Relationship Id="rId47" Type="http://schemas.openxmlformats.org/officeDocument/2006/relationships/hyperlink" Target="http://internet.garant.ru/document/redirect/400720605/1351" TargetMode="External"/><Relationship Id="rId63" Type="http://schemas.openxmlformats.org/officeDocument/2006/relationships/hyperlink" Target="http://internet.garant.ru/document/redirect/400720605/14" TargetMode="External"/><Relationship Id="rId68" Type="http://schemas.openxmlformats.org/officeDocument/2006/relationships/hyperlink" Target="http://internet.garant.ru/document/redirect/400720605/1630" TargetMode="External"/><Relationship Id="rId84" Type="http://schemas.openxmlformats.org/officeDocument/2006/relationships/hyperlink" Target="http://internet.garant.ru/document/redirect/400720605/1910" TargetMode="External"/><Relationship Id="rId89" Type="http://schemas.openxmlformats.org/officeDocument/2006/relationships/hyperlink" Target="http://internet.garant.ru/document/redirect/400720605/1940" TargetMode="External"/><Relationship Id="rId112" Type="http://schemas.openxmlformats.org/officeDocument/2006/relationships/hyperlink" Target="http://internet.garant.ru/document/redirect/400720605/4240" TargetMode="External"/><Relationship Id="rId133" Type="http://schemas.openxmlformats.org/officeDocument/2006/relationships/hyperlink" Target="http://internet.garant.ru/document/redirect/400720605/5865" TargetMode="External"/><Relationship Id="rId138" Type="http://schemas.openxmlformats.org/officeDocument/2006/relationships/hyperlink" Target="http://internet.garant.ru/document/redirect/400720605/6350" TargetMode="External"/><Relationship Id="rId154" Type="http://schemas.openxmlformats.org/officeDocument/2006/relationships/hyperlink" Target="http://internet.garant.ru/document/redirect/400720605/8420" TargetMode="External"/><Relationship Id="rId159" Type="http://schemas.openxmlformats.org/officeDocument/2006/relationships/hyperlink" Target="http://internet.garant.ru/document/redirect/400720605/8470" TargetMode="External"/><Relationship Id="rId16" Type="http://schemas.openxmlformats.org/officeDocument/2006/relationships/hyperlink" Target="http://internet.garant.ru/document/redirect/400720605/1080" TargetMode="External"/><Relationship Id="rId107" Type="http://schemas.openxmlformats.org/officeDocument/2006/relationships/hyperlink" Target="http://internet.garant.ru/document/redirect/400720605/2945" TargetMode="External"/><Relationship Id="rId11" Type="http://schemas.openxmlformats.org/officeDocument/2006/relationships/hyperlink" Target="http://internet.garant.ru/document/redirect/400720605/1055" TargetMode="External"/><Relationship Id="rId32" Type="http://schemas.openxmlformats.org/officeDocument/2006/relationships/hyperlink" Target="http://internet.garant.ru/document/redirect/400720605/1290" TargetMode="External"/><Relationship Id="rId37" Type="http://schemas.openxmlformats.org/officeDocument/2006/relationships/hyperlink" Target="http://internet.garant.ru/document/redirect/400720605/1325" TargetMode="External"/><Relationship Id="rId53" Type="http://schemas.openxmlformats.org/officeDocument/2006/relationships/hyperlink" Target="http://internet.garant.ru/document/redirect/400720605/1361" TargetMode="External"/><Relationship Id="rId58" Type="http://schemas.openxmlformats.org/officeDocument/2006/relationships/hyperlink" Target="http://internet.garant.ru/document/redirect/400720605/1376" TargetMode="External"/><Relationship Id="rId74" Type="http://schemas.openxmlformats.org/officeDocument/2006/relationships/hyperlink" Target="http://internet.garant.ru/document/redirect/400720605/1805" TargetMode="External"/><Relationship Id="rId79" Type="http://schemas.openxmlformats.org/officeDocument/2006/relationships/hyperlink" Target="http://internet.garant.ru/document/redirect/400720605/1850" TargetMode="External"/><Relationship Id="rId102" Type="http://schemas.openxmlformats.org/officeDocument/2006/relationships/hyperlink" Target="http://internet.garant.ru/document/redirect/400720605/2840" TargetMode="External"/><Relationship Id="rId123" Type="http://schemas.openxmlformats.org/officeDocument/2006/relationships/hyperlink" Target="http://internet.garant.ru/document/redirect/400720605/5811" TargetMode="External"/><Relationship Id="rId128" Type="http://schemas.openxmlformats.org/officeDocument/2006/relationships/hyperlink" Target="http://internet.garant.ru/document/redirect/400720605/5840" TargetMode="External"/><Relationship Id="rId144" Type="http://schemas.openxmlformats.org/officeDocument/2006/relationships/hyperlink" Target="http://internet.garant.ru/document/redirect/400720605/6940" TargetMode="External"/><Relationship Id="rId149" Type="http://schemas.openxmlformats.org/officeDocument/2006/relationships/hyperlink" Target="http://internet.garant.ru/document/redirect/400720605/7643" TargetMode="External"/><Relationship Id="rId5" Type="http://schemas.openxmlformats.org/officeDocument/2006/relationships/hyperlink" Target="http://internet.garant.ru/document/redirect/400720605/1020" TargetMode="External"/><Relationship Id="rId90" Type="http://schemas.openxmlformats.org/officeDocument/2006/relationships/hyperlink" Target="http://internet.garant.ru/document/redirect/400720605/1945" TargetMode="External"/><Relationship Id="rId95" Type="http://schemas.openxmlformats.org/officeDocument/2006/relationships/hyperlink" Target="http://internet.garant.ru/document/redirect/400720605/2350" TargetMode="External"/><Relationship Id="rId160" Type="http://schemas.openxmlformats.org/officeDocument/2006/relationships/hyperlink" Target="http://internet.garant.ru/document/redirect/400720605/8475" TargetMode="External"/><Relationship Id="rId22" Type="http://schemas.openxmlformats.org/officeDocument/2006/relationships/hyperlink" Target="http://internet.garant.ru/document/redirect/400720605/1240" TargetMode="External"/><Relationship Id="rId27" Type="http://schemas.openxmlformats.org/officeDocument/2006/relationships/hyperlink" Target="http://internet.garant.ru/document/redirect/400720605/1270" TargetMode="External"/><Relationship Id="rId43" Type="http://schemas.openxmlformats.org/officeDocument/2006/relationships/hyperlink" Target="http://internet.garant.ru/document/redirect/400720605/1341" TargetMode="External"/><Relationship Id="rId48" Type="http://schemas.openxmlformats.org/officeDocument/2006/relationships/hyperlink" Target="http://internet.garant.ru/document/redirect/400720605/1352" TargetMode="External"/><Relationship Id="rId64" Type="http://schemas.openxmlformats.org/officeDocument/2006/relationships/hyperlink" Target="http://internet.garant.ru/document/redirect/400720605/15" TargetMode="External"/><Relationship Id="rId69" Type="http://schemas.openxmlformats.org/officeDocument/2006/relationships/hyperlink" Target="http://internet.garant.ru/document/redirect/400720605/1650" TargetMode="External"/><Relationship Id="rId113" Type="http://schemas.openxmlformats.org/officeDocument/2006/relationships/hyperlink" Target="http://internet.garant.ru/document/redirect/400720605/4245" TargetMode="External"/><Relationship Id="rId118" Type="http://schemas.openxmlformats.org/officeDocument/2006/relationships/hyperlink" Target="http://internet.garant.ru/document/redirect/400720605/4927" TargetMode="External"/><Relationship Id="rId134" Type="http://schemas.openxmlformats.org/officeDocument/2006/relationships/hyperlink" Target="http://internet.garant.ru/document/redirect/400720605/5870" TargetMode="External"/><Relationship Id="rId139" Type="http://schemas.openxmlformats.org/officeDocument/2006/relationships/hyperlink" Target="http://internet.garant.ru/document/redirect/400720605/6360" TargetMode="External"/><Relationship Id="rId80" Type="http://schemas.openxmlformats.org/officeDocument/2006/relationships/hyperlink" Target="http://internet.garant.ru/document/redirect/400720605/1851" TargetMode="External"/><Relationship Id="rId85" Type="http://schemas.openxmlformats.org/officeDocument/2006/relationships/hyperlink" Target="http://internet.garant.ru/document/redirect/400720605/1915" TargetMode="External"/><Relationship Id="rId150" Type="http://schemas.openxmlformats.org/officeDocument/2006/relationships/hyperlink" Target="http://internet.garant.ru/document/redirect/400720605/7644" TargetMode="External"/><Relationship Id="rId155" Type="http://schemas.openxmlformats.org/officeDocument/2006/relationships/hyperlink" Target="http://internet.garant.ru/document/redirect/400720605/8430" TargetMode="External"/><Relationship Id="rId12" Type="http://schemas.openxmlformats.org/officeDocument/2006/relationships/hyperlink" Target="http://internet.garant.ru/document/redirect/400720605/1070" TargetMode="External"/><Relationship Id="rId17" Type="http://schemas.openxmlformats.org/officeDocument/2006/relationships/hyperlink" Target="http://internet.garant.ru/document/redirect/400720605/1090" TargetMode="External"/><Relationship Id="rId33" Type="http://schemas.openxmlformats.org/officeDocument/2006/relationships/hyperlink" Target="http://internet.garant.ru/document/redirect/400720605/1305" TargetMode="External"/><Relationship Id="rId38" Type="http://schemas.openxmlformats.org/officeDocument/2006/relationships/hyperlink" Target="http://internet.garant.ru/document/redirect/400720605/1330" TargetMode="External"/><Relationship Id="rId59" Type="http://schemas.openxmlformats.org/officeDocument/2006/relationships/hyperlink" Target="http://internet.garant.ru/document/redirect/400720605/1377" TargetMode="External"/><Relationship Id="rId103" Type="http://schemas.openxmlformats.org/officeDocument/2006/relationships/hyperlink" Target="http://internet.garant.ru/document/redirect/400720605/2845" TargetMode="External"/><Relationship Id="rId108" Type="http://schemas.openxmlformats.org/officeDocument/2006/relationships/hyperlink" Target="http://internet.garant.ru/document/redirect/400720605/2950" TargetMode="External"/><Relationship Id="rId124" Type="http://schemas.openxmlformats.org/officeDocument/2006/relationships/hyperlink" Target="http://internet.garant.ru/document/redirect/400720605/5819" TargetMode="External"/><Relationship Id="rId129" Type="http://schemas.openxmlformats.org/officeDocument/2006/relationships/hyperlink" Target="http://internet.garant.ru/document/redirect/400720605/5841" TargetMode="External"/><Relationship Id="rId20" Type="http://schemas.openxmlformats.org/officeDocument/2006/relationships/hyperlink" Target="http://internet.garant.ru/document/redirect/400720605/1220" TargetMode="External"/><Relationship Id="rId41" Type="http://schemas.openxmlformats.org/officeDocument/2006/relationships/hyperlink" Target="http://internet.garant.ru/document/redirect/400720605/1338" TargetMode="External"/><Relationship Id="rId54" Type="http://schemas.openxmlformats.org/officeDocument/2006/relationships/hyperlink" Target="http://internet.garant.ru/document/redirect/400720605/1365" TargetMode="External"/><Relationship Id="rId62" Type="http://schemas.openxmlformats.org/officeDocument/2006/relationships/hyperlink" Target="http://internet.garant.ru/document/redirect/400720605/1390" TargetMode="External"/><Relationship Id="rId70" Type="http://schemas.openxmlformats.org/officeDocument/2006/relationships/hyperlink" Target="http://internet.garant.ru/document/redirect/400720605/1660" TargetMode="External"/><Relationship Id="rId75" Type="http://schemas.openxmlformats.org/officeDocument/2006/relationships/hyperlink" Target="http://internet.garant.ru/document/redirect/400720605/1810" TargetMode="External"/><Relationship Id="rId83" Type="http://schemas.openxmlformats.org/officeDocument/2006/relationships/hyperlink" Target="http://internet.garant.ru/document/redirect/400720605/1905" TargetMode="External"/><Relationship Id="rId88" Type="http://schemas.openxmlformats.org/officeDocument/2006/relationships/hyperlink" Target="http://internet.garant.ru/document/redirect/400720605/1935" TargetMode="External"/><Relationship Id="rId91" Type="http://schemas.openxmlformats.org/officeDocument/2006/relationships/hyperlink" Target="http://internet.garant.ru/document/redirect/400720605/1950" TargetMode="External"/><Relationship Id="rId96" Type="http://schemas.openxmlformats.org/officeDocument/2006/relationships/hyperlink" Target="http://internet.garant.ru/document/redirect/400720605/2355" TargetMode="External"/><Relationship Id="rId111" Type="http://schemas.openxmlformats.org/officeDocument/2006/relationships/hyperlink" Target="http://internet.garant.ru/document/redirect/400720605/4220" TargetMode="External"/><Relationship Id="rId132" Type="http://schemas.openxmlformats.org/officeDocument/2006/relationships/hyperlink" Target="http://internet.garant.ru/document/redirect/400720605/5860" TargetMode="External"/><Relationship Id="rId140" Type="http://schemas.openxmlformats.org/officeDocument/2006/relationships/hyperlink" Target="http://internet.garant.ru/document/redirect/400720605/6675" TargetMode="External"/><Relationship Id="rId145" Type="http://schemas.openxmlformats.org/officeDocument/2006/relationships/hyperlink" Target="http://internet.garant.ru/document/redirect/400720605/7010" TargetMode="External"/><Relationship Id="rId153" Type="http://schemas.openxmlformats.org/officeDocument/2006/relationships/hyperlink" Target="http://internet.garant.ru/document/redirect/400720605/8415" TargetMode="External"/><Relationship Id="rId1" Type="http://schemas.openxmlformats.org/officeDocument/2006/relationships/slideLayout" Target="../slideLayouts/slideLayout38.xml"/><Relationship Id="rId6" Type="http://schemas.openxmlformats.org/officeDocument/2006/relationships/hyperlink" Target="http://internet.garant.ru/document/redirect/400720605/1025" TargetMode="External"/><Relationship Id="rId15" Type="http://schemas.openxmlformats.org/officeDocument/2006/relationships/hyperlink" Target="http://internet.garant.ru/document/redirect/400720605/1077" TargetMode="External"/><Relationship Id="rId23" Type="http://schemas.openxmlformats.org/officeDocument/2006/relationships/hyperlink" Target="http://internet.garant.ru/document/redirect/400720605/1250" TargetMode="External"/><Relationship Id="rId28" Type="http://schemas.openxmlformats.org/officeDocument/2006/relationships/hyperlink" Target="http://internet.garant.ru/document/redirect/400720605/1280" TargetMode="External"/><Relationship Id="rId36" Type="http://schemas.openxmlformats.org/officeDocument/2006/relationships/hyperlink" Target="http://internet.garant.ru/document/redirect/400720605/1320" TargetMode="External"/><Relationship Id="rId49" Type="http://schemas.openxmlformats.org/officeDocument/2006/relationships/hyperlink" Target="http://internet.garant.ru/document/redirect/400720605/1353" TargetMode="External"/><Relationship Id="rId57" Type="http://schemas.openxmlformats.org/officeDocument/2006/relationships/hyperlink" Target="http://internet.garant.ru/document/redirect/400720605/1375" TargetMode="External"/><Relationship Id="rId106" Type="http://schemas.openxmlformats.org/officeDocument/2006/relationships/hyperlink" Target="http://internet.garant.ru/document/redirect/400720605/2935" TargetMode="External"/><Relationship Id="rId114" Type="http://schemas.openxmlformats.org/officeDocument/2006/relationships/hyperlink" Target="http://internet.garant.ru/document/redirect/400720605/4920" TargetMode="External"/><Relationship Id="rId119" Type="http://schemas.openxmlformats.org/officeDocument/2006/relationships/hyperlink" Target="http://internet.garant.ru/document/redirect/400720605/4931" TargetMode="External"/><Relationship Id="rId127" Type="http://schemas.openxmlformats.org/officeDocument/2006/relationships/hyperlink" Target="http://internet.garant.ru/document/redirect/400720605/5831" TargetMode="External"/><Relationship Id="rId10" Type="http://schemas.openxmlformats.org/officeDocument/2006/relationships/hyperlink" Target="http://internet.garant.ru/document/redirect/400720605/1045" TargetMode="External"/><Relationship Id="rId31" Type="http://schemas.openxmlformats.org/officeDocument/2006/relationships/hyperlink" Target="http://internet.garant.ru/document/redirect/400720605/1289" TargetMode="External"/><Relationship Id="rId44" Type="http://schemas.openxmlformats.org/officeDocument/2006/relationships/hyperlink" Target="http://internet.garant.ru/document/redirect/400720605/1345" TargetMode="External"/><Relationship Id="rId52" Type="http://schemas.openxmlformats.org/officeDocument/2006/relationships/hyperlink" Target="http://internet.garant.ru/document/redirect/400720605/1360" TargetMode="External"/><Relationship Id="rId60" Type="http://schemas.openxmlformats.org/officeDocument/2006/relationships/hyperlink" Target="http://internet.garant.ru/document/redirect/400720605/1385" TargetMode="External"/><Relationship Id="rId65" Type="http://schemas.openxmlformats.org/officeDocument/2006/relationships/hyperlink" Target="http://internet.garant.ru/document/redirect/400720605/1610" TargetMode="External"/><Relationship Id="rId73" Type="http://schemas.openxmlformats.org/officeDocument/2006/relationships/hyperlink" Target="http://internet.garant.ru/document/redirect/400720605/17" TargetMode="External"/><Relationship Id="rId78" Type="http://schemas.openxmlformats.org/officeDocument/2006/relationships/hyperlink" Target="http://internet.garant.ru/document/redirect/400720605/1840" TargetMode="External"/><Relationship Id="rId81" Type="http://schemas.openxmlformats.org/officeDocument/2006/relationships/hyperlink" Target="http://internet.garant.ru/document/redirect/400720605/1870" TargetMode="External"/><Relationship Id="rId86" Type="http://schemas.openxmlformats.org/officeDocument/2006/relationships/hyperlink" Target="http://internet.garant.ru/document/redirect/400720605/1925" TargetMode="External"/><Relationship Id="rId94" Type="http://schemas.openxmlformats.org/officeDocument/2006/relationships/hyperlink" Target="http://internet.garant.ru/document/redirect/400720605/2305" TargetMode="External"/><Relationship Id="rId99" Type="http://schemas.openxmlformats.org/officeDocument/2006/relationships/hyperlink" Target="http://internet.garant.ru/document/redirect/400720605/2820" TargetMode="External"/><Relationship Id="rId101" Type="http://schemas.openxmlformats.org/officeDocument/2006/relationships/hyperlink" Target="http://internet.garant.ru/document/redirect/400720605/2835" TargetMode="External"/><Relationship Id="rId122" Type="http://schemas.openxmlformats.org/officeDocument/2006/relationships/hyperlink" Target="http://internet.garant.ru/document/redirect/400720605/5810" TargetMode="External"/><Relationship Id="rId130" Type="http://schemas.openxmlformats.org/officeDocument/2006/relationships/hyperlink" Target="http://internet.garant.ru/document/redirect/400720605/5845" TargetMode="External"/><Relationship Id="rId135" Type="http://schemas.openxmlformats.org/officeDocument/2006/relationships/hyperlink" Target="http://internet.garant.ru/document/redirect/400720605/6210" TargetMode="External"/><Relationship Id="rId143" Type="http://schemas.openxmlformats.org/officeDocument/2006/relationships/hyperlink" Target="http://internet.garant.ru/document/redirect/400720605/6930" TargetMode="External"/><Relationship Id="rId148" Type="http://schemas.openxmlformats.org/officeDocument/2006/relationships/hyperlink" Target="http://internet.garant.ru/document/redirect/400720605/7641" TargetMode="External"/><Relationship Id="rId151" Type="http://schemas.openxmlformats.org/officeDocument/2006/relationships/hyperlink" Target="http://internet.garant.ru/document/redirect/400720605/8140" TargetMode="External"/><Relationship Id="rId156" Type="http://schemas.openxmlformats.org/officeDocument/2006/relationships/hyperlink" Target="http://internet.garant.ru/document/redirect/400720605/8435" TargetMode="External"/><Relationship Id="rId4" Type="http://schemas.openxmlformats.org/officeDocument/2006/relationships/hyperlink" Target="http://internet.garant.ru/document/redirect/400720605/1015" TargetMode="External"/><Relationship Id="rId9" Type="http://schemas.openxmlformats.org/officeDocument/2006/relationships/hyperlink" Target="http://internet.garant.ru/document/redirect/400720605/1040" TargetMode="External"/><Relationship Id="rId13" Type="http://schemas.openxmlformats.org/officeDocument/2006/relationships/hyperlink" Target="http://internet.garant.ru/document/redirect/400720605/1075" TargetMode="External"/><Relationship Id="rId18" Type="http://schemas.openxmlformats.org/officeDocument/2006/relationships/hyperlink" Target="http://internet.garant.ru/document/redirect/400720605/1095" TargetMode="External"/><Relationship Id="rId39" Type="http://schemas.openxmlformats.org/officeDocument/2006/relationships/hyperlink" Target="http://internet.garant.ru/document/redirect/400720605/1336" TargetMode="External"/><Relationship Id="rId109" Type="http://schemas.openxmlformats.org/officeDocument/2006/relationships/hyperlink" Target="http://internet.garant.ru/document/redirect/400720605/3805" TargetMode="External"/><Relationship Id="rId34" Type="http://schemas.openxmlformats.org/officeDocument/2006/relationships/hyperlink" Target="http://internet.garant.ru/document/redirect/400720605/1310" TargetMode="External"/><Relationship Id="rId50" Type="http://schemas.openxmlformats.org/officeDocument/2006/relationships/hyperlink" Target="http://internet.garant.ru/document/redirect/400720605/1355" TargetMode="External"/><Relationship Id="rId55" Type="http://schemas.openxmlformats.org/officeDocument/2006/relationships/hyperlink" Target="http://internet.garant.ru/document/redirect/400720605/1367" TargetMode="External"/><Relationship Id="rId76" Type="http://schemas.openxmlformats.org/officeDocument/2006/relationships/hyperlink" Target="http://internet.garant.ru/document/redirect/400720605/1820" TargetMode="External"/><Relationship Id="rId97" Type="http://schemas.openxmlformats.org/officeDocument/2006/relationships/hyperlink" Target="http://internet.garant.ru/document/redirect/400720605/2620" TargetMode="External"/><Relationship Id="rId104" Type="http://schemas.openxmlformats.org/officeDocument/2006/relationships/hyperlink" Target="http://internet.garant.ru/document/redirect/400720605/2915" TargetMode="External"/><Relationship Id="rId120" Type="http://schemas.openxmlformats.org/officeDocument/2006/relationships/hyperlink" Target="http://internet.garant.ru/document/redirect/400720605/4960" TargetMode="External"/><Relationship Id="rId125" Type="http://schemas.openxmlformats.org/officeDocument/2006/relationships/hyperlink" Target="http://internet.garant.ru/document/redirect/400720605/5821" TargetMode="External"/><Relationship Id="rId141" Type="http://schemas.openxmlformats.org/officeDocument/2006/relationships/hyperlink" Target="http://internet.garant.ru/document/redirect/400720605/6910" TargetMode="External"/><Relationship Id="rId146" Type="http://schemas.openxmlformats.org/officeDocument/2006/relationships/hyperlink" Target="http://internet.garant.ru/document/redirect/400720605/7030" TargetMode="External"/><Relationship Id="rId7" Type="http://schemas.openxmlformats.org/officeDocument/2006/relationships/hyperlink" Target="http://internet.garant.ru/document/redirect/400720605/1030" TargetMode="External"/><Relationship Id="rId71" Type="http://schemas.openxmlformats.org/officeDocument/2006/relationships/hyperlink" Target="http://internet.garant.ru/document/redirect/400720605/1670" TargetMode="External"/><Relationship Id="rId92" Type="http://schemas.openxmlformats.org/officeDocument/2006/relationships/hyperlink" Target="http://internet.garant.ru/document/redirect/400720605/1955" TargetMode="External"/><Relationship Id="rId2" Type="http://schemas.openxmlformats.org/officeDocument/2006/relationships/hyperlink" Target="http://internet.garant.ru/document/redirect/400720605/1005" TargetMode="External"/><Relationship Id="rId29" Type="http://schemas.openxmlformats.org/officeDocument/2006/relationships/hyperlink" Target="http://internet.garant.ru/document/redirect/400720605/1285" TargetMode="External"/><Relationship Id="rId24" Type="http://schemas.openxmlformats.org/officeDocument/2006/relationships/hyperlink" Target="http://internet.garant.ru/document/redirect/400720605/1255" TargetMode="External"/><Relationship Id="rId40" Type="http://schemas.openxmlformats.org/officeDocument/2006/relationships/hyperlink" Target="http://internet.garant.ru/document/redirect/400720605/1337" TargetMode="External"/><Relationship Id="rId45" Type="http://schemas.openxmlformats.org/officeDocument/2006/relationships/hyperlink" Target="http://internet.garant.ru/document/redirect/400720605/1346" TargetMode="External"/><Relationship Id="rId66" Type="http://schemas.openxmlformats.org/officeDocument/2006/relationships/hyperlink" Target="http://internet.garant.ru/document/redirect/400720605/1615" TargetMode="External"/><Relationship Id="rId87" Type="http://schemas.openxmlformats.org/officeDocument/2006/relationships/hyperlink" Target="http://internet.garant.ru/document/redirect/400720605/1930" TargetMode="External"/><Relationship Id="rId110" Type="http://schemas.openxmlformats.org/officeDocument/2006/relationships/hyperlink" Target="http://internet.garant.ru/document/redirect/400720605/4210" TargetMode="External"/><Relationship Id="rId115" Type="http://schemas.openxmlformats.org/officeDocument/2006/relationships/hyperlink" Target="http://internet.garant.ru/document/redirect/400720605/4921" TargetMode="External"/><Relationship Id="rId131" Type="http://schemas.openxmlformats.org/officeDocument/2006/relationships/hyperlink" Target="http://internet.garant.ru/document/redirect/400720605/5855" TargetMode="External"/><Relationship Id="rId136" Type="http://schemas.openxmlformats.org/officeDocument/2006/relationships/hyperlink" Target="http://internet.garant.ru/document/redirect/400720605/6320" TargetMode="External"/><Relationship Id="rId157" Type="http://schemas.openxmlformats.org/officeDocument/2006/relationships/hyperlink" Target="http://internet.garant.ru/document/redirect/400720605/8445" TargetMode="External"/><Relationship Id="rId61" Type="http://schemas.openxmlformats.org/officeDocument/2006/relationships/hyperlink" Target="http://internet.garant.ru/document/redirect/400720605/1386" TargetMode="External"/><Relationship Id="rId82" Type="http://schemas.openxmlformats.org/officeDocument/2006/relationships/hyperlink" Target="http://internet.garant.ru/document/redirect/400720605/1871" TargetMode="External"/><Relationship Id="rId152" Type="http://schemas.openxmlformats.org/officeDocument/2006/relationships/hyperlink" Target="http://internet.garant.ru/document/redirect/400720605/8410" TargetMode="External"/><Relationship Id="rId19" Type="http://schemas.openxmlformats.org/officeDocument/2006/relationships/hyperlink" Target="http://internet.garant.ru/document/redirect/400720605/1210" TargetMode="External"/><Relationship Id="rId14" Type="http://schemas.openxmlformats.org/officeDocument/2006/relationships/hyperlink" Target="http://internet.garant.ru/document/redirect/400720605/1076" TargetMode="External"/><Relationship Id="rId30" Type="http://schemas.openxmlformats.org/officeDocument/2006/relationships/hyperlink" Target="http://internet.garant.ru/document/redirect/400720605/1287" TargetMode="External"/><Relationship Id="rId35" Type="http://schemas.openxmlformats.org/officeDocument/2006/relationships/hyperlink" Target="http://internet.garant.ru/document/redirect/400720605/1315" TargetMode="External"/><Relationship Id="rId56" Type="http://schemas.openxmlformats.org/officeDocument/2006/relationships/hyperlink" Target="http://internet.garant.ru/document/redirect/400720605/1370" TargetMode="External"/><Relationship Id="rId77" Type="http://schemas.openxmlformats.org/officeDocument/2006/relationships/hyperlink" Target="http://internet.garant.ru/document/redirect/400720605/1830" TargetMode="External"/><Relationship Id="rId100" Type="http://schemas.openxmlformats.org/officeDocument/2006/relationships/hyperlink" Target="http://internet.garant.ru/document/redirect/400720605/2825" TargetMode="External"/><Relationship Id="rId105" Type="http://schemas.openxmlformats.org/officeDocument/2006/relationships/hyperlink" Target="http://internet.garant.ru/document/redirect/400720605/2925" TargetMode="External"/><Relationship Id="rId126" Type="http://schemas.openxmlformats.org/officeDocument/2006/relationships/hyperlink" Target="http://internet.garant.ru/document/redirect/400720605/5826" TargetMode="External"/><Relationship Id="rId147" Type="http://schemas.openxmlformats.org/officeDocument/2006/relationships/hyperlink" Target="http://internet.garant.ru/document/redirect/400720605/7060" TargetMode="External"/><Relationship Id="rId8" Type="http://schemas.openxmlformats.org/officeDocument/2006/relationships/hyperlink" Target="http://internet.garant.ru/document/redirect/400720605/1035" TargetMode="External"/><Relationship Id="rId51" Type="http://schemas.openxmlformats.org/officeDocument/2006/relationships/hyperlink" Target="http://internet.garant.ru/document/redirect/400720605/1357" TargetMode="External"/><Relationship Id="rId72" Type="http://schemas.openxmlformats.org/officeDocument/2006/relationships/hyperlink" Target="http://internet.garant.ru/document/redirect/400720605/1680" TargetMode="External"/><Relationship Id="rId93" Type="http://schemas.openxmlformats.org/officeDocument/2006/relationships/hyperlink" Target="http://internet.garant.ru/document/redirect/400720605/2010" TargetMode="External"/><Relationship Id="rId98" Type="http://schemas.openxmlformats.org/officeDocument/2006/relationships/hyperlink" Target="http://internet.garant.ru/document/redirect/400720605/2810" TargetMode="External"/><Relationship Id="rId121" Type="http://schemas.openxmlformats.org/officeDocument/2006/relationships/hyperlink" Target="http://internet.garant.ru/document/redirect/400720605/50" TargetMode="External"/><Relationship Id="rId142" Type="http://schemas.openxmlformats.org/officeDocument/2006/relationships/hyperlink" Target="http://internet.garant.ru/document/redirect/400720605/6920" TargetMode="External"/><Relationship Id="rId3" Type="http://schemas.openxmlformats.org/officeDocument/2006/relationships/hyperlink" Target="http://internet.garant.ru/document/redirect/400720605/1010" TargetMode="External"/><Relationship Id="rId25" Type="http://schemas.openxmlformats.org/officeDocument/2006/relationships/hyperlink" Target="http://internet.garant.ru/document/redirect/400720605/1260" TargetMode="External"/><Relationship Id="rId46" Type="http://schemas.openxmlformats.org/officeDocument/2006/relationships/hyperlink" Target="http://internet.garant.ru/document/redirect/400720605/1350" TargetMode="External"/><Relationship Id="rId67" Type="http://schemas.openxmlformats.org/officeDocument/2006/relationships/hyperlink" Target="http://internet.garant.ru/document/redirect/400720605/1620" TargetMode="External"/><Relationship Id="rId116" Type="http://schemas.openxmlformats.org/officeDocument/2006/relationships/hyperlink" Target="http://internet.garant.ru/document/redirect/400720605/4923" TargetMode="External"/><Relationship Id="rId137" Type="http://schemas.openxmlformats.org/officeDocument/2006/relationships/hyperlink" Target="http://internet.garant.ru/document/redirect/400720605/6340" TargetMode="External"/><Relationship Id="rId158" Type="http://schemas.openxmlformats.org/officeDocument/2006/relationships/hyperlink" Target="http://internet.garant.ru/document/redirect/400720605/8455" TargetMode="Externa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7.xml.rels><?xml version="1.0" encoding="UTF-8" standalone="yes"?>
<Relationships xmlns="http://schemas.openxmlformats.org/package/2006/relationships"><Relationship Id="rId3" Type="http://schemas.openxmlformats.org/officeDocument/2006/relationships/hyperlink" Target="#sub_1017"/><Relationship Id="rId2" Type="http://schemas.openxmlformats.org/officeDocument/2006/relationships/hyperlink" Target="http://internet.garant.ru/document/redirect/12138258/2" TargetMode="External"/><Relationship Id="rId1" Type="http://schemas.openxmlformats.org/officeDocument/2006/relationships/slideLayout" Target="../slideLayouts/slideLayout38.xml"/><Relationship Id="rId4" Type="http://schemas.openxmlformats.org/officeDocument/2006/relationships/hyperlink" Target="#sub_1018"/></Relationships>
</file>

<file path=ppt/slides/_rels/slide10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2.xml.rels><?xml version="1.0" encoding="UTF-8" standalone="yes"?>
<Relationships xmlns="http://schemas.openxmlformats.org/package/2006/relationships"><Relationship Id="rId26" Type="http://schemas.openxmlformats.org/officeDocument/2006/relationships/hyperlink" Target="http://internet.garant.ru/document/redirect/400720605/1265" TargetMode="External"/><Relationship Id="rId117" Type="http://schemas.openxmlformats.org/officeDocument/2006/relationships/hyperlink" Target="http://internet.garant.ru/document/redirect/400720605/4925" TargetMode="External"/><Relationship Id="rId21" Type="http://schemas.openxmlformats.org/officeDocument/2006/relationships/hyperlink" Target="http://internet.garant.ru/document/redirect/400720605/1230" TargetMode="External"/><Relationship Id="rId42" Type="http://schemas.openxmlformats.org/officeDocument/2006/relationships/hyperlink" Target="http://internet.garant.ru/document/redirect/400720605/1340" TargetMode="External"/><Relationship Id="rId47" Type="http://schemas.openxmlformats.org/officeDocument/2006/relationships/hyperlink" Target="http://internet.garant.ru/document/redirect/400720605/1351" TargetMode="External"/><Relationship Id="rId63" Type="http://schemas.openxmlformats.org/officeDocument/2006/relationships/hyperlink" Target="http://internet.garant.ru/document/redirect/400720605/14" TargetMode="External"/><Relationship Id="rId68" Type="http://schemas.openxmlformats.org/officeDocument/2006/relationships/hyperlink" Target="http://internet.garant.ru/document/redirect/400720605/1630" TargetMode="External"/><Relationship Id="rId84" Type="http://schemas.openxmlformats.org/officeDocument/2006/relationships/hyperlink" Target="http://internet.garant.ru/document/redirect/400720605/1910" TargetMode="External"/><Relationship Id="rId89" Type="http://schemas.openxmlformats.org/officeDocument/2006/relationships/hyperlink" Target="http://internet.garant.ru/document/redirect/400720605/1940" TargetMode="External"/><Relationship Id="rId112" Type="http://schemas.openxmlformats.org/officeDocument/2006/relationships/hyperlink" Target="http://internet.garant.ru/document/redirect/400720605/4240" TargetMode="External"/><Relationship Id="rId133" Type="http://schemas.openxmlformats.org/officeDocument/2006/relationships/hyperlink" Target="http://internet.garant.ru/document/redirect/400720605/5865" TargetMode="External"/><Relationship Id="rId138" Type="http://schemas.openxmlformats.org/officeDocument/2006/relationships/hyperlink" Target="http://internet.garant.ru/document/redirect/400720605/6350" TargetMode="External"/><Relationship Id="rId154" Type="http://schemas.openxmlformats.org/officeDocument/2006/relationships/hyperlink" Target="http://internet.garant.ru/document/redirect/400720605/8420" TargetMode="External"/><Relationship Id="rId159" Type="http://schemas.openxmlformats.org/officeDocument/2006/relationships/hyperlink" Target="http://internet.garant.ru/document/redirect/400720605/8470" TargetMode="External"/><Relationship Id="rId16" Type="http://schemas.openxmlformats.org/officeDocument/2006/relationships/hyperlink" Target="http://internet.garant.ru/document/redirect/400720605/1080" TargetMode="External"/><Relationship Id="rId107" Type="http://schemas.openxmlformats.org/officeDocument/2006/relationships/hyperlink" Target="http://internet.garant.ru/document/redirect/400720605/2945" TargetMode="External"/><Relationship Id="rId11" Type="http://schemas.openxmlformats.org/officeDocument/2006/relationships/hyperlink" Target="http://internet.garant.ru/document/redirect/400720605/1055" TargetMode="External"/><Relationship Id="rId32" Type="http://schemas.openxmlformats.org/officeDocument/2006/relationships/hyperlink" Target="http://internet.garant.ru/document/redirect/400720605/1290" TargetMode="External"/><Relationship Id="rId37" Type="http://schemas.openxmlformats.org/officeDocument/2006/relationships/hyperlink" Target="http://internet.garant.ru/document/redirect/400720605/1325" TargetMode="External"/><Relationship Id="rId53" Type="http://schemas.openxmlformats.org/officeDocument/2006/relationships/hyperlink" Target="http://internet.garant.ru/document/redirect/400720605/1361" TargetMode="External"/><Relationship Id="rId58" Type="http://schemas.openxmlformats.org/officeDocument/2006/relationships/hyperlink" Target="http://internet.garant.ru/document/redirect/400720605/1376" TargetMode="External"/><Relationship Id="rId74" Type="http://schemas.openxmlformats.org/officeDocument/2006/relationships/hyperlink" Target="http://internet.garant.ru/document/redirect/400720605/1805" TargetMode="External"/><Relationship Id="rId79" Type="http://schemas.openxmlformats.org/officeDocument/2006/relationships/hyperlink" Target="http://internet.garant.ru/document/redirect/400720605/1850" TargetMode="External"/><Relationship Id="rId102" Type="http://schemas.openxmlformats.org/officeDocument/2006/relationships/hyperlink" Target="http://internet.garant.ru/document/redirect/400720605/2840" TargetMode="External"/><Relationship Id="rId123" Type="http://schemas.openxmlformats.org/officeDocument/2006/relationships/hyperlink" Target="http://internet.garant.ru/document/redirect/400720605/5811" TargetMode="External"/><Relationship Id="rId128" Type="http://schemas.openxmlformats.org/officeDocument/2006/relationships/hyperlink" Target="http://internet.garant.ru/document/redirect/400720605/5840" TargetMode="External"/><Relationship Id="rId144" Type="http://schemas.openxmlformats.org/officeDocument/2006/relationships/hyperlink" Target="http://internet.garant.ru/document/redirect/400720605/6940" TargetMode="External"/><Relationship Id="rId149" Type="http://schemas.openxmlformats.org/officeDocument/2006/relationships/hyperlink" Target="http://internet.garant.ru/document/redirect/400720605/7643" TargetMode="External"/><Relationship Id="rId5" Type="http://schemas.openxmlformats.org/officeDocument/2006/relationships/hyperlink" Target="http://internet.garant.ru/document/redirect/400720605/1020" TargetMode="External"/><Relationship Id="rId90" Type="http://schemas.openxmlformats.org/officeDocument/2006/relationships/hyperlink" Target="http://internet.garant.ru/document/redirect/400720605/1945" TargetMode="External"/><Relationship Id="rId95" Type="http://schemas.openxmlformats.org/officeDocument/2006/relationships/hyperlink" Target="http://internet.garant.ru/document/redirect/400720605/2350" TargetMode="External"/><Relationship Id="rId160" Type="http://schemas.openxmlformats.org/officeDocument/2006/relationships/hyperlink" Target="http://internet.garant.ru/document/redirect/400720605/8475" TargetMode="External"/><Relationship Id="rId22" Type="http://schemas.openxmlformats.org/officeDocument/2006/relationships/hyperlink" Target="http://internet.garant.ru/document/redirect/400720605/1240" TargetMode="External"/><Relationship Id="rId27" Type="http://schemas.openxmlformats.org/officeDocument/2006/relationships/hyperlink" Target="http://internet.garant.ru/document/redirect/400720605/1270" TargetMode="External"/><Relationship Id="rId43" Type="http://schemas.openxmlformats.org/officeDocument/2006/relationships/hyperlink" Target="http://internet.garant.ru/document/redirect/400720605/1341" TargetMode="External"/><Relationship Id="rId48" Type="http://schemas.openxmlformats.org/officeDocument/2006/relationships/hyperlink" Target="http://internet.garant.ru/document/redirect/400720605/1352" TargetMode="External"/><Relationship Id="rId64" Type="http://schemas.openxmlformats.org/officeDocument/2006/relationships/hyperlink" Target="http://internet.garant.ru/document/redirect/400720605/15" TargetMode="External"/><Relationship Id="rId69" Type="http://schemas.openxmlformats.org/officeDocument/2006/relationships/hyperlink" Target="http://internet.garant.ru/document/redirect/400720605/1650" TargetMode="External"/><Relationship Id="rId113" Type="http://schemas.openxmlformats.org/officeDocument/2006/relationships/hyperlink" Target="http://internet.garant.ru/document/redirect/400720605/4245" TargetMode="External"/><Relationship Id="rId118" Type="http://schemas.openxmlformats.org/officeDocument/2006/relationships/hyperlink" Target="http://internet.garant.ru/document/redirect/400720605/4927" TargetMode="External"/><Relationship Id="rId134" Type="http://schemas.openxmlformats.org/officeDocument/2006/relationships/hyperlink" Target="http://internet.garant.ru/document/redirect/400720605/5870" TargetMode="External"/><Relationship Id="rId139" Type="http://schemas.openxmlformats.org/officeDocument/2006/relationships/hyperlink" Target="http://internet.garant.ru/document/redirect/400720605/6360" TargetMode="External"/><Relationship Id="rId80" Type="http://schemas.openxmlformats.org/officeDocument/2006/relationships/hyperlink" Target="http://internet.garant.ru/document/redirect/400720605/1851" TargetMode="External"/><Relationship Id="rId85" Type="http://schemas.openxmlformats.org/officeDocument/2006/relationships/hyperlink" Target="http://internet.garant.ru/document/redirect/400720605/1915" TargetMode="External"/><Relationship Id="rId150" Type="http://schemas.openxmlformats.org/officeDocument/2006/relationships/hyperlink" Target="http://internet.garant.ru/document/redirect/400720605/7644" TargetMode="External"/><Relationship Id="rId155" Type="http://schemas.openxmlformats.org/officeDocument/2006/relationships/hyperlink" Target="http://internet.garant.ru/document/redirect/400720605/8430" TargetMode="External"/><Relationship Id="rId12" Type="http://schemas.openxmlformats.org/officeDocument/2006/relationships/hyperlink" Target="http://internet.garant.ru/document/redirect/400720605/1070" TargetMode="External"/><Relationship Id="rId17" Type="http://schemas.openxmlformats.org/officeDocument/2006/relationships/hyperlink" Target="http://internet.garant.ru/document/redirect/400720605/1090" TargetMode="External"/><Relationship Id="rId33" Type="http://schemas.openxmlformats.org/officeDocument/2006/relationships/hyperlink" Target="http://internet.garant.ru/document/redirect/400720605/1305" TargetMode="External"/><Relationship Id="rId38" Type="http://schemas.openxmlformats.org/officeDocument/2006/relationships/hyperlink" Target="http://internet.garant.ru/document/redirect/400720605/1330" TargetMode="External"/><Relationship Id="rId59" Type="http://schemas.openxmlformats.org/officeDocument/2006/relationships/hyperlink" Target="http://internet.garant.ru/document/redirect/400720605/1377" TargetMode="External"/><Relationship Id="rId103" Type="http://schemas.openxmlformats.org/officeDocument/2006/relationships/hyperlink" Target="http://internet.garant.ru/document/redirect/400720605/2845" TargetMode="External"/><Relationship Id="rId108" Type="http://schemas.openxmlformats.org/officeDocument/2006/relationships/hyperlink" Target="http://internet.garant.ru/document/redirect/400720605/2950" TargetMode="External"/><Relationship Id="rId124" Type="http://schemas.openxmlformats.org/officeDocument/2006/relationships/hyperlink" Target="http://internet.garant.ru/document/redirect/400720605/5819" TargetMode="External"/><Relationship Id="rId129" Type="http://schemas.openxmlformats.org/officeDocument/2006/relationships/hyperlink" Target="http://internet.garant.ru/document/redirect/400720605/5841" TargetMode="External"/><Relationship Id="rId20" Type="http://schemas.openxmlformats.org/officeDocument/2006/relationships/hyperlink" Target="http://internet.garant.ru/document/redirect/400720605/1220" TargetMode="External"/><Relationship Id="rId41" Type="http://schemas.openxmlformats.org/officeDocument/2006/relationships/hyperlink" Target="http://internet.garant.ru/document/redirect/400720605/1338" TargetMode="External"/><Relationship Id="rId54" Type="http://schemas.openxmlformats.org/officeDocument/2006/relationships/hyperlink" Target="http://internet.garant.ru/document/redirect/400720605/1365" TargetMode="External"/><Relationship Id="rId62" Type="http://schemas.openxmlformats.org/officeDocument/2006/relationships/hyperlink" Target="http://internet.garant.ru/document/redirect/400720605/1390" TargetMode="External"/><Relationship Id="rId70" Type="http://schemas.openxmlformats.org/officeDocument/2006/relationships/hyperlink" Target="http://internet.garant.ru/document/redirect/400720605/1660" TargetMode="External"/><Relationship Id="rId75" Type="http://schemas.openxmlformats.org/officeDocument/2006/relationships/hyperlink" Target="http://internet.garant.ru/document/redirect/400720605/1810" TargetMode="External"/><Relationship Id="rId83" Type="http://schemas.openxmlformats.org/officeDocument/2006/relationships/hyperlink" Target="http://internet.garant.ru/document/redirect/400720605/1905" TargetMode="External"/><Relationship Id="rId88" Type="http://schemas.openxmlformats.org/officeDocument/2006/relationships/hyperlink" Target="http://internet.garant.ru/document/redirect/400720605/1935" TargetMode="External"/><Relationship Id="rId91" Type="http://schemas.openxmlformats.org/officeDocument/2006/relationships/hyperlink" Target="http://internet.garant.ru/document/redirect/400720605/1950" TargetMode="External"/><Relationship Id="rId96" Type="http://schemas.openxmlformats.org/officeDocument/2006/relationships/hyperlink" Target="http://internet.garant.ru/document/redirect/400720605/2355" TargetMode="External"/><Relationship Id="rId111" Type="http://schemas.openxmlformats.org/officeDocument/2006/relationships/hyperlink" Target="http://internet.garant.ru/document/redirect/400720605/4220" TargetMode="External"/><Relationship Id="rId132" Type="http://schemas.openxmlformats.org/officeDocument/2006/relationships/hyperlink" Target="http://internet.garant.ru/document/redirect/400720605/5860" TargetMode="External"/><Relationship Id="rId140" Type="http://schemas.openxmlformats.org/officeDocument/2006/relationships/hyperlink" Target="http://internet.garant.ru/document/redirect/400720605/6675" TargetMode="External"/><Relationship Id="rId145" Type="http://schemas.openxmlformats.org/officeDocument/2006/relationships/hyperlink" Target="http://internet.garant.ru/document/redirect/400720605/7010" TargetMode="External"/><Relationship Id="rId153" Type="http://schemas.openxmlformats.org/officeDocument/2006/relationships/hyperlink" Target="http://internet.garant.ru/document/redirect/400720605/8415" TargetMode="External"/><Relationship Id="rId1" Type="http://schemas.openxmlformats.org/officeDocument/2006/relationships/slideLayout" Target="../slideLayouts/slideLayout38.xml"/><Relationship Id="rId6" Type="http://schemas.openxmlformats.org/officeDocument/2006/relationships/hyperlink" Target="http://internet.garant.ru/document/redirect/400720605/1025" TargetMode="External"/><Relationship Id="rId15" Type="http://schemas.openxmlformats.org/officeDocument/2006/relationships/hyperlink" Target="http://internet.garant.ru/document/redirect/400720605/1077" TargetMode="External"/><Relationship Id="rId23" Type="http://schemas.openxmlformats.org/officeDocument/2006/relationships/hyperlink" Target="http://internet.garant.ru/document/redirect/400720605/1250" TargetMode="External"/><Relationship Id="rId28" Type="http://schemas.openxmlformats.org/officeDocument/2006/relationships/hyperlink" Target="http://internet.garant.ru/document/redirect/400720605/1280" TargetMode="External"/><Relationship Id="rId36" Type="http://schemas.openxmlformats.org/officeDocument/2006/relationships/hyperlink" Target="http://internet.garant.ru/document/redirect/400720605/1320" TargetMode="External"/><Relationship Id="rId49" Type="http://schemas.openxmlformats.org/officeDocument/2006/relationships/hyperlink" Target="http://internet.garant.ru/document/redirect/400720605/1353" TargetMode="External"/><Relationship Id="rId57" Type="http://schemas.openxmlformats.org/officeDocument/2006/relationships/hyperlink" Target="http://internet.garant.ru/document/redirect/400720605/1375" TargetMode="External"/><Relationship Id="rId106" Type="http://schemas.openxmlformats.org/officeDocument/2006/relationships/hyperlink" Target="http://internet.garant.ru/document/redirect/400720605/2935" TargetMode="External"/><Relationship Id="rId114" Type="http://schemas.openxmlformats.org/officeDocument/2006/relationships/hyperlink" Target="http://internet.garant.ru/document/redirect/400720605/4920" TargetMode="External"/><Relationship Id="rId119" Type="http://schemas.openxmlformats.org/officeDocument/2006/relationships/hyperlink" Target="http://internet.garant.ru/document/redirect/400720605/4931" TargetMode="External"/><Relationship Id="rId127" Type="http://schemas.openxmlformats.org/officeDocument/2006/relationships/hyperlink" Target="http://internet.garant.ru/document/redirect/400720605/5831" TargetMode="External"/><Relationship Id="rId10" Type="http://schemas.openxmlformats.org/officeDocument/2006/relationships/hyperlink" Target="http://internet.garant.ru/document/redirect/400720605/1045" TargetMode="External"/><Relationship Id="rId31" Type="http://schemas.openxmlformats.org/officeDocument/2006/relationships/hyperlink" Target="http://internet.garant.ru/document/redirect/400720605/1289" TargetMode="External"/><Relationship Id="rId44" Type="http://schemas.openxmlformats.org/officeDocument/2006/relationships/hyperlink" Target="http://internet.garant.ru/document/redirect/400720605/1345" TargetMode="External"/><Relationship Id="rId52" Type="http://schemas.openxmlformats.org/officeDocument/2006/relationships/hyperlink" Target="http://internet.garant.ru/document/redirect/400720605/1360" TargetMode="External"/><Relationship Id="rId60" Type="http://schemas.openxmlformats.org/officeDocument/2006/relationships/hyperlink" Target="http://internet.garant.ru/document/redirect/400720605/1385" TargetMode="External"/><Relationship Id="rId65" Type="http://schemas.openxmlformats.org/officeDocument/2006/relationships/hyperlink" Target="http://internet.garant.ru/document/redirect/400720605/1610" TargetMode="External"/><Relationship Id="rId73" Type="http://schemas.openxmlformats.org/officeDocument/2006/relationships/hyperlink" Target="http://internet.garant.ru/document/redirect/400720605/17" TargetMode="External"/><Relationship Id="rId78" Type="http://schemas.openxmlformats.org/officeDocument/2006/relationships/hyperlink" Target="http://internet.garant.ru/document/redirect/400720605/1840" TargetMode="External"/><Relationship Id="rId81" Type="http://schemas.openxmlformats.org/officeDocument/2006/relationships/hyperlink" Target="http://internet.garant.ru/document/redirect/400720605/1870" TargetMode="External"/><Relationship Id="rId86" Type="http://schemas.openxmlformats.org/officeDocument/2006/relationships/hyperlink" Target="http://internet.garant.ru/document/redirect/400720605/1925" TargetMode="External"/><Relationship Id="rId94" Type="http://schemas.openxmlformats.org/officeDocument/2006/relationships/hyperlink" Target="http://internet.garant.ru/document/redirect/400720605/2305" TargetMode="External"/><Relationship Id="rId99" Type="http://schemas.openxmlformats.org/officeDocument/2006/relationships/hyperlink" Target="http://internet.garant.ru/document/redirect/400720605/2820" TargetMode="External"/><Relationship Id="rId101" Type="http://schemas.openxmlformats.org/officeDocument/2006/relationships/hyperlink" Target="http://internet.garant.ru/document/redirect/400720605/2835" TargetMode="External"/><Relationship Id="rId122" Type="http://schemas.openxmlformats.org/officeDocument/2006/relationships/hyperlink" Target="http://internet.garant.ru/document/redirect/400720605/5810" TargetMode="External"/><Relationship Id="rId130" Type="http://schemas.openxmlformats.org/officeDocument/2006/relationships/hyperlink" Target="http://internet.garant.ru/document/redirect/400720605/5845" TargetMode="External"/><Relationship Id="rId135" Type="http://schemas.openxmlformats.org/officeDocument/2006/relationships/hyperlink" Target="http://internet.garant.ru/document/redirect/400720605/6210" TargetMode="External"/><Relationship Id="rId143" Type="http://schemas.openxmlformats.org/officeDocument/2006/relationships/hyperlink" Target="http://internet.garant.ru/document/redirect/400720605/6930" TargetMode="External"/><Relationship Id="rId148" Type="http://schemas.openxmlformats.org/officeDocument/2006/relationships/hyperlink" Target="http://internet.garant.ru/document/redirect/400720605/7641" TargetMode="External"/><Relationship Id="rId151" Type="http://schemas.openxmlformats.org/officeDocument/2006/relationships/hyperlink" Target="http://internet.garant.ru/document/redirect/400720605/8140" TargetMode="External"/><Relationship Id="rId156" Type="http://schemas.openxmlformats.org/officeDocument/2006/relationships/hyperlink" Target="http://internet.garant.ru/document/redirect/400720605/8435" TargetMode="External"/><Relationship Id="rId4" Type="http://schemas.openxmlformats.org/officeDocument/2006/relationships/hyperlink" Target="http://internet.garant.ru/document/redirect/400720605/1015" TargetMode="External"/><Relationship Id="rId9" Type="http://schemas.openxmlformats.org/officeDocument/2006/relationships/hyperlink" Target="http://internet.garant.ru/document/redirect/400720605/1040" TargetMode="External"/><Relationship Id="rId13" Type="http://schemas.openxmlformats.org/officeDocument/2006/relationships/hyperlink" Target="http://internet.garant.ru/document/redirect/400720605/1075" TargetMode="External"/><Relationship Id="rId18" Type="http://schemas.openxmlformats.org/officeDocument/2006/relationships/hyperlink" Target="http://internet.garant.ru/document/redirect/400720605/1095" TargetMode="External"/><Relationship Id="rId39" Type="http://schemas.openxmlformats.org/officeDocument/2006/relationships/hyperlink" Target="http://internet.garant.ru/document/redirect/400720605/1336" TargetMode="External"/><Relationship Id="rId109" Type="http://schemas.openxmlformats.org/officeDocument/2006/relationships/hyperlink" Target="http://internet.garant.ru/document/redirect/400720605/3805" TargetMode="External"/><Relationship Id="rId34" Type="http://schemas.openxmlformats.org/officeDocument/2006/relationships/hyperlink" Target="http://internet.garant.ru/document/redirect/400720605/1310" TargetMode="External"/><Relationship Id="rId50" Type="http://schemas.openxmlformats.org/officeDocument/2006/relationships/hyperlink" Target="http://internet.garant.ru/document/redirect/400720605/1355" TargetMode="External"/><Relationship Id="rId55" Type="http://schemas.openxmlformats.org/officeDocument/2006/relationships/hyperlink" Target="http://internet.garant.ru/document/redirect/400720605/1367" TargetMode="External"/><Relationship Id="rId76" Type="http://schemas.openxmlformats.org/officeDocument/2006/relationships/hyperlink" Target="http://internet.garant.ru/document/redirect/400720605/1820" TargetMode="External"/><Relationship Id="rId97" Type="http://schemas.openxmlformats.org/officeDocument/2006/relationships/hyperlink" Target="http://internet.garant.ru/document/redirect/400720605/2620" TargetMode="External"/><Relationship Id="rId104" Type="http://schemas.openxmlformats.org/officeDocument/2006/relationships/hyperlink" Target="http://internet.garant.ru/document/redirect/400720605/2915" TargetMode="External"/><Relationship Id="rId120" Type="http://schemas.openxmlformats.org/officeDocument/2006/relationships/hyperlink" Target="http://internet.garant.ru/document/redirect/400720605/4960" TargetMode="External"/><Relationship Id="rId125" Type="http://schemas.openxmlformats.org/officeDocument/2006/relationships/hyperlink" Target="http://internet.garant.ru/document/redirect/400720605/5821" TargetMode="External"/><Relationship Id="rId141" Type="http://schemas.openxmlformats.org/officeDocument/2006/relationships/hyperlink" Target="http://internet.garant.ru/document/redirect/400720605/6910" TargetMode="External"/><Relationship Id="rId146" Type="http://schemas.openxmlformats.org/officeDocument/2006/relationships/hyperlink" Target="http://internet.garant.ru/document/redirect/400720605/7030" TargetMode="External"/><Relationship Id="rId7" Type="http://schemas.openxmlformats.org/officeDocument/2006/relationships/hyperlink" Target="http://internet.garant.ru/document/redirect/400720605/1030" TargetMode="External"/><Relationship Id="rId71" Type="http://schemas.openxmlformats.org/officeDocument/2006/relationships/hyperlink" Target="http://internet.garant.ru/document/redirect/400720605/1670" TargetMode="External"/><Relationship Id="rId92" Type="http://schemas.openxmlformats.org/officeDocument/2006/relationships/hyperlink" Target="http://internet.garant.ru/document/redirect/400720605/1955" TargetMode="External"/><Relationship Id="rId2" Type="http://schemas.openxmlformats.org/officeDocument/2006/relationships/hyperlink" Target="http://internet.garant.ru/document/redirect/400720605/1005" TargetMode="External"/><Relationship Id="rId29" Type="http://schemas.openxmlformats.org/officeDocument/2006/relationships/hyperlink" Target="http://internet.garant.ru/document/redirect/400720605/1285" TargetMode="External"/><Relationship Id="rId24" Type="http://schemas.openxmlformats.org/officeDocument/2006/relationships/hyperlink" Target="http://internet.garant.ru/document/redirect/400720605/1255" TargetMode="External"/><Relationship Id="rId40" Type="http://schemas.openxmlformats.org/officeDocument/2006/relationships/hyperlink" Target="http://internet.garant.ru/document/redirect/400720605/1337" TargetMode="External"/><Relationship Id="rId45" Type="http://schemas.openxmlformats.org/officeDocument/2006/relationships/hyperlink" Target="http://internet.garant.ru/document/redirect/400720605/1346" TargetMode="External"/><Relationship Id="rId66" Type="http://schemas.openxmlformats.org/officeDocument/2006/relationships/hyperlink" Target="http://internet.garant.ru/document/redirect/400720605/1615" TargetMode="External"/><Relationship Id="rId87" Type="http://schemas.openxmlformats.org/officeDocument/2006/relationships/hyperlink" Target="http://internet.garant.ru/document/redirect/400720605/1930" TargetMode="External"/><Relationship Id="rId110" Type="http://schemas.openxmlformats.org/officeDocument/2006/relationships/hyperlink" Target="http://internet.garant.ru/document/redirect/400720605/4210" TargetMode="External"/><Relationship Id="rId115" Type="http://schemas.openxmlformats.org/officeDocument/2006/relationships/hyperlink" Target="http://internet.garant.ru/document/redirect/400720605/4921" TargetMode="External"/><Relationship Id="rId131" Type="http://schemas.openxmlformats.org/officeDocument/2006/relationships/hyperlink" Target="http://internet.garant.ru/document/redirect/400720605/5855" TargetMode="External"/><Relationship Id="rId136" Type="http://schemas.openxmlformats.org/officeDocument/2006/relationships/hyperlink" Target="http://internet.garant.ru/document/redirect/400720605/6320" TargetMode="External"/><Relationship Id="rId157" Type="http://schemas.openxmlformats.org/officeDocument/2006/relationships/hyperlink" Target="http://internet.garant.ru/document/redirect/400720605/8445" TargetMode="External"/><Relationship Id="rId61" Type="http://schemas.openxmlformats.org/officeDocument/2006/relationships/hyperlink" Target="http://internet.garant.ru/document/redirect/400720605/1386" TargetMode="External"/><Relationship Id="rId82" Type="http://schemas.openxmlformats.org/officeDocument/2006/relationships/hyperlink" Target="http://internet.garant.ru/document/redirect/400720605/1871" TargetMode="External"/><Relationship Id="rId152" Type="http://schemas.openxmlformats.org/officeDocument/2006/relationships/hyperlink" Target="http://internet.garant.ru/document/redirect/400720605/8410" TargetMode="External"/><Relationship Id="rId19" Type="http://schemas.openxmlformats.org/officeDocument/2006/relationships/hyperlink" Target="http://internet.garant.ru/document/redirect/400720605/1210" TargetMode="External"/><Relationship Id="rId14" Type="http://schemas.openxmlformats.org/officeDocument/2006/relationships/hyperlink" Target="http://internet.garant.ru/document/redirect/400720605/1076" TargetMode="External"/><Relationship Id="rId30" Type="http://schemas.openxmlformats.org/officeDocument/2006/relationships/hyperlink" Target="http://internet.garant.ru/document/redirect/400720605/1287" TargetMode="External"/><Relationship Id="rId35" Type="http://schemas.openxmlformats.org/officeDocument/2006/relationships/hyperlink" Target="http://internet.garant.ru/document/redirect/400720605/1315" TargetMode="External"/><Relationship Id="rId56" Type="http://schemas.openxmlformats.org/officeDocument/2006/relationships/hyperlink" Target="http://internet.garant.ru/document/redirect/400720605/1370" TargetMode="External"/><Relationship Id="rId77" Type="http://schemas.openxmlformats.org/officeDocument/2006/relationships/hyperlink" Target="http://internet.garant.ru/document/redirect/400720605/1830" TargetMode="External"/><Relationship Id="rId100" Type="http://schemas.openxmlformats.org/officeDocument/2006/relationships/hyperlink" Target="http://internet.garant.ru/document/redirect/400720605/2825" TargetMode="External"/><Relationship Id="rId105" Type="http://schemas.openxmlformats.org/officeDocument/2006/relationships/hyperlink" Target="http://internet.garant.ru/document/redirect/400720605/2925" TargetMode="External"/><Relationship Id="rId126" Type="http://schemas.openxmlformats.org/officeDocument/2006/relationships/hyperlink" Target="http://internet.garant.ru/document/redirect/400720605/5826" TargetMode="External"/><Relationship Id="rId147" Type="http://schemas.openxmlformats.org/officeDocument/2006/relationships/hyperlink" Target="http://internet.garant.ru/document/redirect/400720605/7060" TargetMode="External"/><Relationship Id="rId8" Type="http://schemas.openxmlformats.org/officeDocument/2006/relationships/hyperlink" Target="http://internet.garant.ru/document/redirect/400720605/1035" TargetMode="External"/><Relationship Id="rId51" Type="http://schemas.openxmlformats.org/officeDocument/2006/relationships/hyperlink" Target="http://internet.garant.ru/document/redirect/400720605/1357" TargetMode="External"/><Relationship Id="rId72" Type="http://schemas.openxmlformats.org/officeDocument/2006/relationships/hyperlink" Target="http://internet.garant.ru/document/redirect/400720605/1680" TargetMode="External"/><Relationship Id="rId93" Type="http://schemas.openxmlformats.org/officeDocument/2006/relationships/hyperlink" Target="http://internet.garant.ru/document/redirect/400720605/2010" TargetMode="External"/><Relationship Id="rId98" Type="http://schemas.openxmlformats.org/officeDocument/2006/relationships/hyperlink" Target="http://internet.garant.ru/document/redirect/400720605/2810" TargetMode="External"/><Relationship Id="rId121" Type="http://schemas.openxmlformats.org/officeDocument/2006/relationships/hyperlink" Target="http://internet.garant.ru/document/redirect/400720605/50" TargetMode="External"/><Relationship Id="rId142" Type="http://schemas.openxmlformats.org/officeDocument/2006/relationships/hyperlink" Target="http://internet.garant.ru/document/redirect/400720605/6920" TargetMode="External"/><Relationship Id="rId3" Type="http://schemas.openxmlformats.org/officeDocument/2006/relationships/hyperlink" Target="http://internet.garant.ru/document/redirect/400720605/1010" TargetMode="External"/><Relationship Id="rId25" Type="http://schemas.openxmlformats.org/officeDocument/2006/relationships/hyperlink" Target="http://internet.garant.ru/document/redirect/400720605/1260" TargetMode="External"/><Relationship Id="rId46" Type="http://schemas.openxmlformats.org/officeDocument/2006/relationships/hyperlink" Target="http://internet.garant.ru/document/redirect/400720605/1350" TargetMode="External"/><Relationship Id="rId67" Type="http://schemas.openxmlformats.org/officeDocument/2006/relationships/hyperlink" Target="http://internet.garant.ru/document/redirect/400720605/1620" TargetMode="External"/><Relationship Id="rId116" Type="http://schemas.openxmlformats.org/officeDocument/2006/relationships/hyperlink" Target="http://internet.garant.ru/document/redirect/400720605/4923" TargetMode="External"/><Relationship Id="rId137" Type="http://schemas.openxmlformats.org/officeDocument/2006/relationships/hyperlink" Target="http://internet.garant.ru/document/redirect/400720605/6340" TargetMode="External"/><Relationship Id="rId158" Type="http://schemas.openxmlformats.org/officeDocument/2006/relationships/hyperlink" Target="http://internet.garant.ru/document/redirect/400720605/8455"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57.xml.rels><?xml version="1.0" encoding="UTF-8" standalone="yes"?>
<Relationships xmlns="http://schemas.openxmlformats.org/package/2006/relationships"><Relationship Id="rId8" Type="http://schemas.openxmlformats.org/officeDocument/2006/relationships/hyperlink" Target="http://internet.garant.ru/document/redirect/70650730/11351" TargetMode="External"/><Relationship Id="rId13" Type="http://schemas.openxmlformats.org/officeDocument/2006/relationships/hyperlink" Target="http://internet.garant.ru/document/redirect/70650730/108223" TargetMode="External"/><Relationship Id="rId18" Type="http://schemas.openxmlformats.org/officeDocument/2006/relationships/hyperlink" Target="http://internet.garant.ru/document/redirect/70650730/257212" TargetMode="External"/><Relationship Id="rId3" Type="http://schemas.openxmlformats.org/officeDocument/2006/relationships/hyperlink" Target="http://internet.garant.ru/document/redirect/70650730/11339" TargetMode="External"/><Relationship Id="rId21" Type="http://schemas.openxmlformats.org/officeDocument/2006/relationships/hyperlink" Target="http://internet.garant.ru/document/redirect/70650730/951110004" TargetMode="External"/><Relationship Id="rId7" Type="http://schemas.openxmlformats.org/officeDocument/2006/relationships/hyperlink" Target="http://internet.garant.ru/document/redirect/70650730/11349" TargetMode="External"/><Relationship Id="rId12" Type="http://schemas.openxmlformats.org/officeDocument/2006/relationships/hyperlink" Target="http://internet.garant.ru/document/redirect/70650730/108222" TargetMode="External"/><Relationship Id="rId17" Type="http://schemas.openxmlformats.org/officeDocument/2006/relationships/hyperlink" Target="http://internet.garant.ru/document/redirect/70650730/222910" TargetMode="External"/><Relationship Id="rId25" Type="http://schemas.openxmlformats.org/officeDocument/2006/relationships/hyperlink" Target="http://internet.garant.ru/document/redirect/70650730/951110016" TargetMode="External"/><Relationship Id="rId2" Type="http://schemas.openxmlformats.org/officeDocument/2006/relationships/hyperlink" Target="http://internet.garant.ru/document/redirect/70650730/11312" TargetMode="External"/><Relationship Id="rId16" Type="http://schemas.openxmlformats.org/officeDocument/2006/relationships/hyperlink" Target="http://internet.garant.ru/document/redirect/70650730/222314" TargetMode="External"/><Relationship Id="rId20" Type="http://schemas.openxmlformats.org/officeDocument/2006/relationships/hyperlink" Target="http://internet.garant.ru/document/redirect/70650730/5399" TargetMode="External"/><Relationship Id="rId1" Type="http://schemas.openxmlformats.org/officeDocument/2006/relationships/slideLayout" Target="../slideLayouts/slideLayout38.xml"/><Relationship Id="rId6" Type="http://schemas.openxmlformats.org/officeDocument/2006/relationships/hyperlink" Target="http://internet.garant.ru/document/redirect/70650730/135" TargetMode="External"/><Relationship Id="rId11" Type="http://schemas.openxmlformats.org/officeDocument/2006/relationships/hyperlink" Target="http://internet.garant.ru/document/redirect/70650730/106121" TargetMode="External"/><Relationship Id="rId24" Type="http://schemas.openxmlformats.org/officeDocument/2006/relationships/hyperlink" Target="http://internet.garant.ru/document/redirect/70650730/105152120" TargetMode="External"/><Relationship Id="rId5" Type="http://schemas.openxmlformats.org/officeDocument/2006/relationships/hyperlink" Target="http://internet.garant.ru/document/redirect/70650730/11342" TargetMode="External"/><Relationship Id="rId15" Type="http://schemas.openxmlformats.org/officeDocument/2006/relationships/hyperlink" Target="http://internet.garant.ru/document/redirect/70650730/3121" TargetMode="External"/><Relationship Id="rId23" Type="http://schemas.openxmlformats.org/officeDocument/2006/relationships/hyperlink" Target="http://internet.garant.ru/document/redirect/70650730/951110009" TargetMode="External"/><Relationship Id="rId10" Type="http://schemas.openxmlformats.org/officeDocument/2006/relationships/hyperlink" Target="http://internet.garant.ru/document/redirect/70650730/104124" TargetMode="External"/><Relationship Id="rId19" Type="http://schemas.openxmlformats.org/officeDocument/2006/relationships/hyperlink" Target="http://internet.garant.ru/document/redirect/70650730/2591011" TargetMode="External"/><Relationship Id="rId4" Type="http://schemas.openxmlformats.org/officeDocument/2006/relationships/hyperlink" Target="http://internet.garant.ru/document/redirect/70650730/134" TargetMode="External"/><Relationship Id="rId9" Type="http://schemas.openxmlformats.org/officeDocument/2006/relationships/hyperlink" Target="http://internet.garant.ru/document/redirect/70650730/1315" TargetMode="External"/><Relationship Id="rId14" Type="http://schemas.openxmlformats.org/officeDocument/2006/relationships/hyperlink" Target="http://internet.garant.ru/document/redirect/70650730/162319" TargetMode="External"/><Relationship Id="rId22" Type="http://schemas.openxmlformats.org/officeDocument/2006/relationships/hyperlink" Target="http://internet.garant.ru/document/redirect/70650730/1014110" TargetMode="External"/></Relationships>
</file>

<file path=ppt/slides/_rels/slide158.xml.rels><?xml version="1.0" encoding="UTF-8" standalone="yes"?>
<Relationships xmlns="http://schemas.openxmlformats.org/package/2006/relationships"><Relationship Id="rId8" Type="http://schemas.openxmlformats.org/officeDocument/2006/relationships/hyperlink" Target="http://internet.garant.ru/document/redirect/70650730/259318" TargetMode="External"/><Relationship Id="rId13" Type="http://schemas.openxmlformats.org/officeDocument/2006/relationships/hyperlink" Target="http://internet.garant.ru/document/redirect/70650730/259929" TargetMode="External"/><Relationship Id="rId3" Type="http://schemas.openxmlformats.org/officeDocument/2006/relationships/hyperlink" Target="http://internet.garant.ru/document/redirect/70650730/5408" TargetMode="External"/><Relationship Id="rId7" Type="http://schemas.openxmlformats.org/officeDocument/2006/relationships/hyperlink" Target="http://internet.garant.ru/document/redirect/70650730/259315" TargetMode="External"/><Relationship Id="rId12" Type="http://schemas.openxmlformats.org/officeDocument/2006/relationships/hyperlink" Target="http://internet.garant.ru/document/redirect/70650730/259912" TargetMode="External"/><Relationship Id="rId17" Type="http://schemas.openxmlformats.org/officeDocument/2006/relationships/hyperlink" Target="http://internet.garant.ru/document/redirect/70650730/6406" TargetMode="External"/><Relationship Id="rId2" Type="http://schemas.openxmlformats.org/officeDocument/2006/relationships/hyperlink" Target="http://internet.garant.ru/document/redirect/70650730/5403" TargetMode="External"/><Relationship Id="rId16" Type="http://schemas.openxmlformats.org/officeDocument/2006/relationships/hyperlink" Target="http://internet.garant.ru/document/redirect/70650730/6405" TargetMode="External"/><Relationship Id="rId1" Type="http://schemas.openxmlformats.org/officeDocument/2006/relationships/slideLayout" Target="../slideLayouts/slideLayout38.xml"/><Relationship Id="rId6" Type="http://schemas.openxmlformats.org/officeDocument/2006/relationships/hyperlink" Target="http://internet.garant.ru/document/redirect/70650730/951110050" TargetMode="External"/><Relationship Id="rId11" Type="http://schemas.openxmlformats.org/officeDocument/2006/relationships/hyperlink" Target="http://internet.garant.ru/document/redirect/70650730/259911" TargetMode="External"/><Relationship Id="rId5" Type="http://schemas.openxmlformats.org/officeDocument/2006/relationships/hyperlink" Target="http://internet.garant.ru/document/redirect/70650730/5415" TargetMode="External"/><Relationship Id="rId15" Type="http://schemas.openxmlformats.org/officeDocument/2006/relationships/hyperlink" Target="http://internet.garant.ru/document/redirect/70650730/275115" TargetMode="External"/><Relationship Id="rId10" Type="http://schemas.openxmlformats.org/officeDocument/2006/relationships/hyperlink" Target="http://internet.garant.ru/document/redirect/70650730/5444" TargetMode="External"/><Relationship Id="rId4" Type="http://schemas.openxmlformats.org/officeDocument/2006/relationships/hyperlink" Target="http://internet.garant.ru/document/redirect/70650730/259312" TargetMode="External"/><Relationship Id="rId9" Type="http://schemas.openxmlformats.org/officeDocument/2006/relationships/hyperlink" Target="http://internet.garant.ru/document/redirect/70650730/5438" TargetMode="External"/><Relationship Id="rId14" Type="http://schemas.openxmlformats.org/officeDocument/2006/relationships/hyperlink" Target="http://internet.garant.ru/document/redirect/70650730/274021" TargetMode="External"/></Relationships>
</file>

<file path=ppt/slides/_rels/slide159.xml.rels><?xml version="1.0" encoding="UTF-8" standalone="yes"?>
<Relationships xmlns="http://schemas.openxmlformats.org/package/2006/relationships"><Relationship Id="rId8" Type="http://schemas.openxmlformats.org/officeDocument/2006/relationships/hyperlink" Target="http://internet.garant.ru/document/redirect/70650730/103918" TargetMode="External"/><Relationship Id="rId13" Type="http://schemas.openxmlformats.org/officeDocument/2006/relationships/hyperlink" Target="http://internet.garant.ru/document/redirect/70650730/5438" TargetMode="External"/><Relationship Id="rId3" Type="http://schemas.openxmlformats.org/officeDocument/2006/relationships/hyperlink" Target="http://internet.garant.ru/document/redirect/70650730/103211" TargetMode="External"/><Relationship Id="rId7" Type="http://schemas.openxmlformats.org/officeDocument/2006/relationships/hyperlink" Target="http://internet.garant.ru/document/redirect/70650730/947" TargetMode="External"/><Relationship Id="rId12" Type="http://schemas.openxmlformats.org/officeDocument/2006/relationships/hyperlink" Target="http://internet.garant.ru/document/redirect/70650730/951110050" TargetMode="External"/><Relationship Id="rId2" Type="http://schemas.openxmlformats.org/officeDocument/2006/relationships/hyperlink" Target="http://internet.garant.ru/document/redirect/70650730/1314" TargetMode="External"/><Relationship Id="rId1" Type="http://schemas.openxmlformats.org/officeDocument/2006/relationships/slideLayout" Target="../slideLayouts/slideLayout38.xml"/><Relationship Id="rId6" Type="http://schemas.openxmlformats.org/officeDocument/2006/relationships/hyperlink" Target="http://internet.garant.ru/document/redirect/70650730/103217" TargetMode="External"/><Relationship Id="rId11" Type="http://schemas.openxmlformats.org/officeDocument/2006/relationships/hyperlink" Target="http://internet.garant.ru/document/redirect/70650730/951110046" TargetMode="External"/><Relationship Id="rId5" Type="http://schemas.openxmlformats.org/officeDocument/2006/relationships/hyperlink" Target="http://internet.garant.ru/document/redirect/70650730/103216" TargetMode="External"/><Relationship Id="rId10" Type="http://schemas.openxmlformats.org/officeDocument/2006/relationships/hyperlink" Target="http://internet.garant.ru/document/redirect/70650730/162411" TargetMode="External"/><Relationship Id="rId4" Type="http://schemas.openxmlformats.org/officeDocument/2006/relationships/hyperlink" Target="http://internet.garant.ru/document/redirect/70650730/103212" TargetMode="External"/><Relationship Id="rId9" Type="http://schemas.openxmlformats.org/officeDocument/2006/relationships/hyperlink" Target="http://internet.garant.ru/document/redirect/70650730/951110031" TargetMode="External"/><Relationship Id="rId14" Type="http://schemas.openxmlformats.org/officeDocument/2006/relationships/hyperlink" Target="http://internet.garant.ru/document/redirect/70650730/259929"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8" Type="http://schemas.openxmlformats.org/officeDocument/2006/relationships/hyperlink" Target="http://internet.garant.ru/document/redirect/70650730/951110050" TargetMode="External"/><Relationship Id="rId13" Type="http://schemas.openxmlformats.org/officeDocument/2006/relationships/hyperlink" Target="http://internet.garant.ru/document/redirect/70650730/27402" TargetMode="External"/><Relationship Id="rId18" Type="http://schemas.openxmlformats.org/officeDocument/2006/relationships/hyperlink" Target="http://internet.garant.ru/document/redirect/70650730/3240" TargetMode="External"/><Relationship Id="rId3" Type="http://schemas.openxmlformats.org/officeDocument/2006/relationships/hyperlink" Target="http://internet.garant.ru/document/redirect/70650730/1722" TargetMode="External"/><Relationship Id="rId21" Type="http://schemas.openxmlformats.org/officeDocument/2006/relationships/hyperlink" Target="http://internet.garant.ru/document/redirect/70650730/951110060" TargetMode="External"/><Relationship Id="rId7" Type="http://schemas.openxmlformats.org/officeDocument/2006/relationships/hyperlink" Target="http://internet.garant.ru/document/redirect/70650730/2529" TargetMode="External"/><Relationship Id="rId12" Type="http://schemas.openxmlformats.org/officeDocument/2006/relationships/hyperlink" Target="http://internet.garant.ru/document/redirect/70650730/951110053" TargetMode="External"/><Relationship Id="rId17" Type="http://schemas.openxmlformats.org/officeDocument/2006/relationships/hyperlink" Target="http://internet.garant.ru/document/redirect/70650730/31011" TargetMode="External"/><Relationship Id="rId2" Type="http://schemas.openxmlformats.org/officeDocument/2006/relationships/hyperlink" Target="http://internet.garant.ru/document/redirect/70650730/107111" TargetMode="External"/><Relationship Id="rId16" Type="http://schemas.openxmlformats.org/officeDocument/2006/relationships/hyperlink" Target="http://internet.garant.ru/document/redirect/70650730/951110055" TargetMode="External"/><Relationship Id="rId20" Type="http://schemas.openxmlformats.org/officeDocument/2006/relationships/hyperlink" Target="http://internet.garant.ru/document/redirect/70650730/951110057" TargetMode="External"/><Relationship Id="rId1" Type="http://schemas.openxmlformats.org/officeDocument/2006/relationships/slideLayout" Target="../slideLayouts/slideLayout38.xml"/><Relationship Id="rId6" Type="http://schemas.openxmlformats.org/officeDocument/2006/relationships/hyperlink" Target="http://internet.garant.ru/document/redirect/70650730/951110048" TargetMode="External"/><Relationship Id="rId11" Type="http://schemas.openxmlformats.org/officeDocument/2006/relationships/hyperlink" Target="http://internet.garant.ru/document/redirect/70650730/951110052" TargetMode="External"/><Relationship Id="rId5" Type="http://schemas.openxmlformats.org/officeDocument/2006/relationships/hyperlink" Target="http://internet.garant.ru/document/redirect/70650730/22221" TargetMode="External"/><Relationship Id="rId15" Type="http://schemas.openxmlformats.org/officeDocument/2006/relationships/hyperlink" Target="http://internet.garant.ru/document/redirect/70650730/282913" TargetMode="External"/><Relationship Id="rId10" Type="http://schemas.openxmlformats.org/officeDocument/2006/relationships/hyperlink" Target="http://internet.garant.ru/document/redirect/70650730/25992" TargetMode="External"/><Relationship Id="rId19" Type="http://schemas.openxmlformats.org/officeDocument/2006/relationships/hyperlink" Target="http://internet.garant.ru/document/redirect/70650730/325050" TargetMode="External"/><Relationship Id="rId4" Type="http://schemas.openxmlformats.org/officeDocument/2006/relationships/hyperlink" Target="http://internet.garant.ru/document/redirect/70650730/951110047" TargetMode="External"/><Relationship Id="rId9" Type="http://schemas.openxmlformats.org/officeDocument/2006/relationships/hyperlink" Target="http://internet.garant.ru/document/redirect/70650730/951110051" TargetMode="External"/><Relationship Id="rId14" Type="http://schemas.openxmlformats.org/officeDocument/2006/relationships/hyperlink" Target="http://internet.garant.ru/document/redirect/70650730/951110054" TargetMode="External"/></Relationships>
</file>

<file path=ppt/slides/_rels/slide161.xml.rels><?xml version="1.0" encoding="UTF-8" standalone="yes"?>
<Relationships xmlns="http://schemas.openxmlformats.org/package/2006/relationships"><Relationship Id="rId8" Type="http://schemas.openxmlformats.org/officeDocument/2006/relationships/hyperlink" Target="http://internet.garant.ru/document/redirect/70650730/951110037" TargetMode="External"/><Relationship Id="rId13" Type="http://schemas.openxmlformats.org/officeDocument/2006/relationships/hyperlink" Target="http://internet.garant.ru/document/redirect/70650730/951110044" TargetMode="External"/><Relationship Id="rId18" Type="http://schemas.openxmlformats.org/officeDocument/2006/relationships/hyperlink" Target="http://internet.garant.ru/document/redirect/70650730/2529" TargetMode="External"/><Relationship Id="rId3" Type="http://schemas.openxmlformats.org/officeDocument/2006/relationships/hyperlink" Target="http://internet.garant.ru/document/redirect/70650730/139212" TargetMode="External"/><Relationship Id="rId21" Type="http://schemas.openxmlformats.org/officeDocument/2006/relationships/hyperlink" Target="http://internet.garant.ru/document/redirect/70650730/951110054" TargetMode="External"/><Relationship Id="rId7" Type="http://schemas.openxmlformats.org/officeDocument/2006/relationships/hyperlink" Target="http://internet.garant.ru/document/redirect/70650730/951110036" TargetMode="External"/><Relationship Id="rId12" Type="http://schemas.openxmlformats.org/officeDocument/2006/relationships/hyperlink" Target="http://internet.garant.ru/document/redirect/70650730/951110042" TargetMode="External"/><Relationship Id="rId17" Type="http://schemas.openxmlformats.org/officeDocument/2006/relationships/hyperlink" Target="http://internet.garant.ru/document/redirect/70650730/951110048" TargetMode="External"/><Relationship Id="rId2" Type="http://schemas.openxmlformats.org/officeDocument/2006/relationships/hyperlink" Target="http://internet.garant.ru/document/redirect/70650730/951110032" TargetMode="External"/><Relationship Id="rId16" Type="http://schemas.openxmlformats.org/officeDocument/2006/relationships/hyperlink" Target="http://internet.garant.ru/document/redirect/70650730/22221" TargetMode="External"/><Relationship Id="rId20" Type="http://schemas.openxmlformats.org/officeDocument/2006/relationships/hyperlink" Target="http://internet.garant.ru/document/redirect/70650730/27402" TargetMode="External"/><Relationship Id="rId1" Type="http://schemas.openxmlformats.org/officeDocument/2006/relationships/slideLayout" Target="../slideLayouts/slideLayout38.xml"/><Relationship Id="rId6" Type="http://schemas.openxmlformats.org/officeDocument/2006/relationships/hyperlink" Target="http://internet.garant.ru/document/redirect/70650730/951110035" TargetMode="External"/><Relationship Id="rId11" Type="http://schemas.openxmlformats.org/officeDocument/2006/relationships/hyperlink" Target="http://internet.garant.ru/document/redirect/70650730/951110040" TargetMode="External"/><Relationship Id="rId5" Type="http://schemas.openxmlformats.org/officeDocument/2006/relationships/hyperlink" Target="http://internet.garant.ru/document/redirect/70650730/951110034" TargetMode="External"/><Relationship Id="rId15" Type="http://schemas.openxmlformats.org/officeDocument/2006/relationships/hyperlink" Target="http://internet.garant.ru/document/redirect/70650730/31011" TargetMode="External"/><Relationship Id="rId10" Type="http://schemas.openxmlformats.org/officeDocument/2006/relationships/hyperlink" Target="http://internet.garant.ru/document/redirect/70650730/951110039" TargetMode="External"/><Relationship Id="rId19" Type="http://schemas.openxmlformats.org/officeDocument/2006/relationships/hyperlink" Target="http://internet.garant.ru/document/redirect/70650730/951110055" TargetMode="External"/><Relationship Id="rId4" Type="http://schemas.openxmlformats.org/officeDocument/2006/relationships/hyperlink" Target="http://internet.garant.ru/document/redirect/70650730/951110033" TargetMode="External"/><Relationship Id="rId9" Type="http://schemas.openxmlformats.org/officeDocument/2006/relationships/hyperlink" Target="http://internet.garant.ru/document/redirect/70650730/951110038" TargetMode="External"/><Relationship Id="rId14" Type="http://schemas.openxmlformats.org/officeDocument/2006/relationships/hyperlink" Target="http://internet.garant.ru/document/redirect/70650730/951110049" TargetMode="External"/><Relationship Id="rId22" Type="http://schemas.openxmlformats.org/officeDocument/2006/relationships/hyperlink" Target="http://internet.garant.ru/document/redirect/70650730/325050" TargetMode="External"/></Relationships>
</file>

<file path=ppt/slides/_rels/slide162.xml.rels><?xml version="1.0" encoding="UTF-8" standalone="yes"?>
<Relationships xmlns="http://schemas.openxmlformats.org/package/2006/relationships"><Relationship Id="rId8" Type="http://schemas.openxmlformats.org/officeDocument/2006/relationships/hyperlink" Target="http://internet.garant.ru/document/redirect/70650730/951110051" TargetMode="External"/><Relationship Id="rId3" Type="http://schemas.openxmlformats.org/officeDocument/2006/relationships/hyperlink" Target="http://internet.garant.ru/document/redirect/70650730/951110029" TargetMode="External"/><Relationship Id="rId7" Type="http://schemas.openxmlformats.org/officeDocument/2006/relationships/hyperlink" Target="http://internet.garant.ru/document/redirect/70650730/951110050" TargetMode="External"/><Relationship Id="rId2" Type="http://schemas.openxmlformats.org/officeDocument/2006/relationships/hyperlink" Target="http://internet.garant.ru/document/redirect/70650730/951110028" TargetMode="External"/><Relationship Id="rId1" Type="http://schemas.openxmlformats.org/officeDocument/2006/relationships/slideLayout" Target="../slideLayouts/slideLayout38.xml"/><Relationship Id="rId6" Type="http://schemas.openxmlformats.org/officeDocument/2006/relationships/hyperlink" Target="http://internet.garant.ru/document/redirect/70650730/1722" TargetMode="External"/><Relationship Id="rId5" Type="http://schemas.openxmlformats.org/officeDocument/2006/relationships/hyperlink" Target="http://internet.garant.ru/document/redirect/70650730/16241" TargetMode="External"/><Relationship Id="rId4" Type="http://schemas.openxmlformats.org/officeDocument/2006/relationships/hyperlink" Target="http://internet.garant.ru/document/redirect/70650730/951110031" TargetMode="External"/><Relationship Id="rId9" Type="http://schemas.openxmlformats.org/officeDocument/2006/relationships/hyperlink" Target="http://internet.garant.ru/document/redirect/70650730/25992" TargetMode="Externa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hyperlink" Target="https://internet.garant.ru/#/document/70353464/entry/112" TargetMode="External"/><Relationship Id="rId2" Type="http://schemas.openxmlformats.org/officeDocument/2006/relationships/hyperlink" Target="https://internet.garant.ru/#/document/403755392/entry/3" TargetMode="External"/><Relationship Id="rId1" Type="http://schemas.openxmlformats.org/officeDocument/2006/relationships/slideLayout" Target="../slideLayouts/slideLayout2.xml"/><Relationship Id="rId5" Type="http://schemas.openxmlformats.org/officeDocument/2006/relationships/hyperlink" Target="https://internet.garant.ru/#/document/70353464/entry/3010" TargetMode="External"/><Relationship Id="rId4" Type="http://schemas.openxmlformats.org/officeDocument/2006/relationships/hyperlink" Target="https://internet.garant.ru/#/document/70353464/entry/11271" TargetMode="Externa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hyperlink" Target="https://internet.garant.ru/#/document/70353464/entry/947" TargetMode="External"/><Relationship Id="rId2" Type="http://schemas.openxmlformats.org/officeDocument/2006/relationships/hyperlink" Target="https://internet.garant.ru/#/document/70353464/entry/3030" TargetMode="Externa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7.xml"/></Relationships>
</file>

<file path=ppt/slides/_rels/slide1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7.xml"/></Relationships>
</file>

<file path=ppt/slides/_rels/slide17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77.xml.rels><?xml version="1.0" encoding="UTF-8" standalone="yes"?>
<Relationships xmlns="http://schemas.openxmlformats.org/package/2006/relationships"><Relationship Id="rId8" Type="http://schemas.openxmlformats.org/officeDocument/2006/relationships/hyperlink" Target="https://internet.garant.ru/#/document/70650730/entry/27439" TargetMode="External"/><Relationship Id="rId3" Type="http://schemas.openxmlformats.org/officeDocument/2006/relationships/hyperlink" Target="https://internet.garant.ru/#/document/70650730/entry/261230" TargetMode="External"/><Relationship Id="rId7" Type="http://schemas.openxmlformats.org/officeDocument/2006/relationships/hyperlink" Target="https://internet.garant.ru/#/document/70650730/entry/262015" TargetMode="External"/><Relationship Id="rId2" Type="http://schemas.openxmlformats.org/officeDocument/2006/relationships/hyperlink" Target="https://internet.garant.ru/#/document/70650730/entry/2601130" TargetMode="External"/><Relationship Id="rId1" Type="http://schemas.openxmlformats.org/officeDocument/2006/relationships/slideLayout" Target="../slideLayouts/slideLayout106.xml"/><Relationship Id="rId6" Type="http://schemas.openxmlformats.org/officeDocument/2006/relationships/hyperlink" Target="https://internet.garant.ru/#/document/70650730/entry/262014" TargetMode="External"/><Relationship Id="rId5" Type="http://schemas.openxmlformats.org/officeDocument/2006/relationships/hyperlink" Target="https://internet.garant.ru/#/document/70650730/entry/262013" TargetMode="External"/><Relationship Id="rId4" Type="http://schemas.openxmlformats.org/officeDocument/2006/relationships/hyperlink" Target="https://internet.garant.ru/#/document/70650730/entry/262011" TargetMode="Externa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8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6.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8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1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89.xml.rels><?xml version="1.0" encoding="UTF-8" standalone="yes"?>
<Relationships xmlns="http://schemas.openxmlformats.org/package/2006/relationships"><Relationship Id="rId8" Type="http://schemas.openxmlformats.org/officeDocument/2006/relationships/hyperlink" Target="https://internet.garant.ru/#/document/70650730/entry/329911160" TargetMode="External"/><Relationship Id="rId3" Type="http://schemas.openxmlformats.org/officeDocument/2006/relationships/hyperlink" Target="https://internet.garant.ru/#/document/70650730/entry/257340" TargetMode="External"/><Relationship Id="rId7" Type="http://schemas.openxmlformats.org/officeDocument/2006/relationships/hyperlink" Target="https://internet.garant.ru/#/document/70650730/entry/325050190" TargetMode="External"/><Relationship Id="rId2" Type="http://schemas.openxmlformats.org/officeDocument/2006/relationships/hyperlink" Target="https://internet.garant.ru/#/document/70650730/entry/73330" TargetMode="External"/><Relationship Id="rId1" Type="http://schemas.openxmlformats.org/officeDocument/2006/relationships/slideLayout" Target="../slideLayouts/slideLayout106.xml"/><Relationship Id="rId6" Type="http://schemas.openxmlformats.org/officeDocument/2006/relationships/hyperlink" Target="https://internet.garant.ru/#/document/70650730/entry/28241" TargetMode="External"/><Relationship Id="rId5" Type="http://schemas.openxmlformats.org/officeDocument/2006/relationships/hyperlink" Target="https://internet.garant.ru/#/document/70650730/entry/262040150" TargetMode="External"/><Relationship Id="rId4" Type="http://schemas.openxmlformats.org/officeDocument/2006/relationships/hyperlink" Target="https://internet.garant.ru/#/document/70650730/entry/257360"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91.xml.rels><?xml version="1.0" encoding="UTF-8" standalone="yes"?>
<Relationships xmlns="http://schemas.openxmlformats.org/package/2006/relationships"><Relationship Id="rId8" Type="http://schemas.openxmlformats.org/officeDocument/2006/relationships/hyperlink" Target="https://internet.garant.ru/#/document/70650730/entry/289226" TargetMode="External"/><Relationship Id="rId3" Type="http://schemas.openxmlformats.org/officeDocument/2006/relationships/hyperlink" Target="https://internet.garant.ru/#/document/70650730/entry/28214159" TargetMode="External"/><Relationship Id="rId7" Type="http://schemas.openxmlformats.org/officeDocument/2006/relationships/hyperlink" Target="https://internet.garant.ru/#/document/70650730/entry/2892250" TargetMode="External"/><Relationship Id="rId12" Type="http://schemas.openxmlformats.org/officeDocument/2006/relationships/hyperlink" Target="https://internet.garant.ru/#/document/70650730/entry/289229" TargetMode="External"/><Relationship Id="rId2" Type="http://schemas.openxmlformats.org/officeDocument/2006/relationships/hyperlink" Target="https://internet.garant.ru/#/document/70650730/entry/282214151" TargetMode="External"/><Relationship Id="rId1" Type="http://schemas.openxmlformats.org/officeDocument/2006/relationships/slideLayout" Target="../slideLayouts/slideLayout106.xml"/><Relationship Id="rId6" Type="http://schemas.openxmlformats.org/officeDocument/2006/relationships/hyperlink" Target="https://internet.garant.ru/#/document/70650730/entry/289224" TargetMode="External"/><Relationship Id="rId11" Type="http://schemas.openxmlformats.org/officeDocument/2006/relationships/hyperlink" Target="https://internet.garant.ru/#/document/70650730/entry/28922812" TargetMode="External"/><Relationship Id="rId5" Type="http://schemas.openxmlformats.org/officeDocument/2006/relationships/hyperlink" Target="https://internet.garant.ru/#/document/70650730/entry/282215120" TargetMode="External"/><Relationship Id="rId10" Type="http://schemas.openxmlformats.org/officeDocument/2006/relationships/hyperlink" Target="https://internet.garant.ru/#/document/70650730/entry/28922811" TargetMode="External"/><Relationship Id="rId4" Type="http://schemas.openxmlformats.org/officeDocument/2006/relationships/hyperlink" Target="https://internet.garant.ru/#/document/70650730/entry/282215110" TargetMode="External"/><Relationship Id="rId9" Type="http://schemas.openxmlformats.org/officeDocument/2006/relationships/hyperlink" Target="https://internet.garant.ru/#/document/70650730/entry/289227" TargetMode="External"/></Relationships>
</file>

<file path=ppt/slides/_rels/slide192.xml.rels><?xml version="1.0" encoding="UTF-8" standalone="yes"?>
<Relationships xmlns="http://schemas.openxmlformats.org/package/2006/relationships"><Relationship Id="rId8" Type="http://schemas.openxmlformats.org/officeDocument/2006/relationships/hyperlink" Target="https://internet.garant.ru/#/document/70650730/entry/289315120" TargetMode="External"/><Relationship Id="rId13" Type="http://schemas.openxmlformats.org/officeDocument/2006/relationships/hyperlink" Target="https://internet.garant.ru/#/document/70650730/entry/2915911" TargetMode="External"/><Relationship Id="rId18" Type="http://schemas.openxmlformats.org/officeDocument/2006/relationships/hyperlink" Target="https://internet.garant.ru/#/document/70650730/entry/291059160" TargetMode="External"/><Relationship Id="rId3" Type="http://schemas.openxmlformats.org/officeDocument/2006/relationships/hyperlink" Target="https://internet.garant.ru/#/document/70650730/entry/289230160" TargetMode="External"/><Relationship Id="rId21" Type="http://schemas.openxmlformats.org/officeDocument/2006/relationships/hyperlink" Target="https://internet.garant.ru/#/document/70650730/entry/291059230" TargetMode="External"/><Relationship Id="rId7" Type="http://schemas.openxmlformats.org/officeDocument/2006/relationships/hyperlink" Target="https://internet.garant.ru/#/document/70650730/entry/289315110" TargetMode="External"/><Relationship Id="rId12" Type="http://schemas.openxmlformats.org/officeDocument/2006/relationships/hyperlink" Target="https://internet.garant.ru/#/document/70650730/entry/291052" TargetMode="External"/><Relationship Id="rId17" Type="http://schemas.openxmlformats.org/officeDocument/2006/relationships/hyperlink" Target="https://internet.garant.ru/#/document/70650730/entry/291059150" TargetMode="External"/><Relationship Id="rId2" Type="http://schemas.openxmlformats.org/officeDocument/2006/relationships/hyperlink" Target="https://internet.garant.ru/#/document/70650730/entry/289230150" TargetMode="External"/><Relationship Id="rId16" Type="http://schemas.openxmlformats.org/officeDocument/2006/relationships/hyperlink" Target="https://internet.garant.ru/#/document/70650730/entry/291059140" TargetMode="External"/><Relationship Id="rId20" Type="http://schemas.openxmlformats.org/officeDocument/2006/relationships/hyperlink" Target="https://internet.garant.ru/#/document/70650730/entry/2915922" TargetMode="External"/><Relationship Id="rId1" Type="http://schemas.openxmlformats.org/officeDocument/2006/relationships/slideLayout" Target="../slideLayouts/slideLayout106.xml"/><Relationship Id="rId6" Type="http://schemas.openxmlformats.org/officeDocument/2006/relationships/hyperlink" Target="https://internet.garant.ru/#/document/70650730/entry/289250" TargetMode="External"/><Relationship Id="rId11" Type="http://schemas.openxmlformats.org/officeDocument/2006/relationships/hyperlink" Target="https://internet.garant.ru/#/document/70650730/entry/2910510" TargetMode="External"/><Relationship Id="rId5" Type="http://schemas.openxmlformats.org/officeDocument/2006/relationships/hyperlink" Target="https://internet.garant.ru/#/document/70650730/entry/289240130" TargetMode="External"/><Relationship Id="rId15" Type="http://schemas.openxmlformats.org/officeDocument/2006/relationships/hyperlink" Target="https://internet.garant.ru/#/document/70650730/entry/291059130" TargetMode="External"/><Relationship Id="rId10" Type="http://schemas.openxmlformats.org/officeDocument/2006/relationships/hyperlink" Target="https://internet.garant.ru/#/document/70650730/entry/289317120" TargetMode="External"/><Relationship Id="rId19" Type="http://schemas.openxmlformats.org/officeDocument/2006/relationships/hyperlink" Target="https://internet.garant.ru/#/document/70650730/entry/2915918" TargetMode="External"/><Relationship Id="rId4" Type="http://schemas.openxmlformats.org/officeDocument/2006/relationships/hyperlink" Target="https://internet.garant.ru/#/document/70650730/entry/289030190" TargetMode="External"/><Relationship Id="rId9" Type="http://schemas.openxmlformats.org/officeDocument/2006/relationships/hyperlink" Target="https://internet.garant.ru/#/document/70650730/entry/289317110" TargetMode="External"/><Relationship Id="rId14" Type="http://schemas.openxmlformats.org/officeDocument/2006/relationships/hyperlink" Target="https://internet.garant.ru/#/document/70650730/entry/2915912" TargetMode="External"/><Relationship Id="rId22" Type="http://schemas.openxmlformats.org/officeDocument/2006/relationships/hyperlink" Target="https://internet.garant.ru/#/document/70650730/entry/2915924" TargetMode="External"/></Relationships>
</file>

<file path=ppt/slides/_rels/slide193.xml.rels><?xml version="1.0" encoding="UTF-8" standalone="yes"?>
<Relationships xmlns="http://schemas.openxmlformats.org/package/2006/relationships"><Relationship Id="rId8" Type="http://schemas.openxmlformats.org/officeDocument/2006/relationships/hyperlink" Target="https://internet.garant.ru/#/document/70650730/entry/292021110" TargetMode="External"/><Relationship Id="rId13" Type="http://schemas.openxmlformats.org/officeDocument/2006/relationships/hyperlink" Target="https://internet.garant.ru/#/document/70650730/entry/292023190" TargetMode="External"/><Relationship Id="rId3" Type="http://schemas.openxmlformats.org/officeDocument/2006/relationships/hyperlink" Target="https://internet.garant.ru/#/document/70650730/entry/2915927" TargetMode="External"/><Relationship Id="rId7" Type="http://schemas.openxmlformats.org/officeDocument/2006/relationships/hyperlink" Target="https://internet.garant.ru/#/document/70650730/entry/291059390" TargetMode="External"/><Relationship Id="rId12" Type="http://schemas.openxmlformats.org/officeDocument/2006/relationships/hyperlink" Target="https://internet.garant.ru/#/document/70650730/entry/292023130" TargetMode="External"/><Relationship Id="rId2" Type="http://schemas.openxmlformats.org/officeDocument/2006/relationships/hyperlink" Target="https://internet.garant.ru/#/document/70650730/entry/2915925" TargetMode="External"/><Relationship Id="rId1" Type="http://schemas.openxmlformats.org/officeDocument/2006/relationships/slideLayout" Target="../slideLayouts/slideLayout106.xml"/><Relationship Id="rId6" Type="http://schemas.openxmlformats.org/officeDocument/2006/relationships/hyperlink" Target="https://internet.garant.ru/#/document/70650730/entry/2915932" TargetMode="External"/><Relationship Id="rId11" Type="http://schemas.openxmlformats.org/officeDocument/2006/relationships/hyperlink" Target="https://internet.garant.ru/#/document/70650730/entry/292023120" TargetMode="External"/><Relationship Id="rId5" Type="http://schemas.openxmlformats.org/officeDocument/2006/relationships/hyperlink" Target="https://internet.garant.ru/#/document/70650730/entry/2915931" TargetMode="External"/><Relationship Id="rId10" Type="http://schemas.openxmlformats.org/officeDocument/2006/relationships/hyperlink" Target="https://internet.garant.ru/#/document/70650730/entry/292023110" TargetMode="External"/><Relationship Id="rId4" Type="http://schemas.openxmlformats.org/officeDocument/2006/relationships/hyperlink" Target="https://internet.garant.ru/#/document/70650730/entry/2915928" TargetMode="External"/><Relationship Id="rId9" Type="http://schemas.openxmlformats.org/officeDocument/2006/relationships/hyperlink" Target="https://internet.garant.ru/#/document/70650730/entry/292021120" TargetMode="External"/><Relationship Id="rId14" Type="http://schemas.openxmlformats.org/officeDocument/2006/relationships/hyperlink" Target="https://internet.garant.ru/#/document/70650730/entry/30921" TargetMode="Externa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96.xml.rels><?xml version="1.0" encoding="UTF-8" standalone="yes"?>
<Relationships xmlns="http://schemas.openxmlformats.org/package/2006/relationships"><Relationship Id="rId3" Type="http://schemas.openxmlformats.org/officeDocument/2006/relationships/hyperlink" Target="https://internet.garant.ru/#/document/70650730/entry/28412" TargetMode="External"/><Relationship Id="rId7" Type="http://schemas.openxmlformats.org/officeDocument/2006/relationships/hyperlink" Target="https://internet.garant.ru/#/document/70650730/entry/262040150" TargetMode="External"/><Relationship Id="rId2" Type="http://schemas.openxmlformats.org/officeDocument/2006/relationships/hyperlink" Target="https://internet.garant.ru/#/document/70650730/entry/28411" TargetMode="External"/><Relationship Id="rId1" Type="http://schemas.openxmlformats.org/officeDocument/2006/relationships/slideLayout" Target="../slideLayouts/slideLayout106.xml"/><Relationship Id="rId6" Type="http://schemas.openxmlformats.org/officeDocument/2006/relationships/hyperlink" Target="https://internet.garant.ru/#/document/70650730/entry/28491" TargetMode="External"/><Relationship Id="rId5" Type="http://schemas.openxmlformats.org/officeDocument/2006/relationships/hyperlink" Target="https://internet.garant.ru/#/document/70650730/entry/28414" TargetMode="External"/><Relationship Id="rId4" Type="http://schemas.openxmlformats.org/officeDocument/2006/relationships/hyperlink" Target="https://internet.garant.ru/#/document/70650730/entry/28413" TargetMode="External"/></Relationships>
</file>

<file path=ppt/slides/_rels/slide197.xml.rels><?xml version="1.0" encoding="UTF-8" standalone="yes"?>
<Relationships xmlns="http://schemas.openxmlformats.org/package/2006/relationships"><Relationship Id="rId2" Type="http://schemas.openxmlformats.org/officeDocument/2006/relationships/hyperlink" Target="https://internet.garant.ru/#/document/70650730/entry/282216111" TargetMode="External"/><Relationship Id="rId1" Type="http://schemas.openxmlformats.org/officeDocument/2006/relationships/slideLayout" Target="../slideLayouts/slideLayout106.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xml.rels><?xml version="1.0" encoding="UTF-8" standalone="yes"?>
<Relationships xmlns="http://schemas.openxmlformats.org/package/2006/relationships"><Relationship Id="rId2" Type="http://schemas.openxmlformats.org/officeDocument/2006/relationships/hyperlink" Target="https://internet.garant.ru/#/document/70353464/entry/2218"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51.xml.rels><?xml version="1.0" encoding="UTF-8" standalone="yes"?>
<Relationships xmlns="http://schemas.openxmlformats.org/package/2006/relationships"><Relationship Id="rId8" Type="http://schemas.openxmlformats.org/officeDocument/2006/relationships/hyperlink" Target="https://internet.garant.ru/#/document/70650730/entry/262015" TargetMode="External"/><Relationship Id="rId3" Type="http://schemas.openxmlformats.org/officeDocument/2006/relationships/hyperlink" Target="https://internet.garant.ru/#/document/70650730/entry/2601130" TargetMode="External"/><Relationship Id="rId7" Type="http://schemas.openxmlformats.org/officeDocument/2006/relationships/hyperlink" Target="https://internet.garant.ru/#/document/70650730/entry/262014" TargetMode="External"/><Relationship Id="rId2" Type="http://schemas.openxmlformats.org/officeDocument/2006/relationships/hyperlink" Target="https://internet.garant.ru/#/document/70650730/entry/2611" TargetMode="External"/><Relationship Id="rId1" Type="http://schemas.openxmlformats.org/officeDocument/2006/relationships/slideLayout" Target="../slideLayouts/slideLayout106.xml"/><Relationship Id="rId6" Type="http://schemas.openxmlformats.org/officeDocument/2006/relationships/hyperlink" Target="https://internet.garant.ru/#/document/70650730/entry/262013" TargetMode="External"/><Relationship Id="rId5" Type="http://schemas.openxmlformats.org/officeDocument/2006/relationships/hyperlink" Target="https://internet.garant.ru/#/document/70650730/entry/262011" TargetMode="External"/><Relationship Id="rId10" Type="http://schemas.openxmlformats.org/officeDocument/2006/relationships/hyperlink" Target="https://internet.garant.ru/#/document/77706783/entry/32522122" TargetMode="External"/><Relationship Id="rId4" Type="http://schemas.openxmlformats.org/officeDocument/2006/relationships/hyperlink" Target="https://internet.garant.ru/#/document/70650730/entry/26123" TargetMode="External"/><Relationship Id="rId9" Type="http://schemas.openxmlformats.org/officeDocument/2006/relationships/hyperlink" Target="https://internet.garant.ru/#/document/70650730/entry/2743911" TargetMode="External"/></Relationships>
</file>

<file path=ppt/slides/_rels/slide252.xml.rels><?xml version="1.0" encoding="UTF-8" standalone="yes"?>
<Relationships xmlns="http://schemas.openxmlformats.org/package/2006/relationships"><Relationship Id="rId2" Type="http://schemas.openxmlformats.org/officeDocument/2006/relationships/hyperlink" Target="https://internet.garant.ru/#/document/70650730/entry/325022157" TargetMode="External"/><Relationship Id="rId1" Type="http://schemas.openxmlformats.org/officeDocument/2006/relationships/slideLayout" Target="../slideLayouts/slideLayout106.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hyperlink" Target="https://internet.garant.ru/#/document/76800887/entry/96" TargetMode="External"/><Relationship Id="rId2" Type="http://schemas.openxmlformats.org/officeDocument/2006/relationships/hyperlink" Target="https://internet.garant.ru/#/document/76800887/entry/2224" TargetMode="Externa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5.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7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3.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hyperlink" Target="https://internet.garant.ru/#/document/555501/entry/0"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3" Type="http://schemas.openxmlformats.org/officeDocument/2006/relationships/hyperlink" Target="https://internet.garant.ru/#/document/70353464/entry/431103" TargetMode="External"/><Relationship Id="rId2" Type="http://schemas.openxmlformats.org/officeDocument/2006/relationships/hyperlink" Target="https://internet.garant.ru/#/document/70353464/entry/104" TargetMode="Externa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5.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5.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293.xml.rels><?xml version="1.0" encoding="UTF-8" standalone="yes"?>
<Relationships xmlns="http://schemas.openxmlformats.org/package/2006/relationships"><Relationship Id="rId8" Type="http://schemas.openxmlformats.org/officeDocument/2006/relationships/hyperlink" Target="https://internet.garant.ru/#/document/70353464/entry/431202" TargetMode="External"/><Relationship Id="rId3" Type="http://schemas.openxmlformats.org/officeDocument/2006/relationships/hyperlink" Target="https://internet.garant.ru/#/document/70353464/entry/3213" TargetMode="External"/><Relationship Id="rId7" Type="http://schemas.openxmlformats.org/officeDocument/2006/relationships/hyperlink" Target="https://internet.garant.ru/#/document/70353464/entry/332" TargetMode="External"/><Relationship Id="rId2" Type="http://schemas.openxmlformats.org/officeDocument/2006/relationships/hyperlink" Target="https://internet.garant.ru/#/document/70353464/entry/3212" TargetMode="External"/><Relationship Id="rId1" Type="http://schemas.openxmlformats.org/officeDocument/2006/relationships/slideLayout" Target="../slideLayouts/slideLayout2.xml"/><Relationship Id="rId6" Type="http://schemas.openxmlformats.org/officeDocument/2006/relationships/hyperlink" Target="https://internet.garant.ru/#/document/70353464/entry/432" TargetMode="External"/><Relationship Id="rId5" Type="http://schemas.openxmlformats.org/officeDocument/2006/relationships/hyperlink" Target="https://internet.garant.ru/#/document/70353464/entry/431201" TargetMode="External"/><Relationship Id="rId4" Type="http://schemas.openxmlformats.org/officeDocument/2006/relationships/hyperlink" Target="https://internet.garant.ru/#/document/70353464/entry/3318" TargetMode="External"/><Relationship Id="rId9" Type="http://schemas.openxmlformats.org/officeDocument/2006/relationships/hyperlink" Target="https://internet.garant.ru/#/document/12127475/entry/0" TargetMode="Externa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1.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9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3.xml"/><Relationship Id="rId4" Type="http://schemas.openxmlformats.org/officeDocument/2006/relationships/image" Target="../media/image50.png"/></Relationships>
</file>

<file path=ppt/slides/_rels/slide29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2" Type="http://schemas.openxmlformats.org/officeDocument/2006/relationships/hyperlink" Target="https://internet.garant.ru/#/document/10164072/entry/494"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3.xml.rels><?xml version="1.0" encoding="UTF-8" standalone="yes"?>
<Relationships xmlns="http://schemas.openxmlformats.org/package/2006/relationships"><Relationship Id="rId3" Type="http://schemas.openxmlformats.org/officeDocument/2006/relationships/hyperlink" Target="https://internet.garant.ru/#/document/403620528/entry/152" TargetMode="External"/><Relationship Id="rId2" Type="http://schemas.openxmlformats.org/officeDocument/2006/relationships/hyperlink" Target="https://internet.garant.ru/#/document/403620528/entry/151" TargetMode="External"/><Relationship Id="rId1" Type="http://schemas.openxmlformats.org/officeDocument/2006/relationships/slideLayout" Target="../slideLayouts/slideLayout2.xml"/><Relationship Id="rId5" Type="http://schemas.openxmlformats.org/officeDocument/2006/relationships/hyperlink" Target="https://internet.garant.ru/#/document/403689692/entry/0" TargetMode="External"/><Relationship Id="rId4" Type="http://schemas.openxmlformats.org/officeDocument/2006/relationships/hyperlink" Target="https://internet.garant.ru/#/document/70353464/entry/931" TargetMode="Externa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0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1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3.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3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3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32.xml.rels><?xml version="1.0" encoding="UTF-8" standalone="yes"?>
<Relationships xmlns="http://schemas.openxmlformats.org/package/2006/relationships"><Relationship Id="rId3" Type="http://schemas.openxmlformats.org/officeDocument/2006/relationships/hyperlink" Target="https://internet.garant.ru/#/document/404488108/entry/2802" TargetMode="External"/><Relationship Id="rId2" Type="http://schemas.openxmlformats.org/officeDocument/2006/relationships/hyperlink" Target="https://internet.garant.ru/#/document/70353464/entry/947" TargetMode="External"/><Relationship Id="rId1" Type="http://schemas.openxmlformats.org/officeDocument/2006/relationships/slideLayout" Target="../slideLayouts/slideLayout2.xml"/><Relationship Id="rId5" Type="http://schemas.openxmlformats.org/officeDocument/2006/relationships/hyperlink" Target="https://internet.garant.ru/#/document/404488108/entry/612" TargetMode="External"/><Relationship Id="rId4" Type="http://schemas.openxmlformats.org/officeDocument/2006/relationships/hyperlink" Target="https://internet.garant.ru/#/document/404488108/entry/611" TargetMode="Externa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hyperlink" Target="https://internet.garant.ru/#/document/76800887/entry/11256"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2" Type="http://schemas.openxmlformats.org/officeDocument/2006/relationships/hyperlink" Target="https://internet.garant.ru/" TargetMode="External"/><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2.xml.rels><?xml version="1.0" encoding="UTF-8" standalone="yes"?>
<Relationships xmlns="http://schemas.openxmlformats.org/package/2006/relationships"><Relationship Id="rId3" Type="http://schemas.openxmlformats.org/officeDocument/2006/relationships/hyperlink" Target="https://internet.garant.ru/#/document/401423520/entry/892" TargetMode="External"/><Relationship Id="rId2" Type="http://schemas.openxmlformats.org/officeDocument/2006/relationships/hyperlink" Target="https://internet.garant.ru/#/document/401423520/entry/94015" TargetMode="External"/><Relationship Id="rId1" Type="http://schemas.openxmlformats.org/officeDocument/2006/relationships/slideLayout" Target="../slideLayouts/slideLayout2.xml"/><Relationship Id="rId6" Type="http://schemas.openxmlformats.org/officeDocument/2006/relationships/hyperlink" Target="https://internet.garant.ru/#/document/70353464/entry/1035" TargetMode="External"/><Relationship Id="rId5" Type="http://schemas.openxmlformats.org/officeDocument/2006/relationships/hyperlink" Target="https://internet.garant.ru/#/document/70353464/entry/94015" TargetMode="External"/><Relationship Id="rId4" Type="http://schemas.openxmlformats.org/officeDocument/2006/relationships/hyperlink" Target="https://internet.garant.ru/#/document/401423520/entry/93" TargetMode="External"/></Relationships>
</file>

<file path=ppt/slides/_rels/slide353.xml.rels><?xml version="1.0" encoding="UTF-8" standalone="yes"?>
<Relationships xmlns="http://schemas.openxmlformats.org/package/2006/relationships"><Relationship Id="rId8" Type="http://schemas.openxmlformats.org/officeDocument/2006/relationships/hyperlink" Target="https://internet.garant.ru/#/document/77312407/entry/95160" TargetMode="External"/><Relationship Id="rId3" Type="http://schemas.openxmlformats.org/officeDocument/2006/relationships/hyperlink" Target="https://internet.garant.ru/#/document/77312407/entry/26" TargetMode="External"/><Relationship Id="rId7" Type="http://schemas.openxmlformats.org/officeDocument/2006/relationships/hyperlink" Target="https://internet.garant.ru/#/document/77312407/entry/7301443" TargetMode="External"/><Relationship Id="rId2" Type="http://schemas.openxmlformats.org/officeDocument/2006/relationships/hyperlink" Target="https://internet.garant.ru/#/document/77312407/entry/104101" TargetMode="External"/><Relationship Id="rId1" Type="http://schemas.openxmlformats.org/officeDocument/2006/relationships/slideLayout" Target="../slideLayouts/slideLayout2.xml"/><Relationship Id="rId6" Type="http://schemas.openxmlformats.org/officeDocument/2006/relationships/hyperlink" Target="https://internet.garant.ru/#/document/77312407/entry/51621" TargetMode="External"/><Relationship Id="rId5" Type="http://schemas.openxmlformats.org/officeDocument/2006/relationships/hyperlink" Target="https://internet.garant.ru/#/document/77312407/entry/10410" TargetMode="External"/><Relationship Id="rId4" Type="http://schemas.openxmlformats.org/officeDocument/2006/relationships/hyperlink" Target="https://internet.garant.ru/#/document/77312407/entry/51622" TargetMode="External"/><Relationship Id="rId9" Type="http://schemas.openxmlformats.org/officeDocument/2006/relationships/hyperlink" Target="https://internet.garant.ru/#/document/77312407/entry/95222" TargetMode="External"/></Relationships>
</file>

<file path=ppt/slides/_rels/slide354.xml.rels><?xml version="1.0" encoding="UTF-8" standalone="yes"?>
<Relationships xmlns="http://schemas.openxmlformats.org/package/2006/relationships"><Relationship Id="rId3" Type="http://schemas.openxmlformats.org/officeDocument/2006/relationships/hyperlink" Target="https://internet.garant.ru/#/document/77312407/entry/1042" TargetMode="External"/><Relationship Id="rId2" Type="http://schemas.openxmlformats.org/officeDocument/2006/relationships/hyperlink" Target="https://internet.garant.ru/#/document/77312407/entry/1044" TargetMode="External"/><Relationship Id="rId1" Type="http://schemas.openxmlformats.org/officeDocument/2006/relationships/slideLayout" Target="../slideLayouts/slideLayout2.xml"/><Relationship Id="rId4" Type="http://schemas.openxmlformats.org/officeDocument/2006/relationships/hyperlink" Target="https://internet.garant.ru/#/document/76800893/entry/1049" TargetMode="Externa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36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3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3" Type="http://schemas.openxmlformats.org/officeDocument/2006/relationships/hyperlink" Target="https://internet.garant.ru/#/document/70353464/entry/10321" TargetMode="External"/><Relationship Id="rId2" Type="http://schemas.openxmlformats.org/officeDocument/2006/relationships/hyperlink" Target="https://internet.garant.ru/#/document/70353464/entry/1032" TargetMode="External"/><Relationship Id="rId1" Type="http://schemas.openxmlformats.org/officeDocument/2006/relationships/slideLayout" Target="../slideLayouts/slideLayout2.xml"/><Relationship Id="rId6" Type="http://schemas.openxmlformats.org/officeDocument/2006/relationships/hyperlink" Target="https://internet.garant.ru/#/document/70353464/entry/1033" TargetMode="External"/><Relationship Id="rId5" Type="http://schemas.openxmlformats.org/officeDocument/2006/relationships/hyperlink" Target="https://internet.garant.ru/#/document/70353464/entry/103213" TargetMode="External"/><Relationship Id="rId4" Type="http://schemas.openxmlformats.org/officeDocument/2006/relationships/hyperlink" Target="https://internet.garant.ru/#/document/70353464/entry/103214" TargetMode="Externa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368.xml.rels><?xml version="1.0" encoding="UTF-8" standalone="yes"?>
<Relationships xmlns="http://schemas.openxmlformats.org/package/2006/relationships"><Relationship Id="rId2" Type="http://schemas.openxmlformats.org/officeDocument/2006/relationships/hyperlink" Target="mailto:igzgos@gmail.com" TargetMode="Externa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5.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6.xml"/></Relationships>
</file>

<file path=ppt/slides/_rels/slide55.xml.rels><?xml version="1.0" encoding="UTF-8" standalone="yes"?>
<Relationships xmlns="http://schemas.openxmlformats.org/package/2006/relationships"><Relationship Id="rId3" Type="http://schemas.openxmlformats.org/officeDocument/2006/relationships/hyperlink" Target="https://internet.garant.ru/#/document/70353464/entry/990272" TargetMode="External"/><Relationship Id="rId2" Type="http://schemas.openxmlformats.org/officeDocument/2006/relationships/hyperlink" Target="https://internet.garant.ru/#/document/70353464/entry/3120" TargetMode="External"/><Relationship Id="rId1" Type="http://schemas.openxmlformats.org/officeDocument/2006/relationships/slideLayout" Target="../slideLayouts/slideLayout106.xml"/><Relationship Id="rId4" Type="http://schemas.openxmlformats.org/officeDocument/2006/relationships/hyperlink" Target="https://internet.garant.ru/#/document/70353464/entry/3130"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6.xml.rels><?xml version="1.0" encoding="UTF-8" standalone="yes"?>
<Relationships xmlns="http://schemas.openxmlformats.org/package/2006/relationships"><Relationship Id="rId3" Type="http://schemas.openxmlformats.org/officeDocument/2006/relationships/hyperlink" Target="https://internet.garant.ru/#/document/70353464/entry/24101" TargetMode="External"/><Relationship Id="rId2" Type="http://schemas.openxmlformats.org/officeDocument/2006/relationships/hyperlink" Target="https://internet.garant.ru/#/document/403620528/entry/81" TargetMode="External"/><Relationship Id="rId1" Type="http://schemas.openxmlformats.org/officeDocument/2006/relationships/slideLayout" Target="../slideLayouts/slideLayout2.xml"/><Relationship Id="rId4" Type="http://schemas.openxmlformats.org/officeDocument/2006/relationships/hyperlink" Target="https://internet.garant.ru/#/document/403621844/entry/0"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3" Type="http://schemas.openxmlformats.org/officeDocument/2006/relationships/hyperlink" Target="#sub_1017"/><Relationship Id="rId2" Type="http://schemas.openxmlformats.org/officeDocument/2006/relationships/hyperlink" Target="http://internet.garant.ru/document/redirect/12138258/2" TargetMode="External"/><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7.xml.rels><?xml version="1.0" encoding="UTF-8" standalone="yes"?>
<Relationships xmlns="http://schemas.openxmlformats.org/package/2006/relationships"><Relationship Id="rId8" Type="http://schemas.openxmlformats.org/officeDocument/2006/relationships/hyperlink" Target="http://internet.garant.ru/document/redirect/400720605/1035" TargetMode="External"/><Relationship Id="rId13" Type="http://schemas.openxmlformats.org/officeDocument/2006/relationships/hyperlink" Target="http://internet.garant.ru/document/redirect/400720605/1075" TargetMode="External"/><Relationship Id="rId18" Type="http://schemas.openxmlformats.org/officeDocument/2006/relationships/hyperlink" Target="http://internet.garant.ru/document/redirect/400720605/1095" TargetMode="External"/><Relationship Id="rId3" Type="http://schemas.openxmlformats.org/officeDocument/2006/relationships/hyperlink" Target="http://internet.garant.ru/document/redirect/400720605/1010" TargetMode="External"/><Relationship Id="rId7" Type="http://schemas.openxmlformats.org/officeDocument/2006/relationships/hyperlink" Target="http://internet.garant.ru/document/redirect/400720605/1030" TargetMode="External"/><Relationship Id="rId12" Type="http://schemas.openxmlformats.org/officeDocument/2006/relationships/hyperlink" Target="http://internet.garant.ru/document/redirect/400720605/1070" TargetMode="External"/><Relationship Id="rId17" Type="http://schemas.openxmlformats.org/officeDocument/2006/relationships/hyperlink" Target="http://internet.garant.ru/document/redirect/400720605/1090" TargetMode="External"/><Relationship Id="rId2" Type="http://schemas.openxmlformats.org/officeDocument/2006/relationships/hyperlink" Target="http://internet.garant.ru/document/redirect/400720605/1005" TargetMode="External"/><Relationship Id="rId16" Type="http://schemas.openxmlformats.org/officeDocument/2006/relationships/hyperlink" Target="http://internet.garant.ru/document/redirect/400720605/1080" TargetMode="External"/><Relationship Id="rId1" Type="http://schemas.openxmlformats.org/officeDocument/2006/relationships/slideLayout" Target="../slideLayouts/slideLayout38.xml"/><Relationship Id="rId6" Type="http://schemas.openxmlformats.org/officeDocument/2006/relationships/hyperlink" Target="http://internet.garant.ru/document/redirect/400720605/1025" TargetMode="External"/><Relationship Id="rId11" Type="http://schemas.openxmlformats.org/officeDocument/2006/relationships/hyperlink" Target="http://internet.garant.ru/document/redirect/400720605/1055" TargetMode="External"/><Relationship Id="rId5" Type="http://schemas.openxmlformats.org/officeDocument/2006/relationships/hyperlink" Target="http://internet.garant.ru/document/redirect/400720605/1020" TargetMode="External"/><Relationship Id="rId15" Type="http://schemas.openxmlformats.org/officeDocument/2006/relationships/hyperlink" Target="http://internet.garant.ru/document/redirect/400720605/1077" TargetMode="External"/><Relationship Id="rId10" Type="http://schemas.openxmlformats.org/officeDocument/2006/relationships/hyperlink" Target="http://internet.garant.ru/document/redirect/400720605/1045" TargetMode="External"/><Relationship Id="rId4" Type="http://schemas.openxmlformats.org/officeDocument/2006/relationships/hyperlink" Target="http://internet.garant.ru/document/redirect/400720605/1015" TargetMode="External"/><Relationship Id="rId9" Type="http://schemas.openxmlformats.org/officeDocument/2006/relationships/hyperlink" Target="http://internet.garant.ru/document/redirect/400720605/1040" TargetMode="External"/><Relationship Id="rId14" Type="http://schemas.openxmlformats.org/officeDocument/2006/relationships/hyperlink" Target="http://internet.garant.ru/document/redirect/400720605/1076"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Прямоугольник 5"/>
          <p:cNvSpPr/>
          <p:nvPr/>
        </p:nvSpPr>
        <p:spPr>
          <a:xfrm>
            <a:off x="0" y="6425859"/>
            <a:ext cx="12192000" cy="43214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Заголовок 1"/>
          <p:cNvSpPr>
            <a:spLocks noGrp="1"/>
          </p:cNvSpPr>
          <p:nvPr>
            <p:ph type="ctrTitle"/>
          </p:nvPr>
        </p:nvSpPr>
        <p:spPr>
          <a:xfrm>
            <a:off x="1691702" y="2026882"/>
            <a:ext cx="9144000" cy="984877"/>
          </a:xfrm>
        </p:spPr>
        <p:txBody>
          <a:bodyPr>
            <a:noAutofit/>
          </a:bodyPr>
          <a:lstStyle/>
          <a:p>
            <a:r>
              <a:rPr lang="ru-RU" sz="2800" dirty="0">
                <a:solidFill>
                  <a:srgbClr val="0070C0"/>
                </a:solidFill>
              </a:rPr>
              <a:t>Изменения в государственных (муниципальных) закупках в 1-2 кварталах 2022 года. Первый опыт применения поправок «Оптимизационного пакета», вступившего в силу с 01.01.2022. Административная практика. Электронное актирование</a:t>
            </a:r>
          </a:p>
        </p:txBody>
      </p:sp>
      <p:sp>
        <p:nvSpPr>
          <p:cNvPr id="5" name="TextBox 4"/>
          <p:cNvSpPr txBox="1"/>
          <p:nvPr/>
        </p:nvSpPr>
        <p:spPr>
          <a:xfrm>
            <a:off x="278934" y="6425859"/>
            <a:ext cx="1182638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hlinkClick r:id="rId2"/>
              </a:rPr>
              <a:t>Трефилова Татьяна Николаевна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hlinkClick r:id="rId2"/>
              </a:rPr>
              <a:t>e-mail: igzgos@gmail.com</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rPr>
              <a:t>Инстаграм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@t.n.trefilova  </a:t>
            </a: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Рисунок 6"/>
          <p:cNvPicPr>
            <a:picLocks noChangeAspect="1"/>
          </p:cNvPicPr>
          <p:nvPr/>
        </p:nvPicPr>
        <p:blipFill>
          <a:blip r:embed="rId3"/>
          <a:stretch>
            <a:fillRect/>
          </a:stretch>
        </p:blipFill>
        <p:spPr>
          <a:xfrm>
            <a:off x="6648605" y="4831118"/>
            <a:ext cx="5303980" cy="105469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6984284D-9113-91B0-1F37-CE5EE00DDEFD}"/>
              </a:ext>
            </a:extLst>
          </p:cNvPr>
          <p:cNvPicPr>
            <a:picLocks noGrp="1" noChangeAspect="1"/>
          </p:cNvPicPr>
          <p:nvPr>
            <p:ph idx="1"/>
          </p:nvPr>
        </p:nvPicPr>
        <p:blipFill>
          <a:blip r:embed="rId2"/>
          <a:stretch>
            <a:fillRect/>
          </a:stretch>
        </p:blipFill>
        <p:spPr>
          <a:xfrm>
            <a:off x="2887133" y="279400"/>
            <a:ext cx="6994218" cy="5982230"/>
          </a:xfrm>
        </p:spPr>
      </p:pic>
    </p:spTree>
    <p:extLst>
      <p:ext uri="{BB962C8B-B14F-4D97-AF65-F5344CB8AC3E}">
        <p14:creationId xmlns:p14="http://schemas.microsoft.com/office/powerpoint/2010/main" val="41839669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p:cNvGraphicFramePr>
            <a:graphicFrameLocks noGrp="1"/>
          </p:cNvGraphicFramePr>
          <p:nvPr/>
        </p:nvGraphicFramePr>
        <p:xfrm>
          <a:off x="116889" y="208034"/>
          <a:ext cx="11958222" cy="6168402"/>
        </p:xfrm>
        <a:graphic>
          <a:graphicData uri="http://schemas.openxmlformats.org/drawingml/2006/table">
            <a:tbl>
              <a:tblPr firstRow="1" bandRow="1">
                <a:tableStyleId>{F5AB1C69-6EDB-4FF4-983F-18BD219EF322}</a:tableStyleId>
              </a:tblPr>
              <a:tblGrid>
                <a:gridCol w="868532">
                  <a:extLst>
                    <a:ext uri="{9D8B030D-6E8A-4147-A177-3AD203B41FA5}">
                      <a16:colId xmlns:a16="http://schemas.microsoft.com/office/drawing/2014/main" val="20000"/>
                    </a:ext>
                  </a:extLst>
                </a:gridCol>
                <a:gridCol w="878890">
                  <a:extLst>
                    <a:ext uri="{9D8B030D-6E8A-4147-A177-3AD203B41FA5}">
                      <a16:colId xmlns:a16="http://schemas.microsoft.com/office/drawing/2014/main" val="20001"/>
                    </a:ext>
                  </a:extLst>
                </a:gridCol>
                <a:gridCol w="10210800">
                  <a:extLst>
                    <a:ext uri="{9D8B030D-6E8A-4147-A177-3AD203B41FA5}">
                      <a16:colId xmlns:a16="http://schemas.microsoft.com/office/drawing/2014/main" val="20002"/>
                    </a:ext>
                  </a:extLst>
                </a:gridCol>
              </a:tblGrid>
              <a:tr h="370840">
                <a:tc>
                  <a:txBody>
                    <a:bodyPr/>
                    <a:lstStyle/>
                    <a:p>
                      <a:endParaRPr lang="ru-RU" sz="1400" dirty="0"/>
                    </a:p>
                  </a:txBody>
                  <a:tcPr/>
                </a:tc>
                <a:tc>
                  <a:txBody>
                    <a:bodyPr/>
                    <a:lstStyle/>
                    <a:p>
                      <a:pPr algn="ctr"/>
                      <a:r>
                        <a:rPr lang="ru-RU" sz="1400" dirty="0"/>
                        <a:t>2571 ПП</a:t>
                      </a:r>
                    </a:p>
                  </a:txBody>
                  <a:tcPr/>
                </a:tc>
                <a:tc>
                  <a:txBody>
                    <a:bodyPr/>
                    <a:lstStyle/>
                    <a:p>
                      <a:pPr algn="ctr"/>
                      <a:r>
                        <a:rPr lang="ru-RU" sz="1400" dirty="0"/>
                        <a:t>99 ПП</a:t>
                      </a:r>
                    </a:p>
                  </a:txBody>
                  <a:tcPr/>
                </a:tc>
                <a:extLst>
                  <a:ext uri="{0D108BD9-81ED-4DB2-BD59-A6C34878D82A}">
                    <a16:rowId xmlns:a16="http://schemas.microsoft.com/office/drawing/2014/main" val="10000"/>
                  </a:ext>
                </a:extLst>
              </a:tr>
              <a:tr h="417842">
                <a:tc>
                  <a:txBody>
                    <a:bodyPr/>
                    <a:lstStyle/>
                    <a:p>
                      <a:r>
                        <a:rPr lang="ru-RU" sz="1100" dirty="0"/>
                        <a:t>Объект</a:t>
                      </a:r>
                    </a:p>
                  </a:txBody>
                  <a:tcPr/>
                </a:tc>
                <a:tc>
                  <a:txBody>
                    <a:bodyPr/>
                    <a:lstStyle/>
                    <a:p>
                      <a:r>
                        <a:rPr lang="ru-RU" sz="1100" dirty="0">
                          <a:solidFill>
                            <a:schemeClr val="tx1"/>
                          </a:solidFill>
                        </a:rPr>
                        <a:t>-</a:t>
                      </a:r>
                    </a:p>
                  </a:txBody>
                  <a:tcPr/>
                </a:tc>
                <a:tc>
                  <a:txBody>
                    <a:bodyPr/>
                    <a:lstStyle/>
                    <a:p>
                      <a:r>
                        <a:rPr lang="ru-RU" sz="1100" dirty="0">
                          <a:solidFill>
                            <a:schemeClr val="tx1"/>
                          </a:solidFill>
                        </a:rPr>
                        <a:t>Выполнение работ по определению кадастровой стоимости при проведении государственной кадастровой оценки</a:t>
                      </a:r>
                    </a:p>
                  </a:txBody>
                  <a:tcPr/>
                </a:tc>
                <a:extLst>
                  <a:ext uri="{0D108BD9-81ED-4DB2-BD59-A6C34878D82A}">
                    <a16:rowId xmlns:a16="http://schemas.microsoft.com/office/drawing/2014/main" val="10001"/>
                  </a:ext>
                </a:extLst>
              </a:tr>
              <a:tr h="370840">
                <a:tc>
                  <a:txBody>
                    <a:bodyPr/>
                    <a:lstStyle/>
                    <a:p>
                      <a:r>
                        <a:rPr lang="ru-RU" sz="1100" dirty="0"/>
                        <a:t>Доп. Требования к участникам</a:t>
                      </a:r>
                    </a:p>
                  </a:txBody>
                  <a:tcPr/>
                </a:tc>
                <a:tc>
                  <a:txBody>
                    <a:bodyPr/>
                    <a:lstStyle/>
                    <a:p>
                      <a:r>
                        <a:rPr lang="ru-RU" sz="1100" dirty="0">
                          <a:solidFill>
                            <a:schemeClr val="tx1"/>
                          </a:solidFill>
                        </a:rPr>
                        <a:t>-</a:t>
                      </a:r>
                    </a:p>
                  </a:txBody>
                  <a:tcPr/>
                </a:tc>
                <a:tc>
                  <a:txBody>
                    <a:bodyPr/>
                    <a:lstStyle/>
                    <a:p>
                      <a:r>
                        <a:rPr lang="ru-RU" sz="1100" dirty="0">
                          <a:solidFill>
                            <a:schemeClr val="tx1"/>
                          </a:solidFill>
                        </a:rPr>
                        <a:t> - наличие в штате по основному месту работы не менее 12 оценщиков. При этом не менее 5 оценщиков, каждый из которых в течение 5 лет, предшествующих дате подачи заявки на участие в закупке, должен являться членом саморегулируемой организации оценщиков, иметь опыт составления отчетов об определении кадастровой стоимости или опыт составления не менее 10 отчетов об определении рыночной стоимости объектов недвижимости, не иметь случаев применения саморегулируемой организацией оценщиков в отношении оценщика мер дисциплинарного воздействия за нарушения Федерального закона "Об оценочной деятельности в Российской Федерации", федеральных стандартов оценки, иных нормативных правовых актов Российской Федерации в области оценочной деятельности, стандартов и правил оценочной деятельности, правил деловой и профессиональной этики, допущенные при подготовке отчета об оценке;</a:t>
                      </a:r>
                    </a:p>
                    <a:p>
                      <a:r>
                        <a:rPr lang="ru-RU" sz="1100" dirty="0">
                          <a:solidFill>
                            <a:schemeClr val="tx1"/>
                          </a:solidFill>
                        </a:rPr>
                        <a:t> - государственная регистрация участника закупки не менее чем за 7 лет до даты подачи заявки на участие в закупке, а в случае если участник закупки создан в результате реорганизации, - реорганизованного юридического лица (одного из реорганизованных юридических лиц);</a:t>
                      </a:r>
                    </a:p>
                    <a:p>
                      <a:r>
                        <a:rPr lang="ru-RU" sz="1100" dirty="0">
                          <a:solidFill>
                            <a:schemeClr val="tx1"/>
                          </a:solidFill>
                        </a:rPr>
                        <a:t> - наличие находящихся в штате либо привлеченных участником закупки на основании гражданско-правового договора лиц, имеющих высшее образование, прошедших профессиональную переподготовку, необходимых для выполнения работ по определению кадастровой стоимости, участие которых предусмотрено документацией о закупке;</a:t>
                      </a:r>
                    </a:p>
                    <a:p>
                      <a:r>
                        <a:rPr lang="ru-RU" sz="1100" dirty="0">
                          <a:solidFill>
                            <a:schemeClr val="tx1"/>
                          </a:solidFill>
                        </a:rPr>
                        <a:t> - наличие опыта исполнения государственных и (или) муниципальных контрактов (с учетом правопреемства) без нарушения сроков их исполнения в течение 3 лет, предшествующих дате подачи заявки на участие в закупке</a:t>
                      </a:r>
                    </a:p>
                  </a:txBody>
                  <a:tcPr/>
                </a:tc>
                <a:extLst>
                  <a:ext uri="{0D108BD9-81ED-4DB2-BD59-A6C34878D82A}">
                    <a16:rowId xmlns:a16="http://schemas.microsoft.com/office/drawing/2014/main" val="10002"/>
                  </a:ext>
                </a:extLst>
              </a:tr>
              <a:tr h="370840">
                <a:tc>
                  <a:txBody>
                    <a:bodyPr/>
                    <a:lstStyle/>
                    <a:p>
                      <a:r>
                        <a:rPr lang="ru-RU" sz="1100" dirty="0"/>
                        <a:t>Информация и документы</a:t>
                      </a:r>
                    </a:p>
                  </a:txBody>
                  <a:tcPr/>
                </a:tc>
                <a:tc>
                  <a:txBody>
                    <a:bodyPr/>
                    <a:lstStyle/>
                    <a:p>
                      <a:r>
                        <a:rPr lang="ru-RU" sz="1100" dirty="0">
                          <a:solidFill>
                            <a:schemeClr val="tx1"/>
                          </a:solidFill>
                        </a:rPr>
                        <a:t>-</a:t>
                      </a:r>
                    </a:p>
                  </a:txBody>
                  <a:tcPr/>
                </a:tc>
                <a:tc>
                  <a:txBody>
                    <a:bodyPr/>
                    <a:lstStyle/>
                    <a:p>
                      <a:r>
                        <a:rPr lang="ru-RU" sz="1100" dirty="0">
                          <a:solidFill>
                            <a:schemeClr val="tx1"/>
                          </a:solidFill>
                        </a:rPr>
                        <a:t> -  копии трудовых книжек и (или) сведения о трудовой деятельности, предусмотренные статьей 66 1 Трудового кодекса Российской Федерации, оценщиков, находящихся в штате участника закупки;</a:t>
                      </a:r>
                    </a:p>
                    <a:p>
                      <a:r>
                        <a:rPr lang="ru-RU" sz="1100" dirty="0">
                          <a:solidFill>
                            <a:schemeClr val="tx1"/>
                          </a:solidFill>
                        </a:rPr>
                        <a:t> - письменное подтверждение саморегулируемой организации оценщиков, касающееся предоставления оценщиком информации о юридическом лице, с которым он заключил трудовой договор, с указанием такой информации;</a:t>
                      </a:r>
                    </a:p>
                    <a:p>
                      <a:r>
                        <a:rPr lang="ru-RU" sz="1100" dirty="0">
                          <a:solidFill>
                            <a:schemeClr val="tx1"/>
                          </a:solidFill>
                        </a:rPr>
                        <a:t> - письменное подтверждение саморегулируемой организации оценщиков, членом которой являлся оценщик на момент подписания отчетов об определении кадастровой стоимости или отчетов об определении рыночной стоимости объектов недвижимости, касающееся составления таких отчетов (с указанием даты составления и порядкового номера отчета, фамилии, имени и отчества (последнее - при наличии) оценщика или оценщиков, проводивших оценку, вида стоимости) и неприменения в отношении оценщика мер дисциплинарного воздействия за нарушения, допущенные при подготовке отчета об оценке;</a:t>
                      </a:r>
                    </a:p>
                    <a:p>
                      <a:r>
                        <a:rPr lang="ru-RU" sz="1100" dirty="0">
                          <a:solidFill>
                            <a:schemeClr val="tx1"/>
                          </a:solidFill>
                        </a:rPr>
                        <a:t> - выписка из реестра членов саморегулируемой организации оценщиков, подтверждающая факт членства в саморегулируемой организации оценщиков</a:t>
                      </a:r>
                    </a:p>
                    <a:p>
                      <a:r>
                        <a:rPr lang="ru-RU" sz="1100" dirty="0">
                          <a:solidFill>
                            <a:schemeClr val="tx1"/>
                          </a:solidFill>
                        </a:rPr>
                        <a:t> - выписки из Единого государственного реестра юридических лиц, а в случае если участник закупки создан в результате реорганизации, - выписки из Единого государственного реестра юридических лиц реорганизованного юридического лица</a:t>
                      </a:r>
                    </a:p>
                    <a:p>
                      <a:r>
                        <a:rPr lang="ru-RU" sz="1100" dirty="0">
                          <a:solidFill>
                            <a:schemeClr val="tx1"/>
                          </a:solidFill>
                        </a:rPr>
                        <a:t>  - копии дипломов о высшем образовании, профессиональной переподготовке лиц, находящихся в штате либо привлеченных участником закупки на основании гражданско-правового договора, необходимых для выполнения работ по определению кадастровой стоимости, участие которых предусмотрено документацией о закупке;</a:t>
                      </a:r>
                    </a:p>
                    <a:p>
                      <a:r>
                        <a:rPr lang="ru-RU" sz="1100" dirty="0">
                          <a:solidFill>
                            <a:schemeClr val="tx1"/>
                          </a:solidFill>
                        </a:rPr>
                        <a:t> - копии трудовых книжек и (или) сведения о трудовой деятельности, предусмотренные статьей 66 1 Трудового кодекса Российской Федерации, лиц, находящихся в штате, или копии гражданско-правовых договоров лиц, привлеченных участником закупки на основании гражданско-правового договора, необходимых для выполнения работ по определению кадастровой стоимости, участие которых предусмотрено документацией о закупке</a:t>
                      </a:r>
                    </a:p>
                    <a:p>
                      <a:r>
                        <a:rPr lang="ru-RU" sz="1100" dirty="0">
                          <a:solidFill>
                            <a:schemeClr val="tx1"/>
                          </a:solidFill>
                        </a:rPr>
                        <a:t> - копия (копии) ранее исполненного (исполненных) контракта (контрактов), договора (договоров) и акта (актов) выполненных работ</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199626"/>
            <a:ext cx="10515600" cy="1325563"/>
          </a:xfrm>
        </p:spPr>
        <p:txBody>
          <a:bodyPr>
            <a:normAutofit fontScale="90000"/>
          </a:bodyPr>
          <a:lstStyle/>
          <a:p>
            <a:r>
              <a:rPr lang="ru-RU" dirty="0">
                <a:solidFill>
                  <a:srgbClr val="00B0F0"/>
                </a:solidFill>
              </a:rPr>
              <a:t>По каким специфическим объектам закупки также установлены дополнительные требования</a:t>
            </a:r>
            <a:r>
              <a:rPr lang="en-US" dirty="0">
                <a:solidFill>
                  <a:srgbClr val="00B0F0"/>
                </a:solidFill>
              </a:rPr>
              <a:t>?</a:t>
            </a:r>
            <a:endParaRPr lang="ru-RU" dirty="0">
              <a:solidFill>
                <a:srgbClr val="00B0F0"/>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p:cNvGraphicFramePr>
            <a:graphicFrameLocks noGrp="1"/>
          </p:cNvGraphicFramePr>
          <p:nvPr/>
        </p:nvGraphicFramePr>
        <p:xfrm>
          <a:off x="697636" y="438853"/>
          <a:ext cx="10796727" cy="4790440"/>
        </p:xfrm>
        <a:graphic>
          <a:graphicData uri="http://schemas.openxmlformats.org/drawingml/2006/table">
            <a:tbl>
              <a:tblPr firstRow="1" bandRow="1">
                <a:tableStyleId>{F5AB1C69-6EDB-4FF4-983F-18BD219EF322}</a:tableStyleId>
              </a:tblPr>
              <a:tblGrid>
                <a:gridCol w="6064929">
                  <a:extLst>
                    <a:ext uri="{9D8B030D-6E8A-4147-A177-3AD203B41FA5}">
                      <a16:colId xmlns:a16="http://schemas.microsoft.com/office/drawing/2014/main" val="20000"/>
                    </a:ext>
                  </a:extLst>
                </a:gridCol>
                <a:gridCol w="4731798">
                  <a:extLst>
                    <a:ext uri="{9D8B030D-6E8A-4147-A177-3AD203B41FA5}">
                      <a16:colId xmlns:a16="http://schemas.microsoft.com/office/drawing/2014/main" val="20001"/>
                    </a:ext>
                  </a:extLst>
                </a:gridCol>
              </a:tblGrid>
              <a:tr h="370840">
                <a:tc>
                  <a:txBody>
                    <a:bodyPr/>
                    <a:lstStyle/>
                    <a:p>
                      <a:pPr algn="ctr"/>
                      <a:r>
                        <a:rPr lang="ru-RU" sz="1400" dirty="0"/>
                        <a:t>2571 ПП</a:t>
                      </a:r>
                    </a:p>
                  </a:txBody>
                  <a:tcPr/>
                </a:tc>
                <a:tc>
                  <a:txBody>
                    <a:bodyPr/>
                    <a:lstStyle/>
                    <a:p>
                      <a:pPr algn="ctr"/>
                      <a:r>
                        <a:rPr lang="ru-RU" sz="1400" dirty="0"/>
                        <a:t>99 ПП</a:t>
                      </a:r>
                    </a:p>
                  </a:txBody>
                  <a:tcPr/>
                </a:tc>
                <a:extLst>
                  <a:ext uri="{0D108BD9-81ED-4DB2-BD59-A6C34878D82A}">
                    <a16:rowId xmlns:a16="http://schemas.microsoft.com/office/drawing/2014/main" val="10000"/>
                  </a:ext>
                </a:extLst>
              </a:tr>
              <a:tr h="370840">
                <a:tc>
                  <a:txBody>
                    <a:bodyPr/>
                    <a:lstStyle/>
                    <a:p>
                      <a:pPr>
                        <a:lnSpc>
                          <a:spcPct val="107000"/>
                        </a:lnSpc>
                      </a:pPr>
                      <a:r>
                        <a:rPr lang="ru-RU" sz="1400" dirty="0">
                          <a:effectLst/>
                          <a:latin typeface="+mn-lt"/>
                          <a:ea typeface="Times New Roman" panose="02020603050405020304" pitchFamily="18" charset="0"/>
                          <a:cs typeface="Times New Roman" panose="02020603050405020304" pitchFamily="18" charset="0"/>
                        </a:rPr>
                        <a:t>Транспортные услуги, связанные с выполнением воинских морских </a:t>
                      </a:r>
                      <a:br>
                        <a:rPr lang="ru-RU" sz="1400" dirty="0">
                          <a:effectLst/>
                          <a:latin typeface="+mn-lt"/>
                          <a:ea typeface="Times New Roman" panose="02020603050405020304" pitchFamily="18" charset="0"/>
                          <a:cs typeface="Times New Roman" panose="02020603050405020304" pitchFamily="18" charset="0"/>
                        </a:rPr>
                      </a:br>
                      <a:r>
                        <a:rPr lang="ru-RU" sz="1400" dirty="0">
                          <a:effectLst/>
                          <a:latin typeface="+mn-lt"/>
                          <a:ea typeface="Times New Roman" panose="02020603050405020304" pitchFamily="18" charset="0"/>
                          <a:cs typeface="Times New Roman" panose="02020603050405020304" pitchFamily="18" charset="0"/>
                        </a:rPr>
                        <a:t>и речных перевозок</a:t>
                      </a:r>
                    </a:p>
                  </a:txBody>
                  <a:tcPr marL="68580" marR="68580" marT="0" marB="0"/>
                </a:tc>
                <a:tc>
                  <a:txBody>
                    <a:bodyPr/>
                    <a:lstStyle/>
                    <a:p>
                      <a:r>
                        <a:rPr lang="ru-RU" sz="1400" dirty="0">
                          <a:solidFill>
                            <a:schemeClr val="tx1"/>
                          </a:solidFill>
                          <a:latin typeface="+mn-lt"/>
                        </a:rPr>
                        <a:t>Оказание транспортных услуг, связанных с выполнением воинских морских и речных перевозок</a:t>
                      </a:r>
                    </a:p>
                  </a:txBody>
                  <a:tcPr/>
                </a:tc>
                <a:extLst>
                  <a:ext uri="{0D108BD9-81ED-4DB2-BD59-A6C34878D82A}">
                    <a16:rowId xmlns:a16="http://schemas.microsoft.com/office/drawing/2014/main" val="10001"/>
                  </a:ext>
                </a:extLst>
              </a:tr>
              <a:tr h="370840">
                <a:tc>
                  <a:txBody>
                    <a:bodyPr/>
                    <a:lstStyle/>
                    <a:p>
                      <a:pPr>
                        <a:lnSpc>
                          <a:spcPct val="107000"/>
                        </a:lnSpc>
                      </a:pPr>
                      <a:r>
                        <a:rPr lang="ru-RU" sz="1400" dirty="0">
                          <a:effectLst/>
                          <a:latin typeface="+mn-lt"/>
                          <a:ea typeface="Times New Roman" panose="02020603050405020304" pitchFamily="18" charset="0"/>
                          <a:cs typeface="Times New Roman" panose="02020603050405020304" pitchFamily="18" charset="0"/>
                        </a:rPr>
                        <a:t>Работы, услуги, связанные с техническим обслуживанием, ремонтным монтажом </a:t>
                      </a:r>
                      <a:br>
                        <a:rPr lang="ru-RU" sz="1400" dirty="0">
                          <a:effectLst/>
                          <a:latin typeface="+mn-lt"/>
                          <a:ea typeface="Times New Roman" panose="02020603050405020304" pitchFamily="18" charset="0"/>
                          <a:cs typeface="Times New Roman" panose="02020603050405020304" pitchFamily="18" charset="0"/>
                        </a:rPr>
                      </a:br>
                      <a:r>
                        <a:rPr lang="ru-RU" sz="1400" dirty="0">
                          <a:effectLst/>
                          <a:latin typeface="+mn-lt"/>
                          <a:ea typeface="Times New Roman" panose="02020603050405020304" pitchFamily="18" charset="0"/>
                          <a:cs typeface="Times New Roman" panose="02020603050405020304" pitchFamily="18" charset="0"/>
                        </a:rPr>
                        <a:t>и ремонтом железнодорожного подвижного состава, находящегося в оперативном управлении Вооруженных Сил Российской Федерации и подведомственных Минобороны России организаций</a:t>
                      </a:r>
                    </a:p>
                  </a:txBody>
                  <a:tcPr marL="68580" marR="68580" marT="0" marB="0"/>
                </a:tc>
                <a:tc>
                  <a:txBody>
                    <a:bodyPr/>
                    <a:lstStyle/>
                    <a:p>
                      <a:r>
                        <a:rPr lang="ru-RU" sz="1400" dirty="0">
                          <a:solidFill>
                            <a:schemeClr val="tx1"/>
                          </a:solidFill>
                          <a:latin typeface="+mn-lt"/>
                        </a:rPr>
                        <a:t>Оказание транспортных услуг (выполнение работ), связанных с техническим обслуживанием, ремонтным монтажом и ремонтом железнодорожного подвижного состава, находящегося в оперативном управлении Вооруженных Сил Российской Федерации и подведомственных Минобороны России организаций, с оформлением документов о возможности эксплуатации прошедшего техническое обслуживание (отремонтированного) железнодорожного подвижного состава на железнодорожных путях общего пользования в составе пассажирских и грузовых поездов</a:t>
                      </a:r>
                    </a:p>
                  </a:txBody>
                  <a:tcPr/>
                </a:tc>
                <a:extLst>
                  <a:ext uri="{0D108BD9-81ED-4DB2-BD59-A6C34878D82A}">
                    <a16:rowId xmlns:a16="http://schemas.microsoft.com/office/drawing/2014/main" val="10002"/>
                  </a:ext>
                </a:extLst>
              </a:tr>
              <a:tr h="370840">
                <a:tc>
                  <a:txBody>
                    <a:bodyPr/>
                    <a:lstStyle/>
                    <a:p>
                      <a:pPr>
                        <a:lnSpc>
                          <a:spcPct val="107000"/>
                        </a:lnSpc>
                      </a:pPr>
                      <a:r>
                        <a:rPr lang="ru-RU" sz="1400" dirty="0">
                          <a:effectLst/>
                          <a:latin typeface="+mn-lt"/>
                          <a:ea typeface="Times New Roman" panose="02020603050405020304" pitchFamily="18" charset="0"/>
                          <a:cs typeface="Times New Roman" panose="02020603050405020304" pitchFamily="18" charset="0"/>
                        </a:rPr>
                        <a:t>Создание, модернизация, поставка, ремонт, сервисное обслуживание </a:t>
                      </a:r>
                      <a:br>
                        <a:rPr lang="ru-RU" sz="1400" dirty="0">
                          <a:effectLst/>
                          <a:latin typeface="+mn-lt"/>
                          <a:ea typeface="Times New Roman" panose="02020603050405020304" pitchFamily="18" charset="0"/>
                          <a:cs typeface="Times New Roman" panose="02020603050405020304" pitchFamily="18" charset="0"/>
                        </a:rPr>
                      </a:br>
                      <a:r>
                        <a:rPr lang="ru-RU" sz="1400" dirty="0">
                          <a:effectLst/>
                          <a:latin typeface="+mn-lt"/>
                          <a:ea typeface="Times New Roman" panose="02020603050405020304" pitchFamily="18" charset="0"/>
                          <a:cs typeface="Times New Roman" panose="02020603050405020304" pitchFamily="18" charset="0"/>
                        </a:rPr>
                        <a:t>и утилизация вооружения, военной и специальной техники</a:t>
                      </a:r>
                    </a:p>
                  </a:txBody>
                  <a:tcPr marL="68580" marR="68580" marT="0" marB="0"/>
                </a:tc>
                <a:tc>
                  <a:txBody>
                    <a:bodyPr/>
                    <a:lstStyle/>
                    <a:p>
                      <a:r>
                        <a:rPr lang="ru-RU" sz="1400" dirty="0">
                          <a:solidFill>
                            <a:schemeClr val="tx1"/>
                          </a:solidFill>
                          <a:latin typeface="+mn-lt"/>
                        </a:rPr>
                        <a:t>Осуществление закупки по государственному оборонному заказу в части заказов на создание, модернизацию, поставки, ремонт, сервисное обслуживание и утилизацию вооружения, военной и специальной техники</a:t>
                      </a:r>
                    </a:p>
                  </a:txBody>
                  <a:tcPr/>
                </a:tc>
                <a:extLst>
                  <a:ext uri="{0D108BD9-81ED-4DB2-BD59-A6C34878D82A}">
                    <a16:rowId xmlns:a16="http://schemas.microsoft.com/office/drawing/2014/main" val="10003"/>
                  </a:ext>
                </a:extLst>
              </a:tr>
              <a:tr h="370840">
                <a:tc>
                  <a:txBody>
                    <a:bodyPr/>
                    <a:lstStyle/>
                    <a:p>
                      <a:pPr>
                        <a:lnSpc>
                          <a:spcPct val="107000"/>
                        </a:lnSpc>
                      </a:pPr>
                      <a:r>
                        <a:rPr lang="ru-RU" sz="1400" dirty="0">
                          <a:effectLst/>
                          <a:latin typeface="+mn-lt"/>
                          <a:ea typeface="Times New Roman" panose="02020603050405020304" pitchFamily="18" charset="0"/>
                          <a:cs typeface="Times New Roman" panose="02020603050405020304" pitchFamily="18" charset="0"/>
                        </a:rPr>
                        <a:t>Работы по ремонту вооружения и военной техники ядерного оружейного комплекса </a:t>
                      </a:r>
                      <a:r>
                        <a:rPr lang="ru-RU" sz="1400" b="1" dirty="0">
                          <a:solidFill>
                            <a:srgbClr val="FF0000"/>
                          </a:solidFill>
                          <a:effectLst/>
                          <a:latin typeface="+mn-lt"/>
                          <a:ea typeface="Times New Roman" panose="02020603050405020304" pitchFamily="18" charset="0"/>
                          <a:cs typeface="Times New Roman" panose="02020603050405020304" pitchFamily="18" charset="0"/>
                        </a:rPr>
                        <a:t>(если НМЦК превышает 500 тыс. рублей)</a:t>
                      </a:r>
                    </a:p>
                  </a:txBody>
                  <a:tcPr marL="68580" marR="68580" marT="0" marB="0"/>
                </a:tc>
                <a:tc>
                  <a:txBody>
                    <a:bodyPr/>
                    <a:lstStyle/>
                    <a:p>
                      <a:r>
                        <a:rPr lang="ru-RU" sz="1400" dirty="0">
                          <a:solidFill>
                            <a:schemeClr val="tx1"/>
                          </a:solidFill>
                          <a:latin typeface="+mn-lt"/>
                        </a:rPr>
                        <a:t>Выполнение работ по ремонту вооружения и военной техники ядерного оружейного комплекса</a:t>
                      </a:r>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p:cNvGraphicFramePr>
            <a:graphicFrameLocks noGrp="1"/>
          </p:cNvGraphicFramePr>
          <p:nvPr/>
        </p:nvGraphicFramePr>
        <p:xfrm>
          <a:off x="126506" y="180340"/>
          <a:ext cx="11938987" cy="6497320"/>
        </p:xfrm>
        <a:graphic>
          <a:graphicData uri="http://schemas.openxmlformats.org/drawingml/2006/table">
            <a:tbl>
              <a:tblPr firstRow="1" bandRow="1">
                <a:tableStyleId>{F5AB1C69-6EDB-4FF4-983F-18BD219EF322}</a:tableStyleId>
              </a:tblPr>
              <a:tblGrid>
                <a:gridCol w="4410724">
                  <a:extLst>
                    <a:ext uri="{9D8B030D-6E8A-4147-A177-3AD203B41FA5}">
                      <a16:colId xmlns:a16="http://schemas.microsoft.com/office/drawing/2014/main" val="20000"/>
                    </a:ext>
                  </a:extLst>
                </a:gridCol>
                <a:gridCol w="7528263">
                  <a:extLst>
                    <a:ext uri="{9D8B030D-6E8A-4147-A177-3AD203B41FA5}">
                      <a16:colId xmlns:a16="http://schemas.microsoft.com/office/drawing/2014/main" val="20001"/>
                    </a:ext>
                  </a:extLst>
                </a:gridCol>
              </a:tblGrid>
              <a:tr h="370840">
                <a:tc>
                  <a:txBody>
                    <a:bodyPr/>
                    <a:lstStyle/>
                    <a:p>
                      <a:pPr algn="ctr"/>
                      <a:r>
                        <a:rPr lang="ru-RU" sz="1400" dirty="0"/>
                        <a:t>2571 ПП</a:t>
                      </a:r>
                    </a:p>
                  </a:txBody>
                  <a:tcPr/>
                </a:tc>
                <a:tc>
                  <a:txBody>
                    <a:bodyPr/>
                    <a:lstStyle/>
                    <a:p>
                      <a:pPr algn="ctr"/>
                      <a:r>
                        <a:rPr lang="ru-RU" sz="1400" dirty="0"/>
                        <a:t>99 ПП</a:t>
                      </a:r>
                    </a:p>
                  </a:txBody>
                  <a:tcPr/>
                </a:tc>
                <a:extLst>
                  <a:ext uri="{0D108BD9-81ED-4DB2-BD59-A6C34878D82A}">
                    <a16:rowId xmlns:a16="http://schemas.microsoft.com/office/drawing/2014/main" val="10000"/>
                  </a:ext>
                </a:extLst>
              </a:tr>
              <a:tr h="370840">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Товары, включенные в группы 10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2"/>
                        </a:rPr>
                        <a:t>1005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3"/>
                        </a:rPr>
                        <a:t>1010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4"/>
                        </a:rPr>
                        <a:t>1015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5"/>
                        </a:rPr>
                        <a:t>1020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6"/>
                        </a:rPr>
                        <a:t>1025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7"/>
                        </a:rPr>
                        <a:t>1030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8"/>
                        </a:rPr>
                        <a:t>1035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9"/>
                        </a:rPr>
                        <a:t>1040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0"/>
                        </a:rPr>
                        <a:t>1045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1"/>
                        </a:rPr>
                        <a:t>1055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2"/>
                        </a:rPr>
                        <a:t>1070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3"/>
                        </a:rPr>
                        <a:t>1075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4"/>
                        </a:rPr>
                        <a:t>1076</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5"/>
                        </a:rPr>
                        <a:t>1077</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6"/>
                        </a:rPr>
                        <a:t>1080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7"/>
                        </a:rPr>
                        <a:t>1090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8"/>
                        </a:rPr>
                        <a:t>1095</a:t>
                      </a:r>
                      <a:r>
                        <a:rPr lang="ru-RU" sz="1200" dirty="0">
                          <a:effectLst/>
                          <a:latin typeface="+mn-lt"/>
                          <a:ea typeface="Times New Roman" panose="02020603050405020304" pitchFamily="18" charset="0"/>
                          <a:cs typeface="Times New Roman" panose="02020603050405020304" pitchFamily="18" charset="0"/>
                        </a:rPr>
                        <a:t> - салютные орудия, сигнальные орудия, катапультные установки отстрела, пистолетные ракетницы, бесствольные и замаскированные стреляющие устройства, газовые пистолеты и револьверы, электрошоковые средства, холодное оружие), 12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9"/>
                        </a:rPr>
                        <a:t>1210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20"/>
                        </a:rPr>
                        <a:t>1220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21"/>
                        </a:rPr>
                        <a:t>1230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22"/>
                        </a:rPr>
                        <a:t>1240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23"/>
                        </a:rPr>
                        <a:t>1250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24"/>
                        </a:rPr>
                        <a:t>1255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25"/>
                        </a:rPr>
                        <a:t>1260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26"/>
                        </a:rPr>
                        <a:t>1265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27"/>
                        </a:rPr>
                        <a:t>1270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28"/>
                        </a:rPr>
                        <a:t>1280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29"/>
                        </a:rPr>
                        <a:t>1285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30"/>
                        </a:rPr>
                        <a:t>1287</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31"/>
                        </a:rPr>
                        <a:t>1289</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32"/>
                        </a:rPr>
                        <a:t>1290</a:t>
                      </a:r>
                      <a:r>
                        <a:rPr lang="ru-RU" sz="1200" dirty="0">
                          <a:effectLst/>
                          <a:latin typeface="+mn-lt"/>
                          <a:ea typeface="Times New Roman" panose="02020603050405020304" pitchFamily="18" charset="0"/>
                          <a:cs typeface="Times New Roman" panose="02020603050405020304" pitchFamily="18" charset="0"/>
                        </a:rPr>
                        <a:t> - установочные устройства для взрывателей, артиллерийские кабельные сети (сети управления орудиями), артиллерийские буссоли, установки определения расстояния акустическим методом и по вспышкам, диоптрические прицелы), 13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33"/>
                        </a:rPr>
                        <a:t>1305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34"/>
                        </a:rPr>
                        <a:t>1310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35"/>
                        </a:rPr>
                        <a:t>1315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36"/>
                        </a:rPr>
                        <a:t>1320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37"/>
                        </a:rPr>
                        <a:t>1325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38"/>
                        </a:rPr>
                        <a:t>1330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39"/>
                        </a:rPr>
                        <a:t>1336</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40"/>
                        </a:rPr>
                        <a:t>1337</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41"/>
                        </a:rPr>
                        <a:t>1338</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42"/>
                        </a:rPr>
                        <a:t>1340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43"/>
                        </a:rPr>
                        <a:t>1341</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44"/>
                        </a:rPr>
                        <a:t>1345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45"/>
                        </a:rPr>
                        <a:t>1346</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46"/>
                        </a:rPr>
                        <a:t>1350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47"/>
                        </a:rPr>
                        <a:t>1351</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48"/>
                        </a:rPr>
                        <a:t>1352</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49"/>
                        </a:rPr>
                        <a:t>1353</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50"/>
                        </a:rPr>
                        <a:t>1355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51"/>
                        </a:rPr>
                        <a:t>1357</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52"/>
                        </a:rPr>
                        <a:t>1360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53"/>
                        </a:rPr>
                        <a:t>1361</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54"/>
                        </a:rPr>
                        <a:t>1365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55"/>
                        </a:rPr>
                        <a:t>1367</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56"/>
                        </a:rPr>
                        <a:t>1370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57"/>
                        </a:rPr>
                        <a:t>1375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58"/>
                        </a:rPr>
                        <a:t>1376</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59"/>
                        </a:rPr>
                        <a:t>1377</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60"/>
                        </a:rPr>
                        <a:t>1385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61"/>
                        </a:rPr>
                        <a:t>1386</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62"/>
                        </a:rPr>
                        <a:t>1390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63"/>
                        </a:rPr>
                        <a:t>14</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64"/>
                        </a:rPr>
                        <a:t>15</a:t>
                      </a:r>
                      <a:r>
                        <a:rPr lang="ru-RU" sz="1200" dirty="0">
                          <a:effectLst/>
                          <a:latin typeface="+mn-lt"/>
                          <a:ea typeface="Times New Roman" panose="02020603050405020304" pitchFamily="18" charset="0"/>
                          <a:cs typeface="Times New Roman" panose="02020603050405020304" pitchFamily="18" charset="0"/>
                        </a:rPr>
                        <a:t>, 16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65"/>
                        </a:rPr>
                        <a:t>1610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66"/>
                        </a:rPr>
                        <a:t>1615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67"/>
                        </a:rPr>
                        <a:t>1620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68"/>
                        </a:rPr>
                        <a:t>1630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69"/>
                        </a:rPr>
                        <a:t>1650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70"/>
                        </a:rPr>
                        <a:t>1660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71"/>
                        </a:rPr>
                        <a:t>1670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72"/>
                        </a:rPr>
                        <a:t>1680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73"/>
                        </a:rPr>
                        <a:t>17</a:t>
                      </a:r>
                      <a:r>
                        <a:rPr lang="ru-RU" sz="1200" dirty="0">
                          <a:effectLst/>
                          <a:latin typeface="+mn-lt"/>
                          <a:ea typeface="Times New Roman" panose="02020603050405020304" pitchFamily="18" charset="0"/>
                          <a:cs typeface="Times New Roman" panose="02020603050405020304" pitchFamily="18" charset="0"/>
                        </a:rPr>
                        <a:t>, 18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74"/>
                        </a:rPr>
                        <a:t>1805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75"/>
                        </a:rPr>
                        <a:t>1810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76"/>
                        </a:rPr>
                        <a:t>1820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77"/>
                        </a:rPr>
                        <a:t>1830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78"/>
                        </a:rPr>
                        <a:t>1840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79"/>
                        </a:rPr>
                        <a:t>1850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80"/>
                        </a:rPr>
                        <a:t>1851</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81"/>
                        </a:rPr>
                        <a:t>1870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82"/>
                        </a:rPr>
                        <a:t>1871</a:t>
                      </a:r>
                      <a:r>
                        <a:rPr lang="ru-RU" sz="1200" dirty="0">
                          <a:effectLst/>
                          <a:latin typeface="+mn-lt"/>
                          <a:ea typeface="Times New Roman" panose="02020603050405020304" pitchFamily="18" charset="0"/>
                          <a:cs typeface="Times New Roman" panose="02020603050405020304" pitchFamily="18" charset="0"/>
                        </a:rPr>
                        <a:t>), 19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83"/>
                        </a:rPr>
                        <a:t>1905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84"/>
                        </a:rPr>
                        <a:t>1910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85"/>
                        </a:rPr>
                        <a:t>1915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86"/>
                        </a:rPr>
                        <a:t>1925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87"/>
                        </a:rPr>
                        <a:t>1930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88"/>
                        </a:rPr>
                        <a:t>1935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89"/>
                        </a:rPr>
                        <a:t>1940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90"/>
                        </a:rPr>
                        <a:t>1945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91"/>
                        </a:rPr>
                        <a:t>1950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92"/>
                        </a:rPr>
                        <a:t>1955</a:t>
                      </a:r>
                      <a:r>
                        <a:rPr lang="ru-RU" sz="1200" dirty="0">
                          <a:effectLst/>
                          <a:latin typeface="+mn-lt"/>
                          <a:ea typeface="Times New Roman" panose="02020603050405020304" pitchFamily="18" charset="0"/>
                          <a:cs typeface="Times New Roman" panose="02020603050405020304" pitchFamily="18" charset="0"/>
                        </a:rPr>
                        <a:t>), 20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93"/>
                        </a:rPr>
                        <a:t>2010</a:t>
                      </a:r>
                      <a:r>
                        <a:rPr lang="ru-RU" sz="1200" dirty="0">
                          <a:effectLst/>
                          <a:latin typeface="+mn-lt"/>
                          <a:ea typeface="Times New Roman" panose="02020603050405020304" pitchFamily="18" charset="0"/>
                          <a:cs typeface="Times New Roman" panose="02020603050405020304" pitchFamily="18" charset="0"/>
                        </a:rPr>
                        <a:t>), 23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94"/>
                        </a:rPr>
                        <a:t>2305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95"/>
                        </a:rPr>
                        <a:t>2350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96"/>
                        </a:rPr>
                        <a:t>2355</a:t>
                      </a:r>
                      <a:r>
                        <a:rPr lang="ru-RU" sz="1200" dirty="0">
                          <a:effectLst/>
                          <a:latin typeface="+mn-lt"/>
                          <a:ea typeface="Times New Roman" panose="02020603050405020304" pitchFamily="18" charset="0"/>
                          <a:cs typeface="Times New Roman" panose="02020603050405020304" pitchFamily="18" charset="0"/>
                        </a:rPr>
                        <a:t>), 26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97"/>
                        </a:rPr>
                        <a:t>2620</a:t>
                      </a:r>
                      <a:r>
                        <a:rPr lang="ru-RU" sz="1200" dirty="0">
                          <a:effectLst/>
                          <a:latin typeface="+mn-lt"/>
                          <a:ea typeface="Times New Roman" panose="02020603050405020304" pitchFamily="18" charset="0"/>
                          <a:cs typeface="Times New Roman" panose="02020603050405020304" pitchFamily="18" charset="0"/>
                        </a:rPr>
                        <a:t>), 28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98"/>
                        </a:rPr>
                        <a:t>2810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99"/>
                        </a:rPr>
                        <a:t>2820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00"/>
                        </a:rPr>
                        <a:t>2825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01"/>
                        </a:rPr>
                        <a:t>2835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02"/>
                        </a:rPr>
                        <a:t>2840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03"/>
                        </a:rPr>
                        <a:t>2845</a:t>
                      </a:r>
                      <a:r>
                        <a:rPr lang="ru-RU" sz="1200" dirty="0">
                          <a:effectLst/>
                          <a:latin typeface="+mn-lt"/>
                          <a:ea typeface="Times New Roman" panose="02020603050405020304" pitchFamily="18" charset="0"/>
                          <a:cs typeface="Times New Roman" panose="02020603050405020304" pitchFamily="18" charset="0"/>
                        </a:rPr>
                        <a:t>), 29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04"/>
                        </a:rPr>
                        <a:t>2915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05"/>
                        </a:rPr>
                        <a:t>2925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06"/>
                        </a:rPr>
                        <a:t>2935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07"/>
                        </a:rPr>
                        <a:t>2945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08"/>
                        </a:rPr>
                        <a:t>2950</a:t>
                      </a:r>
                      <a:r>
                        <a:rPr lang="ru-RU" sz="1200" dirty="0">
                          <a:effectLst/>
                          <a:latin typeface="+mn-lt"/>
                          <a:ea typeface="Times New Roman" panose="02020603050405020304" pitchFamily="18" charset="0"/>
                          <a:cs typeface="Times New Roman" panose="02020603050405020304" pitchFamily="18" charset="0"/>
                        </a:rPr>
                        <a:t>), 38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09"/>
                        </a:rPr>
                        <a:t>3805</a:t>
                      </a:r>
                      <a:r>
                        <a:rPr lang="ru-RU" sz="1200" dirty="0">
                          <a:effectLst/>
                          <a:latin typeface="+mn-lt"/>
                          <a:ea typeface="Times New Roman" panose="02020603050405020304" pitchFamily="18" charset="0"/>
                          <a:cs typeface="Times New Roman" panose="02020603050405020304" pitchFamily="18" charset="0"/>
                        </a:rPr>
                        <a:t> - инженерные машины </a:t>
                      </a:r>
                      <a:r>
                        <a:rPr lang="ru-RU" sz="1200" dirty="0" err="1">
                          <a:effectLst/>
                          <a:latin typeface="+mn-lt"/>
                          <a:ea typeface="Times New Roman" panose="02020603050405020304" pitchFamily="18" charset="0"/>
                          <a:cs typeface="Times New Roman" panose="02020603050405020304" pitchFamily="18" charset="0"/>
                        </a:rPr>
                        <a:t>разграждения</a:t>
                      </a:r>
                      <a:r>
                        <a:rPr lang="ru-RU" sz="1200" dirty="0">
                          <a:effectLst/>
                          <a:latin typeface="+mn-lt"/>
                          <a:ea typeface="Times New Roman" panose="02020603050405020304" pitchFamily="18" charset="0"/>
                          <a:cs typeface="Times New Roman" panose="02020603050405020304" pitchFamily="18" charset="0"/>
                        </a:rPr>
                        <a:t>), 42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10"/>
                        </a:rPr>
                        <a:t>4210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11"/>
                        </a:rPr>
                        <a:t>4220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12"/>
                        </a:rPr>
                        <a:t>4240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13"/>
                        </a:rPr>
                        <a:t>4245</a:t>
                      </a:r>
                      <a:r>
                        <a:rPr lang="ru-RU" sz="1200" dirty="0">
                          <a:effectLst/>
                          <a:latin typeface="+mn-lt"/>
                          <a:ea typeface="Times New Roman" panose="02020603050405020304" pitchFamily="18" charset="0"/>
                          <a:cs typeface="Times New Roman" panose="02020603050405020304" pitchFamily="18" charset="0"/>
                        </a:rPr>
                        <a:t>), 49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14"/>
                        </a:rPr>
                        <a:t>4920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15"/>
                        </a:rPr>
                        <a:t>4921</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16"/>
                        </a:rPr>
                        <a:t>4923</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17"/>
                        </a:rPr>
                        <a:t>4925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18"/>
                        </a:rPr>
                        <a:t>4927</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19"/>
                        </a:rPr>
                        <a:t>4931</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20"/>
                        </a:rPr>
                        <a:t>4960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21"/>
                        </a:rPr>
                        <a:t>50</a:t>
                      </a:r>
                      <a:r>
                        <a:rPr lang="ru-RU" sz="1200" dirty="0">
                          <a:effectLst/>
                          <a:latin typeface="+mn-lt"/>
                          <a:ea typeface="Times New Roman" panose="02020603050405020304" pitchFamily="18" charset="0"/>
                          <a:cs typeface="Times New Roman" panose="02020603050405020304" pitchFamily="18" charset="0"/>
                        </a:rPr>
                        <a:t>, 58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22"/>
                        </a:rPr>
                        <a:t>5810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23"/>
                        </a:rPr>
                        <a:t>5811</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24"/>
                        </a:rPr>
                        <a:t>5819</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25"/>
                        </a:rPr>
                        <a:t>5821</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26"/>
                        </a:rPr>
                        <a:t>5826</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27"/>
                        </a:rPr>
                        <a:t>5831</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28"/>
                        </a:rPr>
                        <a:t>5840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29"/>
                        </a:rPr>
                        <a:t>5841</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30"/>
                        </a:rPr>
                        <a:t>5845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31"/>
                        </a:rPr>
                        <a:t>5855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32"/>
                        </a:rPr>
                        <a:t>5860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33"/>
                        </a:rPr>
                        <a:t>5865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34"/>
                        </a:rPr>
                        <a:t>5870</a:t>
                      </a:r>
                      <a:r>
                        <a:rPr lang="ru-RU" sz="1200" dirty="0">
                          <a:effectLst/>
                          <a:latin typeface="+mn-lt"/>
                          <a:ea typeface="Times New Roman" panose="02020603050405020304" pitchFamily="18" charset="0"/>
                          <a:cs typeface="Times New Roman" panose="02020603050405020304" pitchFamily="18" charset="0"/>
                        </a:rPr>
                        <a:t>), 62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35"/>
                        </a:rPr>
                        <a:t>6210</a:t>
                      </a:r>
                      <a:r>
                        <a:rPr lang="ru-RU" sz="1200" dirty="0">
                          <a:effectLst/>
                          <a:latin typeface="+mn-lt"/>
                          <a:ea typeface="Times New Roman" panose="02020603050405020304" pitchFamily="18" charset="0"/>
                          <a:cs typeface="Times New Roman" panose="02020603050405020304" pitchFamily="18" charset="0"/>
                        </a:rPr>
                        <a:t>), 63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36"/>
                        </a:rPr>
                        <a:t>6320</a:t>
                      </a:r>
                      <a:r>
                        <a:rPr lang="ru-RU" sz="1200" dirty="0">
                          <a:effectLst/>
                          <a:latin typeface="+mn-lt"/>
                          <a:ea typeface="Times New Roman" panose="02020603050405020304" pitchFamily="18" charset="0"/>
                          <a:cs typeface="Times New Roman" panose="02020603050405020304" pitchFamily="18" charset="0"/>
                        </a:rPr>
                        <a:t> - противотуманные гонги, куранты, колокола,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37"/>
                        </a:rPr>
                        <a:t>6340</a:t>
                      </a:r>
                      <a:r>
                        <a:rPr lang="ru-RU" sz="1200" dirty="0">
                          <a:effectLst/>
                          <a:latin typeface="+mn-lt"/>
                          <a:ea typeface="Times New Roman" panose="02020603050405020304" pitchFamily="18" charset="0"/>
                          <a:cs typeface="Times New Roman" panose="02020603050405020304" pitchFamily="18" charset="0"/>
                        </a:rPr>
                        <a:t> - жезлы - указатели места посадки,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38"/>
                        </a:rPr>
                        <a:t>6350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39"/>
                        </a:rPr>
                        <a:t>6360</a:t>
                      </a:r>
                      <a:r>
                        <a:rPr lang="ru-RU" sz="1200" dirty="0">
                          <a:effectLst/>
                          <a:latin typeface="+mn-lt"/>
                          <a:ea typeface="Times New Roman" panose="02020603050405020304" pitchFamily="18" charset="0"/>
                          <a:cs typeface="Times New Roman" panose="02020603050405020304" pitchFamily="18" charset="0"/>
                        </a:rPr>
                        <a:t>), 66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40"/>
                        </a:rPr>
                        <a:t>6675</a:t>
                      </a:r>
                      <a:r>
                        <a:rPr lang="ru-RU" sz="1200" dirty="0">
                          <a:effectLst/>
                          <a:latin typeface="+mn-lt"/>
                          <a:ea typeface="Times New Roman" panose="02020603050405020304" pitchFamily="18" charset="0"/>
                          <a:cs typeface="Times New Roman" panose="02020603050405020304" pitchFamily="18" charset="0"/>
                        </a:rPr>
                        <a:t>), 69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41"/>
                        </a:rPr>
                        <a:t>6910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42"/>
                        </a:rPr>
                        <a:t>6920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43"/>
                        </a:rPr>
                        <a:t>6930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44"/>
                        </a:rPr>
                        <a:t>6940</a:t>
                      </a:r>
                      <a:r>
                        <a:rPr lang="ru-RU" sz="1200" dirty="0">
                          <a:effectLst/>
                          <a:latin typeface="+mn-lt"/>
                          <a:ea typeface="Times New Roman" panose="02020603050405020304" pitchFamily="18" charset="0"/>
                          <a:cs typeface="Times New Roman" panose="02020603050405020304" pitchFamily="18" charset="0"/>
                        </a:rPr>
                        <a:t>), 70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45"/>
                        </a:rPr>
                        <a:t>7010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46"/>
                        </a:rPr>
                        <a:t>7030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47"/>
                        </a:rPr>
                        <a:t>7060</a:t>
                      </a:r>
                      <a:r>
                        <a:rPr lang="ru-RU" sz="1200" dirty="0">
                          <a:effectLst/>
                          <a:latin typeface="+mn-lt"/>
                          <a:ea typeface="Times New Roman" panose="02020603050405020304" pitchFamily="18" charset="0"/>
                          <a:cs typeface="Times New Roman" panose="02020603050405020304" pitchFamily="18" charset="0"/>
                        </a:rPr>
                        <a:t>), 76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48"/>
                        </a:rPr>
                        <a:t>7641</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49"/>
                        </a:rPr>
                        <a:t>7643</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50"/>
                        </a:rPr>
                        <a:t>7644</a:t>
                      </a:r>
                      <a:r>
                        <a:rPr lang="ru-RU" sz="1200" dirty="0">
                          <a:effectLst/>
                          <a:latin typeface="+mn-lt"/>
                          <a:ea typeface="Times New Roman" panose="02020603050405020304" pitchFamily="18" charset="0"/>
                          <a:cs typeface="Times New Roman" panose="02020603050405020304" pitchFamily="18" charset="0"/>
                        </a:rPr>
                        <a:t>), 81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51"/>
                        </a:rPr>
                        <a:t>8140</a:t>
                      </a:r>
                      <a:r>
                        <a:rPr lang="ru-RU" sz="1200" dirty="0">
                          <a:effectLst/>
                          <a:latin typeface="+mn-lt"/>
                          <a:ea typeface="Times New Roman" panose="02020603050405020304" pitchFamily="18" charset="0"/>
                          <a:cs typeface="Times New Roman" panose="02020603050405020304" pitchFamily="18" charset="0"/>
                        </a:rPr>
                        <a:t>), 84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52"/>
                        </a:rPr>
                        <a:t>8410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53"/>
                        </a:rPr>
                        <a:t>8415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54"/>
                        </a:rPr>
                        <a:t>8420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55"/>
                        </a:rPr>
                        <a:t>8430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56"/>
                        </a:rPr>
                        <a:t>8435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57"/>
                        </a:rPr>
                        <a:t>8445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58"/>
                        </a:rPr>
                        <a:t>8455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59"/>
                        </a:rPr>
                        <a:t>8470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60"/>
                        </a:rPr>
                        <a:t>8475</a:t>
                      </a:r>
                      <a:r>
                        <a:rPr lang="ru-RU" sz="1200" dirty="0">
                          <a:effectLst/>
                          <a:latin typeface="+mn-lt"/>
                          <a:ea typeface="Times New Roman" panose="02020603050405020304" pitchFamily="18" charset="0"/>
                          <a:cs typeface="Times New Roman" panose="02020603050405020304" pitchFamily="18" charset="0"/>
                        </a:rPr>
                        <a:t>) по Единому кодификатору предметов снабжения (ЕК 001-2020) </a:t>
                      </a:r>
                      <a:r>
                        <a:rPr kumimoji="0" lang="ru-RU" sz="1400" b="0" i="0" u="none" strike="noStrike" kern="1200" cap="none" spc="0" normalizeH="0" baseline="0" noProof="0" dirty="0">
                          <a:ln>
                            <a:noFill/>
                          </a:ln>
                          <a:solidFill>
                            <a:prstClr val="black"/>
                          </a:solidFill>
                          <a:effectLst/>
                          <a:uLnTx/>
                          <a:uFillTx/>
                          <a:latin typeface="+mn-lt"/>
                          <a:ea typeface="+mn-ea"/>
                          <a:cs typeface="+mn-cs"/>
                        </a:rPr>
                        <a:t>(</a:t>
                      </a:r>
                      <a:r>
                        <a:rPr kumimoji="0" lang="ru-RU" sz="1400" b="1" i="0" u="none" strike="noStrike" kern="1200" cap="none" spc="0" normalizeH="0" baseline="0" noProof="0" dirty="0">
                          <a:ln>
                            <a:noFill/>
                          </a:ln>
                          <a:solidFill>
                            <a:prstClr val="black"/>
                          </a:solidFill>
                          <a:effectLst/>
                          <a:uLnTx/>
                          <a:uFillTx/>
                          <a:latin typeface="+mn-lt"/>
                          <a:ea typeface="+mn-ea"/>
                          <a:cs typeface="+mn-cs"/>
                        </a:rPr>
                        <a:t>если НМЦК превышает 50 млн. руб.)</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r>
                        <a:rPr lang="ru-RU" sz="1200" dirty="0">
                          <a:solidFill>
                            <a:schemeClr val="tx1"/>
                          </a:solidFill>
                          <a:latin typeface="+mn-lt"/>
                        </a:rPr>
                        <a:t>Поставка по государственному оборонному заказу товаров, включенных в группы 10 (1005, 1010, 1015, 1020, 1025, 1030, 1035, 1040, 1045, 1055, 1070, 1075, 1080, 1090, 1095 (салютные орудия, сигнальные орудия, катапультные установки отстрела, пистолетные ракетницы, бесствольные и замаскированные стреляющие устройства, газовые пистолеты и револьверы, электрошоковые средства, холодное оружие), 12 (1210, 1220, 1230, 1235, 1237, 1240, 1250,1260, 1265, 1270, 1280, 1285, 1287, 1289, 1290 (установочные устройства для взрывателей, артиллерийские кабельные сети (сети управления орудиями), артиллерийские буссоли, установки определения расстояния акустическим методом и по вспышкам, диоптрические прицелы), 13 (1305, 1310, 1315, 1320, 1325, 1330, 1336, 1337, 1338, 1340, 1345, 1346, 1350, 1351, 1352, 1353, 1355, 1356, 1360, 1361, 1365, 1367, 1370, 1375, 1376, 1377, 1385, 1386, 1390, 1398), 14, 15, 16 (1610, 1615, 1620, 1630, 1650, 1660,1670, 1675, 1680 (механические устройства привода управляющих поверхностей и интерцепторов летательных аппаратов, устройства натяжения тросовых проводок, составные части воздушных систем, систем пожаротушения и управления воздухозаборниками двигателей, вентиляторы, механизмы загрузки рулевого управления, замки шасси, дверей, фонарей кабин и люков, штативы для карты пилота, приспособления для воздушной буксировки планеров, ремни безопасности и спасательные, крепления ремней безопасности, сиденья экипажа и пассажиров, мусорные контейнеры, носилки на специальных опорных приспособлениях, гидравлические и электрические устройства для очистки ветрового стекла, баллоны для углекислоты, авиационные генераторы инертного газа, </a:t>
                      </a:r>
                      <a:r>
                        <a:rPr lang="ru-RU" sz="1200" dirty="0" err="1">
                          <a:solidFill>
                            <a:schemeClr val="tx1"/>
                          </a:solidFill>
                          <a:latin typeface="+mn-lt"/>
                        </a:rPr>
                        <a:t>газообразователи</a:t>
                      </a:r>
                      <a:r>
                        <a:rPr lang="ru-RU" sz="1200" dirty="0">
                          <a:solidFill>
                            <a:schemeClr val="tx1"/>
                          </a:solidFill>
                          <a:latin typeface="+mn-lt"/>
                        </a:rPr>
                        <a:t>, бытовое оборудование (за исключением электрического), фурнитура летательных аппаратов, грузоподъемные устройства (лебедки) летательных аппаратов, устройства воздушной завесы дверей и отсеков летательных аппаратов, солнцезащитные экраны, зеркала, специальные механические устройства трансмиссии и стабилизации скорости для летательных аппаратов, редукторы и приводы постоянных оборотов, монтажные приспособления для крепления грузов на борту летательных аппаратов, ящики и патронные рукава для артиллерийских боеприпасов, </a:t>
                      </a:r>
                      <a:r>
                        <a:rPr lang="ru-RU" sz="1200" dirty="0" err="1">
                          <a:solidFill>
                            <a:schemeClr val="tx1"/>
                          </a:solidFill>
                          <a:latin typeface="+mn-lt"/>
                        </a:rPr>
                        <a:t>миноукладчики</a:t>
                      </a:r>
                      <a:r>
                        <a:rPr lang="ru-RU" sz="1200" dirty="0">
                          <a:solidFill>
                            <a:schemeClr val="tx1"/>
                          </a:solidFill>
                          <a:latin typeface="+mn-lt"/>
                        </a:rPr>
                        <a:t>, устройства управления механизмами кабины, занавески иллюминаторов, монтажные рамы, амортизационные платформы), 17, 18 (1810, 1820, 1821, 1830, 1840, 1850, 1851, 1852, 1870), 19 (1905, 1910, 1915, 1925, 1930, 1935, 1940, 1945, 1950, 1955), 20 (2010, 2070), 21, 23 (2305, 2350, 2355), 25 (2541), 26 (2620), 28 (2810, 2820, 2825, 2835, 2840, 2845), 29 (2915, 2925, 2935, 2945, 2950), 42 (4210, 4220, 4240), 49 (4920, 4921, 4923, 4925, 4927, 4931), 50, 58 (5810, 5811, 5819, 5821, 5826, 5831, 5840, 5841, 5845, 5855, 5860, 5865, 5870), 62 (6210), 63 (6350 (охранные сигнальные системы, технические средства охраны объектов, противотуманные гонги, куранты, колокола, системы охранной сигнализации помещений (объектов) от взлома, пожарные сигнализации, устройства звуковой сигнализации, системы сигнализации для участков границы, жезлы - указатели места посадки), 6360), 66 (6675), 69 (6920, 6930, 6940), 70 (7010, 7015), 76 (7641, 7643, 7644), 81 (8140), 84 (8410, 8415, 8420, 8430, 8435, 8445, 8455, 8470, 8475) </a:t>
                      </a:r>
                      <a:r>
                        <a:rPr lang="ru-RU" sz="1200" b="0" i="0" kern="1200" dirty="0">
                          <a:solidFill>
                            <a:schemeClr val="dk1"/>
                          </a:solidFill>
                          <a:effectLst/>
                          <a:latin typeface="+mn-lt"/>
                          <a:ea typeface="+mn-ea"/>
                          <a:cs typeface="+mn-cs"/>
                        </a:rPr>
                        <a:t>по Единому кодификатору предметов снабжения (ЕК 001-2014) в случае, если начальная (максимальная) цена контракта превышает 50 млн. рублей</a:t>
                      </a:r>
                      <a:endParaRPr lang="ru-RU" sz="1200" dirty="0">
                        <a:solidFill>
                          <a:schemeClr val="tx1"/>
                        </a:solidFill>
                        <a:latin typeface="+mn-lt"/>
                      </a:endParaRPr>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p:cNvGraphicFramePr>
            <a:graphicFrameLocks noGrp="1"/>
          </p:cNvGraphicFramePr>
          <p:nvPr/>
        </p:nvGraphicFramePr>
        <p:xfrm>
          <a:off x="195309" y="139603"/>
          <a:ext cx="11896077" cy="6738306"/>
        </p:xfrm>
        <a:graphic>
          <a:graphicData uri="http://schemas.openxmlformats.org/drawingml/2006/table">
            <a:tbl>
              <a:tblPr firstRow="1" bandRow="1">
                <a:tableStyleId>{F5AB1C69-6EDB-4FF4-983F-18BD219EF322}</a:tableStyleId>
              </a:tblPr>
              <a:tblGrid>
                <a:gridCol w="6682476">
                  <a:extLst>
                    <a:ext uri="{9D8B030D-6E8A-4147-A177-3AD203B41FA5}">
                      <a16:colId xmlns:a16="http://schemas.microsoft.com/office/drawing/2014/main" val="20000"/>
                    </a:ext>
                  </a:extLst>
                </a:gridCol>
                <a:gridCol w="5213601">
                  <a:extLst>
                    <a:ext uri="{9D8B030D-6E8A-4147-A177-3AD203B41FA5}">
                      <a16:colId xmlns:a16="http://schemas.microsoft.com/office/drawing/2014/main" val="20001"/>
                    </a:ext>
                  </a:extLst>
                </a:gridCol>
              </a:tblGrid>
              <a:tr h="370840">
                <a:tc>
                  <a:txBody>
                    <a:bodyPr/>
                    <a:lstStyle/>
                    <a:p>
                      <a:pPr algn="ctr"/>
                      <a:r>
                        <a:rPr lang="ru-RU" sz="1400" dirty="0"/>
                        <a:t>2571 ПП</a:t>
                      </a:r>
                    </a:p>
                  </a:txBody>
                  <a:tcPr/>
                </a:tc>
                <a:tc>
                  <a:txBody>
                    <a:bodyPr/>
                    <a:lstStyle/>
                    <a:p>
                      <a:pPr algn="ctr"/>
                      <a:r>
                        <a:rPr lang="ru-RU" sz="1400" dirty="0"/>
                        <a:t>99 ПП</a:t>
                      </a:r>
                    </a:p>
                  </a:txBody>
                  <a:tcPr/>
                </a:tc>
                <a:extLst>
                  <a:ext uri="{0D108BD9-81ED-4DB2-BD59-A6C34878D82A}">
                    <a16:rowId xmlns:a16="http://schemas.microsoft.com/office/drawing/2014/main" val="10000"/>
                  </a:ext>
                </a:extLst>
              </a:tr>
              <a:tr h="370840">
                <a:tc>
                  <a:txBody>
                    <a:bodyPr/>
                    <a:lstStyle/>
                    <a:p>
                      <a:pPr algn="ctr">
                        <a:lnSpc>
                          <a:spcPct val="107000"/>
                        </a:lnSpc>
                      </a:pPr>
                      <a:r>
                        <a:rPr lang="ru-RU" sz="1400" b="1" dirty="0">
                          <a:effectLst/>
                          <a:latin typeface="+mn-lt"/>
                          <a:ea typeface="Times New Roman" panose="02020603050405020304" pitchFamily="18" charset="0"/>
                          <a:cs typeface="Times New Roman" panose="02020603050405020304" pitchFamily="18" charset="0"/>
                        </a:rPr>
                        <a:t>могут не применяться в случае, если НМЦК не превышает 500 тыс. рублей;</a:t>
                      </a:r>
                    </a:p>
                  </a:txBody>
                  <a:tcPr marL="68580" marR="68580" marT="0" marB="0"/>
                </a:tc>
                <a:tc>
                  <a:txBody>
                    <a:bodyPr/>
                    <a:lstStyle/>
                    <a:p>
                      <a:endParaRPr lang="ru-RU" sz="1400" dirty="0">
                        <a:solidFill>
                          <a:schemeClr val="tx1"/>
                        </a:solidFill>
                        <a:latin typeface="+mn-lt"/>
                      </a:endParaRPr>
                    </a:p>
                  </a:txBody>
                  <a:tcPr/>
                </a:tc>
                <a:extLst>
                  <a:ext uri="{0D108BD9-81ED-4DB2-BD59-A6C34878D82A}">
                    <a16:rowId xmlns:a16="http://schemas.microsoft.com/office/drawing/2014/main" val="10001"/>
                  </a:ext>
                </a:extLst>
              </a:tr>
              <a:tr h="370840">
                <a:tc>
                  <a:txBody>
                    <a:bodyPr/>
                    <a:lstStyle/>
                    <a:p>
                      <a:pPr>
                        <a:lnSpc>
                          <a:spcPct val="107000"/>
                        </a:lnSpc>
                      </a:pPr>
                      <a:r>
                        <a:rPr lang="ru-RU" sz="1350" dirty="0">
                          <a:effectLst/>
                          <a:latin typeface="+mn-lt"/>
                          <a:ea typeface="Times New Roman" panose="02020603050405020304" pitchFamily="18" charset="0"/>
                          <a:cs typeface="Times New Roman" panose="02020603050405020304" pitchFamily="18" charset="0"/>
                        </a:rPr>
                        <a:t>Работы по проектированию пунктов хранения ядерных материалов </a:t>
                      </a:r>
                      <a:br>
                        <a:rPr lang="ru-RU" sz="1350" dirty="0">
                          <a:effectLst/>
                          <a:latin typeface="+mn-lt"/>
                          <a:ea typeface="Times New Roman" panose="02020603050405020304" pitchFamily="18" charset="0"/>
                          <a:cs typeface="Times New Roman" panose="02020603050405020304" pitchFamily="18" charset="0"/>
                        </a:rPr>
                      </a:br>
                      <a:r>
                        <a:rPr lang="ru-RU" sz="1350" dirty="0">
                          <a:effectLst/>
                          <a:latin typeface="+mn-lt"/>
                          <a:ea typeface="Times New Roman" panose="02020603050405020304" pitchFamily="18" charset="0"/>
                          <a:cs typeface="Times New Roman" panose="02020603050405020304" pitchFamily="18" charset="0"/>
                        </a:rPr>
                        <a:t>и радиоактивных веществ, пунктов хранения, хранилищ радиоактивных отходов (далее - пункты хранения), ядерных установок, радиационных источников</a:t>
                      </a:r>
                    </a:p>
                  </a:txBody>
                  <a:tcPr marL="68580" marR="68580" marT="0" marB="0"/>
                </a:tc>
                <a:tc>
                  <a:txBody>
                    <a:bodyPr/>
                    <a:lstStyle/>
                    <a:p>
                      <a:r>
                        <a:rPr lang="ru-RU" sz="1350" dirty="0">
                          <a:solidFill>
                            <a:schemeClr val="tx1"/>
                          </a:solidFill>
                          <a:latin typeface="+mn-lt"/>
                        </a:rPr>
                        <a:t>-</a:t>
                      </a:r>
                    </a:p>
                  </a:txBody>
                  <a:tcPr/>
                </a:tc>
                <a:extLst>
                  <a:ext uri="{0D108BD9-81ED-4DB2-BD59-A6C34878D82A}">
                    <a16:rowId xmlns:a16="http://schemas.microsoft.com/office/drawing/2014/main" val="10002"/>
                  </a:ext>
                </a:extLst>
              </a:tr>
              <a:tr h="370840">
                <a:tc>
                  <a:txBody>
                    <a:bodyPr/>
                    <a:lstStyle/>
                    <a:p>
                      <a:pPr>
                        <a:lnSpc>
                          <a:spcPct val="107000"/>
                        </a:lnSpc>
                      </a:pPr>
                      <a:r>
                        <a:rPr lang="ru-RU" sz="1350" dirty="0">
                          <a:effectLst/>
                          <a:latin typeface="+mn-lt"/>
                          <a:ea typeface="Times New Roman" panose="02020603050405020304" pitchFamily="18" charset="0"/>
                          <a:cs typeface="Times New Roman" panose="02020603050405020304" pitchFamily="18" charset="0"/>
                        </a:rPr>
                        <a:t>Работы по сооружению ядерных установок, радиационных источников, пунктов хранения</a:t>
                      </a:r>
                    </a:p>
                  </a:txBody>
                  <a:tcPr marL="68580" marR="68580" marT="0" marB="0"/>
                </a:tc>
                <a:tc>
                  <a:txBody>
                    <a:bodyPr/>
                    <a:lstStyle/>
                    <a:p>
                      <a:r>
                        <a:rPr lang="ru-RU" sz="1350" dirty="0">
                          <a:solidFill>
                            <a:schemeClr val="tx1"/>
                          </a:solidFill>
                          <a:latin typeface="+mn-lt"/>
                        </a:rPr>
                        <a:t>-</a:t>
                      </a:r>
                    </a:p>
                  </a:txBody>
                  <a:tcPr/>
                </a:tc>
                <a:extLst>
                  <a:ext uri="{0D108BD9-81ED-4DB2-BD59-A6C34878D82A}">
                    <a16:rowId xmlns:a16="http://schemas.microsoft.com/office/drawing/2014/main" val="10003"/>
                  </a:ext>
                </a:extLst>
              </a:tr>
              <a:tr h="370840">
                <a:tc>
                  <a:txBody>
                    <a:bodyPr/>
                    <a:lstStyle/>
                    <a:p>
                      <a:pPr>
                        <a:lnSpc>
                          <a:spcPct val="107000"/>
                        </a:lnSpc>
                      </a:pPr>
                      <a:r>
                        <a:rPr lang="ru-RU" sz="1350" dirty="0">
                          <a:effectLst/>
                          <a:latin typeface="+mn-lt"/>
                          <a:ea typeface="Times New Roman" panose="02020603050405020304" pitchFamily="18" charset="0"/>
                          <a:cs typeface="Times New Roman" panose="02020603050405020304" pitchFamily="18" charset="0"/>
                        </a:rPr>
                        <a:t>Работы по выводу из эксплуатации ядерных установок, радиационных источников, пунктов хранения</a:t>
                      </a:r>
                    </a:p>
                  </a:txBody>
                  <a:tcPr marL="68580" marR="68580" marT="0" marB="0"/>
                </a:tc>
                <a:tc>
                  <a:txBody>
                    <a:bodyPr/>
                    <a:lstStyle/>
                    <a:p>
                      <a:r>
                        <a:rPr lang="ru-RU" sz="1350" dirty="0">
                          <a:solidFill>
                            <a:schemeClr val="tx1"/>
                          </a:solidFill>
                          <a:latin typeface="+mn-lt"/>
                        </a:rPr>
                        <a:t>-</a:t>
                      </a:r>
                    </a:p>
                  </a:txBody>
                  <a:tcPr/>
                </a:tc>
                <a:extLst>
                  <a:ext uri="{0D108BD9-81ED-4DB2-BD59-A6C34878D82A}">
                    <a16:rowId xmlns:a16="http://schemas.microsoft.com/office/drawing/2014/main" val="10004"/>
                  </a:ext>
                </a:extLst>
              </a:tr>
              <a:tr h="370840">
                <a:tc>
                  <a:txBody>
                    <a:bodyPr/>
                    <a:lstStyle/>
                    <a:p>
                      <a:pPr>
                        <a:lnSpc>
                          <a:spcPct val="107000"/>
                        </a:lnSpc>
                      </a:pPr>
                      <a:r>
                        <a:rPr lang="ru-RU" sz="1350" dirty="0">
                          <a:effectLst/>
                          <a:latin typeface="+mn-lt"/>
                          <a:ea typeface="Times New Roman" panose="02020603050405020304" pitchFamily="18" charset="0"/>
                          <a:cs typeface="Times New Roman" panose="02020603050405020304" pitchFamily="18" charset="0"/>
                        </a:rPr>
                        <a:t>Работы, услуги по транспортированию ядерных материалов, радиоактивных веществ, радиоактивных отходов</a:t>
                      </a:r>
                    </a:p>
                  </a:txBody>
                  <a:tcPr marL="68580" marR="68580" marT="0" marB="0"/>
                </a:tc>
                <a:tc>
                  <a:txBody>
                    <a:bodyPr/>
                    <a:lstStyle/>
                    <a:p>
                      <a:r>
                        <a:rPr lang="ru-RU" sz="1350" dirty="0">
                          <a:solidFill>
                            <a:schemeClr val="tx1"/>
                          </a:solidFill>
                          <a:latin typeface="+mn-lt"/>
                        </a:rPr>
                        <a:t>-</a:t>
                      </a:r>
                    </a:p>
                  </a:txBody>
                  <a:tcPr/>
                </a:tc>
                <a:extLst>
                  <a:ext uri="{0D108BD9-81ED-4DB2-BD59-A6C34878D82A}">
                    <a16:rowId xmlns:a16="http://schemas.microsoft.com/office/drawing/2014/main" val="10005"/>
                  </a:ext>
                </a:extLst>
              </a:tr>
              <a:tr h="370840">
                <a:tc>
                  <a:txBody>
                    <a:bodyPr/>
                    <a:lstStyle/>
                    <a:p>
                      <a:pPr>
                        <a:lnSpc>
                          <a:spcPct val="107000"/>
                        </a:lnSpc>
                      </a:pPr>
                      <a:r>
                        <a:rPr lang="ru-RU" sz="1350" dirty="0">
                          <a:effectLst/>
                          <a:latin typeface="+mn-lt"/>
                          <a:ea typeface="Times New Roman" panose="02020603050405020304" pitchFamily="18" charset="0"/>
                          <a:cs typeface="Times New Roman" panose="02020603050405020304" pitchFamily="18" charset="0"/>
                        </a:rPr>
                        <a:t>Работы, услуги по хранению ядерных материалов, радиоактивных веществ, радиоактивных отходов, по захоронению радиоактивных отходов</a:t>
                      </a:r>
                    </a:p>
                  </a:txBody>
                  <a:tcPr marL="68580" marR="68580" marT="0" marB="0"/>
                </a:tc>
                <a:tc>
                  <a:txBody>
                    <a:bodyPr/>
                    <a:lstStyle/>
                    <a:p>
                      <a:r>
                        <a:rPr lang="ru-RU" sz="1350" dirty="0">
                          <a:solidFill>
                            <a:schemeClr val="tx1"/>
                          </a:solidFill>
                          <a:latin typeface="+mn-lt"/>
                        </a:rPr>
                        <a:t>-</a:t>
                      </a:r>
                    </a:p>
                  </a:txBody>
                  <a:tcPr/>
                </a:tc>
                <a:extLst>
                  <a:ext uri="{0D108BD9-81ED-4DB2-BD59-A6C34878D82A}">
                    <a16:rowId xmlns:a16="http://schemas.microsoft.com/office/drawing/2014/main" val="10006"/>
                  </a:ext>
                </a:extLst>
              </a:tr>
              <a:tr h="370840">
                <a:tc>
                  <a:txBody>
                    <a:bodyPr/>
                    <a:lstStyle/>
                    <a:p>
                      <a:pPr>
                        <a:lnSpc>
                          <a:spcPct val="107000"/>
                        </a:lnSpc>
                      </a:pPr>
                      <a:r>
                        <a:rPr lang="ru-RU" sz="1350" dirty="0">
                          <a:effectLst/>
                          <a:latin typeface="+mn-lt"/>
                          <a:ea typeface="Times New Roman" panose="02020603050405020304" pitchFamily="18" charset="0"/>
                          <a:cs typeface="Times New Roman" panose="02020603050405020304" pitchFamily="18" charset="0"/>
                        </a:rPr>
                        <a:t>Работы, услуги по переработке ядерных материалов, радиоактивных веществ, радиоактивных отходов</a:t>
                      </a:r>
                    </a:p>
                  </a:txBody>
                  <a:tcPr marL="68580" marR="68580" marT="0" marB="0"/>
                </a:tc>
                <a:tc>
                  <a:txBody>
                    <a:bodyPr/>
                    <a:lstStyle/>
                    <a:p>
                      <a:r>
                        <a:rPr lang="ru-RU" sz="1350" dirty="0">
                          <a:solidFill>
                            <a:schemeClr val="tx1"/>
                          </a:solidFill>
                          <a:latin typeface="+mn-lt"/>
                        </a:rPr>
                        <a:t>-</a:t>
                      </a:r>
                    </a:p>
                  </a:txBody>
                  <a:tcPr/>
                </a:tc>
                <a:extLst>
                  <a:ext uri="{0D108BD9-81ED-4DB2-BD59-A6C34878D82A}">
                    <a16:rowId xmlns:a16="http://schemas.microsoft.com/office/drawing/2014/main" val="10007"/>
                  </a:ext>
                </a:extLst>
              </a:tr>
              <a:tr h="370840">
                <a:tc>
                  <a:txBody>
                    <a:bodyPr/>
                    <a:lstStyle/>
                    <a:p>
                      <a:pPr>
                        <a:lnSpc>
                          <a:spcPct val="107000"/>
                        </a:lnSpc>
                      </a:pPr>
                      <a:r>
                        <a:rPr lang="ru-RU" sz="1350" dirty="0">
                          <a:effectLst/>
                          <a:latin typeface="+mn-lt"/>
                          <a:ea typeface="Times New Roman" panose="02020603050405020304" pitchFamily="18" charset="0"/>
                          <a:cs typeface="Times New Roman" panose="02020603050405020304" pitchFamily="18" charset="0"/>
                        </a:rPr>
                        <a:t>Работы по конструированию оборудования для ядерных установок, радиационных источников, пунктов хранения</a:t>
                      </a:r>
                    </a:p>
                  </a:txBody>
                  <a:tcPr marL="68580" marR="68580" marT="0" marB="0"/>
                </a:tc>
                <a:tc>
                  <a:txBody>
                    <a:bodyPr/>
                    <a:lstStyle/>
                    <a:p>
                      <a:r>
                        <a:rPr lang="ru-RU" sz="1350" dirty="0">
                          <a:solidFill>
                            <a:schemeClr val="tx1"/>
                          </a:solidFill>
                          <a:latin typeface="+mn-lt"/>
                        </a:rPr>
                        <a:t>-</a:t>
                      </a:r>
                    </a:p>
                  </a:txBody>
                  <a:tcPr/>
                </a:tc>
                <a:extLst>
                  <a:ext uri="{0D108BD9-81ED-4DB2-BD59-A6C34878D82A}">
                    <a16:rowId xmlns:a16="http://schemas.microsoft.com/office/drawing/2014/main" val="10008"/>
                  </a:ext>
                </a:extLst>
              </a:tr>
              <a:tr h="370840">
                <a:tc>
                  <a:txBody>
                    <a:bodyPr/>
                    <a:lstStyle/>
                    <a:p>
                      <a:pPr>
                        <a:lnSpc>
                          <a:spcPct val="107000"/>
                        </a:lnSpc>
                      </a:pPr>
                      <a:r>
                        <a:rPr lang="ru-RU" sz="1350" dirty="0">
                          <a:effectLst/>
                          <a:latin typeface="+mn-lt"/>
                          <a:ea typeface="Times New Roman" panose="02020603050405020304" pitchFamily="18" charset="0"/>
                          <a:cs typeface="Times New Roman" panose="02020603050405020304" pitchFamily="18" charset="0"/>
                        </a:rPr>
                        <a:t>Работы по изготовлению оборудования  для ядерных установок, радиационных источников, пунктов хранения</a:t>
                      </a:r>
                    </a:p>
                  </a:txBody>
                  <a:tcPr marL="68580" marR="68580" marT="0" marB="0"/>
                </a:tc>
                <a:tc>
                  <a:txBody>
                    <a:bodyPr/>
                    <a:lstStyle/>
                    <a:p>
                      <a:r>
                        <a:rPr lang="ru-RU" sz="1350" dirty="0">
                          <a:solidFill>
                            <a:schemeClr val="tx1"/>
                          </a:solidFill>
                          <a:latin typeface="+mn-lt"/>
                        </a:rPr>
                        <a:t>-</a:t>
                      </a:r>
                    </a:p>
                  </a:txBody>
                  <a:tcPr/>
                </a:tc>
                <a:extLst>
                  <a:ext uri="{0D108BD9-81ED-4DB2-BD59-A6C34878D82A}">
                    <a16:rowId xmlns:a16="http://schemas.microsoft.com/office/drawing/2014/main" val="10009"/>
                  </a:ext>
                </a:extLst>
              </a:tr>
              <a:tr h="370840">
                <a:tc>
                  <a:txBody>
                    <a:bodyPr/>
                    <a:lstStyle/>
                    <a:p>
                      <a:pPr>
                        <a:lnSpc>
                          <a:spcPct val="107000"/>
                        </a:lnSpc>
                      </a:pPr>
                      <a:r>
                        <a:rPr lang="ru-RU" sz="1350" dirty="0">
                          <a:effectLst/>
                          <a:latin typeface="+mn-lt"/>
                          <a:ea typeface="Times New Roman" panose="02020603050405020304" pitchFamily="18" charset="0"/>
                          <a:cs typeface="Times New Roman" panose="02020603050405020304" pitchFamily="18" charset="0"/>
                        </a:rPr>
                        <a:t>-</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ru-RU" sz="1350" dirty="0">
                          <a:solidFill>
                            <a:schemeClr val="tx1"/>
                          </a:solidFill>
                          <a:latin typeface="+mn-lt"/>
                        </a:rPr>
                        <a:t>Выполнение работ по проектированию, сооружению и выводу из эксплуатации объектов использования атомной энергии</a:t>
                      </a:r>
                    </a:p>
                  </a:txBody>
                  <a:tcPr/>
                </a:tc>
                <a:extLst>
                  <a:ext uri="{0D108BD9-81ED-4DB2-BD59-A6C34878D82A}">
                    <a16:rowId xmlns:a16="http://schemas.microsoft.com/office/drawing/2014/main" val="10010"/>
                  </a:ext>
                </a:extLst>
              </a:tr>
              <a:tr h="370840">
                <a:tc>
                  <a:txBody>
                    <a:bodyPr/>
                    <a:lstStyle/>
                    <a:p>
                      <a:pPr>
                        <a:lnSpc>
                          <a:spcPct val="107000"/>
                        </a:lnSpc>
                      </a:pPr>
                      <a:r>
                        <a:rPr lang="ru-RU" sz="1350" dirty="0">
                          <a:effectLst/>
                          <a:latin typeface="+mn-lt"/>
                          <a:ea typeface="Times New Roman" panose="02020603050405020304" pitchFamily="18" charset="0"/>
                          <a:cs typeface="Times New Roman" panose="02020603050405020304" pitchFamily="18" charset="0"/>
                        </a:rPr>
                        <a:t>-</a:t>
                      </a:r>
                    </a:p>
                  </a:txBody>
                  <a:tcPr marL="68580" marR="68580" marT="0" marB="0"/>
                </a:tc>
                <a:tc>
                  <a:txBody>
                    <a:bodyPr/>
                    <a:lstStyle/>
                    <a:p>
                      <a:r>
                        <a:rPr lang="ru-RU" sz="1350" dirty="0">
                          <a:solidFill>
                            <a:schemeClr val="tx1"/>
                          </a:solidFill>
                          <a:latin typeface="+mn-lt"/>
                        </a:rPr>
                        <a:t>Выполнение работ по обращению с ядерными материалами, отработавшим ядерным топливом, радиоактивными веществами и радиоактивными отходами, в том числе при их использовании, переработке, транспортировании, хранении, захоронении и утилизации</a:t>
                      </a:r>
                    </a:p>
                  </a:txBody>
                  <a:tcPr/>
                </a:tc>
                <a:extLst>
                  <a:ext uri="{0D108BD9-81ED-4DB2-BD59-A6C34878D82A}">
                    <a16:rowId xmlns:a16="http://schemas.microsoft.com/office/drawing/2014/main" val="10011"/>
                  </a:ext>
                </a:extLst>
              </a:tr>
              <a:tr h="370840">
                <a:tc>
                  <a:txBody>
                    <a:bodyPr/>
                    <a:lstStyle/>
                    <a:p>
                      <a:pPr>
                        <a:lnSpc>
                          <a:spcPct val="107000"/>
                        </a:lnSpc>
                      </a:pPr>
                      <a:r>
                        <a:rPr lang="ru-RU" sz="1350" dirty="0">
                          <a:effectLst/>
                          <a:latin typeface="+mn-lt"/>
                          <a:ea typeface="Times New Roman" panose="02020603050405020304" pitchFamily="18" charset="0"/>
                          <a:cs typeface="Times New Roman" panose="02020603050405020304" pitchFamily="18" charset="0"/>
                        </a:rPr>
                        <a:t>-</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ru-RU" sz="1350" dirty="0">
                          <a:solidFill>
                            <a:schemeClr val="tx1"/>
                          </a:solidFill>
                          <a:latin typeface="+mn-lt"/>
                        </a:rPr>
                        <a:t>Выполнение работ по конструированию и изготовлению оборудования, применяемого на объектах использования атомной энергии</a:t>
                      </a:r>
                    </a:p>
                  </a:txBody>
                  <a:tcPr/>
                </a:tc>
                <a:extLst>
                  <a:ext uri="{0D108BD9-81ED-4DB2-BD59-A6C34878D82A}">
                    <a16:rowId xmlns:a16="http://schemas.microsoft.com/office/drawing/2014/main" val="10012"/>
                  </a:ext>
                </a:extLst>
              </a:tr>
            </a:tbl>
          </a:graphicData>
        </a:graphic>
      </p:graphicFrame>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8704" y="134305"/>
            <a:ext cx="10515600" cy="451621"/>
          </a:xfrm>
        </p:spPr>
        <p:txBody>
          <a:bodyPr>
            <a:normAutofit fontScale="90000"/>
          </a:bodyPr>
          <a:lstStyle/>
          <a:p>
            <a:r>
              <a:rPr lang="ru-RU" dirty="0">
                <a:solidFill>
                  <a:srgbClr val="00B0F0"/>
                </a:solidFill>
              </a:rPr>
              <a:t>Важно!</a:t>
            </a:r>
          </a:p>
        </p:txBody>
      </p:sp>
      <p:sp>
        <p:nvSpPr>
          <p:cNvPr id="3" name="Объект 2"/>
          <p:cNvSpPr>
            <a:spLocks noGrp="1"/>
          </p:cNvSpPr>
          <p:nvPr>
            <p:ph idx="1"/>
          </p:nvPr>
        </p:nvSpPr>
        <p:spPr>
          <a:xfrm>
            <a:off x="287784" y="585926"/>
            <a:ext cx="11753295" cy="4351338"/>
          </a:xfrm>
        </p:spPr>
        <p:txBody>
          <a:bodyPr>
            <a:noAutofit/>
          </a:bodyPr>
          <a:lstStyle/>
          <a:p>
            <a:r>
              <a:rPr lang="ru-RU" sz="1600" dirty="0">
                <a:solidFill>
                  <a:srgbClr val="FF0000"/>
                </a:solidFill>
              </a:rPr>
              <a:t>Выписка из Единого государственного реестра недвижимости, предусмотренная позициями </a:t>
            </a:r>
          </a:p>
          <a:p>
            <a:r>
              <a:rPr lang="ru-RU" sz="1600" b="1" dirty="0"/>
              <a:t>20, </a:t>
            </a:r>
            <a:r>
              <a:rPr lang="ru-RU" sz="1600" dirty="0"/>
              <a:t>Работы, услуги, связанные с техническим обслуживанием, ремонтным монтажом и ремонтом железнодорожного подвижного состава, находящегося в оперативном управлении Вооруженных Сил Российской Федерации и подведомственных Минобороны России организаций</a:t>
            </a:r>
          </a:p>
          <a:p>
            <a:r>
              <a:rPr lang="ru-RU" sz="1600" b="1" dirty="0"/>
              <a:t>22,  </a:t>
            </a:r>
            <a:r>
              <a:rPr lang="ru-RU" sz="1600" dirty="0"/>
              <a:t>Работы по ремонту вооружения и военной техники ядерного оружейного комплекса</a:t>
            </a:r>
          </a:p>
          <a:p>
            <a:r>
              <a:rPr lang="ru-RU" sz="1600" b="1" dirty="0"/>
              <a:t>24 - 31, </a:t>
            </a:r>
          </a:p>
          <a:p>
            <a:endParaRPr lang="ru-RU" sz="1600" dirty="0"/>
          </a:p>
          <a:p>
            <a:endParaRPr lang="ru-RU" sz="1600" dirty="0"/>
          </a:p>
          <a:p>
            <a:endParaRPr lang="ru-RU" sz="1600" dirty="0"/>
          </a:p>
          <a:p>
            <a:endParaRPr lang="ru-RU" sz="1600" dirty="0"/>
          </a:p>
          <a:p>
            <a:endParaRPr lang="ru-RU" sz="1600" dirty="0"/>
          </a:p>
          <a:p>
            <a:endParaRPr lang="ru-RU" sz="1600" dirty="0"/>
          </a:p>
          <a:p>
            <a:r>
              <a:rPr lang="ru-RU" sz="1600" dirty="0">
                <a:solidFill>
                  <a:srgbClr val="FF0000"/>
                </a:solidFill>
              </a:rPr>
              <a:t>и справка об отсутствии судимости, предусмотренная позициями </a:t>
            </a:r>
          </a:p>
          <a:p>
            <a:r>
              <a:rPr lang="ru-RU" sz="1600" b="1" dirty="0"/>
              <a:t>21</a:t>
            </a:r>
            <a:r>
              <a:rPr lang="ru-RU" sz="1600" dirty="0"/>
              <a:t> Создание, модернизация, поставка, ремонт, сервисное обслуживание и утилизация вооружения, военной и специальной техники</a:t>
            </a:r>
          </a:p>
          <a:p>
            <a:r>
              <a:rPr lang="ru-RU" sz="1600" b="1" dirty="0"/>
              <a:t>и 23 </a:t>
            </a:r>
            <a:r>
              <a:rPr lang="ru-RU" sz="1600" dirty="0"/>
              <a:t>Товары, включенные в группы 10 (1005, 1010, 1015, 1020, 1025, 1030, 1035, 1040, 1045, 1055, 1070, 1075, 1076, 1077, 1080, 1090, 1095 - салютные орудия, сигнальные орудия, катапультные установки отстрела,…….</a:t>
            </a:r>
          </a:p>
          <a:p>
            <a:r>
              <a:rPr lang="ru-RU" sz="1600" dirty="0"/>
              <a:t>приложения в графе "Информация и документы, подтверждающие соответствие участников закупки дополнительным требованиям", </a:t>
            </a:r>
            <a:r>
              <a:rPr lang="ru-RU" sz="1600" dirty="0">
                <a:solidFill>
                  <a:srgbClr val="FF0000"/>
                </a:solidFill>
              </a:rPr>
              <a:t>должны быть выданы не ранее чем за 90 дней до дня окончания срока подачи заявок на участие в закупке;</a:t>
            </a:r>
          </a:p>
        </p:txBody>
      </p:sp>
      <p:graphicFrame>
        <p:nvGraphicFramePr>
          <p:cNvPr id="4" name="Таблица 3"/>
          <p:cNvGraphicFramePr>
            <a:graphicFrameLocks noGrp="1"/>
          </p:cNvGraphicFramePr>
          <p:nvPr/>
        </p:nvGraphicFramePr>
        <p:xfrm>
          <a:off x="1322774" y="2100832"/>
          <a:ext cx="7537142" cy="2337585"/>
        </p:xfrm>
        <a:graphic>
          <a:graphicData uri="http://schemas.openxmlformats.org/drawingml/2006/table">
            <a:tbl>
              <a:tblPr>
                <a:tableStyleId>{5C22544A-7EE6-4342-B048-85BDC9FD1C3A}</a:tableStyleId>
              </a:tblPr>
              <a:tblGrid>
                <a:gridCol w="7537142">
                  <a:extLst>
                    <a:ext uri="{9D8B030D-6E8A-4147-A177-3AD203B41FA5}">
                      <a16:colId xmlns:a16="http://schemas.microsoft.com/office/drawing/2014/main" val="20000"/>
                    </a:ext>
                  </a:extLst>
                </a:gridCol>
              </a:tblGrid>
              <a:tr h="544713">
                <a:tc>
                  <a:txBody>
                    <a:bodyPr/>
                    <a:lstStyle/>
                    <a:p>
                      <a:pPr>
                        <a:lnSpc>
                          <a:spcPct val="107000"/>
                        </a:lnSpc>
                      </a:pPr>
                      <a:r>
                        <a:rPr lang="ru-RU" sz="1100" dirty="0">
                          <a:effectLst/>
                        </a:rPr>
                        <a:t>Работы по проектированию пунктов хранения ядерных материалов </a:t>
                      </a:r>
                      <a:br>
                        <a:rPr lang="ru-RU" sz="1100" dirty="0">
                          <a:effectLst/>
                        </a:rPr>
                      </a:br>
                      <a:r>
                        <a:rPr lang="ru-RU" sz="1100" dirty="0">
                          <a:effectLst/>
                        </a:rPr>
                        <a:t>и радиоактивных веществ, пунктов хранения, хранилищ радиоактивных отходов (далее - пункты хранения), ядерных установок, радиационных источников</a:t>
                      </a:r>
                      <a:endParaRPr lang="ru-RU" sz="1100" dirty="0">
                        <a:effectLst/>
                        <a:latin typeface="Times New Roman CYR" panose="02020603050405020304" pitchFamily="18" charset="0"/>
                        <a:ea typeface="Times New Roman" panose="02020603050405020304" pitchFamily="18" charset="0"/>
                        <a:cs typeface="Times New Roman" panose="02020603050405020304" pitchFamily="18" charset="0"/>
                      </a:endParaRPr>
                    </a:p>
                  </a:txBody>
                  <a:tcPr marL="57627" marR="57627" marT="0" marB="0"/>
                </a:tc>
                <a:extLst>
                  <a:ext uri="{0D108BD9-81ED-4DB2-BD59-A6C34878D82A}">
                    <a16:rowId xmlns:a16="http://schemas.microsoft.com/office/drawing/2014/main" val="10000"/>
                  </a:ext>
                </a:extLst>
              </a:tr>
              <a:tr h="204186">
                <a:tc>
                  <a:txBody>
                    <a:bodyPr/>
                    <a:lstStyle/>
                    <a:p>
                      <a:pPr>
                        <a:lnSpc>
                          <a:spcPct val="107000"/>
                        </a:lnSpc>
                      </a:pPr>
                      <a:r>
                        <a:rPr lang="ru-RU" sz="1100" dirty="0">
                          <a:effectLst/>
                        </a:rPr>
                        <a:t>Работы по сооружению ядерных установок, радиационных источников, пунктов хранения</a:t>
                      </a:r>
                      <a:endParaRPr lang="ru-RU" sz="1100" dirty="0">
                        <a:effectLst/>
                        <a:latin typeface="Times New Roman CYR" panose="02020603050405020304" pitchFamily="18" charset="0"/>
                        <a:ea typeface="Times New Roman" panose="02020603050405020304" pitchFamily="18" charset="0"/>
                        <a:cs typeface="Times New Roman" panose="02020603050405020304" pitchFamily="18" charset="0"/>
                      </a:endParaRPr>
                    </a:p>
                  </a:txBody>
                  <a:tcPr marL="57627" marR="57627" marT="0" marB="0"/>
                </a:tc>
                <a:extLst>
                  <a:ext uri="{0D108BD9-81ED-4DB2-BD59-A6C34878D82A}">
                    <a16:rowId xmlns:a16="http://schemas.microsoft.com/office/drawing/2014/main" val="10001"/>
                  </a:ext>
                </a:extLst>
              </a:tr>
              <a:tr h="195309">
                <a:tc>
                  <a:txBody>
                    <a:bodyPr/>
                    <a:lstStyle/>
                    <a:p>
                      <a:pPr>
                        <a:lnSpc>
                          <a:spcPct val="107000"/>
                        </a:lnSpc>
                      </a:pPr>
                      <a:r>
                        <a:rPr lang="ru-RU" sz="1100">
                          <a:effectLst/>
                        </a:rPr>
                        <a:t>Работы по выводу из эксплуатации ядерных установок, радиационных источников, пунктов хранения</a:t>
                      </a:r>
                      <a:endParaRPr lang="ru-RU" sz="1100">
                        <a:effectLst/>
                        <a:latin typeface="Times New Roman CYR" panose="02020603050405020304" pitchFamily="18" charset="0"/>
                        <a:ea typeface="Times New Roman" panose="02020603050405020304" pitchFamily="18" charset="0"/>
                        <a:cs typeface="Times New Roman" panose="02020603050405020304" pitchFamily="18" charset="0"/>
                      </a:endParaRPr>
                    </a:p>
                  </a:txBody>
                  <a:tcPr marL="57627" marR="57627" marT="0" marB="0"/>
                </a:tc>
                <a:extLst>
                  <a:ext uri="{0D108BD9-81ED-4DB2-BD59-A6C34878D82A}">
                    <a16:rowId xmlns:a16="http://schemas.microsoft.com/office/drawing/2014/main" val="10002"/>
                  </a:ext>
                </a:extLst>
              </a:tr>
              <a:tr h="195309">
                <a:tc>
                  <a:txBody>
                    <a:bodyPr/>
                    <a:lstStyle/>
                    <a:p>
                      <a:pPr>
                        <a:lnSpc>
                          <a:spcPct val="107000"/>
                        </a:lnSpc>
                      </a:pPr>
                      <a:r>
                        <a:rPr lang="ru-RU" sz="1100">
                          <a:effectLst/>
                        </a:rPr>
                        <a:t>Работы, услуги по транспортированию ядерных материалов, радиоактивных веществ, радиоактивных отходов</a:t>
                      </a:r>
                      <a:endParaRPr lang="ru-RU" sz="1100">
                        <a:effectLst/>
                        <a:latin typeface="Times New Roman CYR" panose="02020603050405020304" pitchFamily="18" charset="0"/>
                        <a:ea typeface="Times New Roman" panose="02020603050405020304" pitchFamily="18" charset="0"/>
                        <a:cs typeface="Times New Roman" panose="02020603050405020304" pitchFamily="18" charset="0"/>
                      </a:endParaRPr>
                    </a:p>
                  </a:txBody>
                  <a:tcPr marL="57627" marR="57627" marT="0" marB="0"/>
                </a:tc>
                <a:extLst>
                  <a:ext uri="{0D108BD9-81ED-4DB2-BD59-A6C34878D82A}">
                    <a16:rowId xmlns:a16="http://schemas.microsoft.com/office/drawing/2014/main" val="10003"/>
                  </a:ext>
                </a:extLst>
              </a:tr>
              <a:tr h="337351">
                <a:tc>
                  <a:txBody>
                    <a:bodyPr/>
                    <a:lstStyle/>
                    <a:p>
                      <a:pPr>
                        <a:lnSpc>
                          <a:spcPct val="107000"/>
                        </a:lnSpc>
                      </a:pPr>
                      <a:r>
                        <a:rPr lang="ru-RU" sz="1100">
                          <a:effectLst/>
                        </a:rPr>
                        <a:t>Работы, услуги по хранению ядерных материалов, радиоактивных веществ, радиоактивных отходов, по захоронению радиоактивных отходов</a:t>
                      </a:r>
                      <a:endParaRPr lang="ru-RU" sz="1100">
                        <a:effectLst/>
                        <a:latin typeface="Times New Roman CYR" panose="02020603050405020304" pitchFamily="18" charset="0"/>
                        <a:ea typeface="Times New Roman" panose="02020603050405020304" pitchFamily="18" charset="0"/>
                        <a:cs typeface="Times New Roman" panose="02020603050405020304" pitchFamily="18" charset="0"/>
                      </a:endParaRPr>
                    </a:p>
                  </a:txBody>
                  <a:tcPr marL="57627" marR="57627" marT="0" marB="0"/>
                </a:tc>
                <a:extLst>
                  <a:ext uri="{0D108BD9-81ED-4DB2-BD59-A6C34878D82A}">
                    <a16:rowId xmlns:a16="http://schemas.microsoft.com/office/drawing/2014/main" val="10004"/>
                  </a:ext>
                </a:extLst>
              </a:tr>
              <a:tr h="168676">
                <a:tc>
                  <a:txBody>
                    <a:bodyPr/>
                    <a:lstStyle/>
                    <a:p>
                      <a:pPr>
                        <a:lnSpc>
                          <a:spcPct val="107000"/>
                        </a:lnSpc>
                      </a:pPr>
                      <a:r>
                        <a:rPr lang="ru-RU" sz="1100">
                          <a:effectLst/>
                        </a:rPr>
                        <a:t>Работы, услуги по переработке ядерных материалов, радиоактивных веществ, радиоактивных отходов</a:t>
                      </a:r>
                      <a:endParaRPr lang="ru-RU" sz="1100">
                        <a:effectLst/>
                        <a:latin typeface="Times New Roman CYR" panose="02020603050405020304" pitchFamily="18" charset="0"/>
                        <a:ea typeface="Times New Roman" panose="02020603050405020304" pitchFamily="18" charset="0"/>
                        <a:cs typeface="Times New Roman" panose="02020603050405020304" pitchFamily="18" charset="0"/>
                      </a:endParaRPr>
                    </a:p>
                  </a:txBody>
                  <a:tcPr marL="57627" marR="57627" marT="0" marB="0"/>
                </a:tc>
                <a:extLst>
                  <a:ext uri="{0D108BD9-81ED-4DB2-BD59-A6C34878D82A}">
                    <a16:rowId xmlns:a16="http://schemas.microsoft.com/office/drawing/2014/main" val="10005"/>
                  </a:ext>
                </a:extLst>
              </a:tr>
              <a:tr h="195309">
                <a:tc>
                  <a:txBody>
                    <a:bodyPr/>
                    <a:lstStyle/>
                    <a:p>
                      <a:pPr>
                        <a:lnSpc>
                          <a:spcPct val="107000"/>
                        </a:lnSpc>
                      </a:pPr>
                      <a:r>
                        <a:rPr lang="ru-RU" sz="1100" dirty="0">
                          <a:effectLst/>
                        </a:rPr>
                        <a:t>Работы по конструированию оборудования для ядерных установок, радиационных источников, пунктов хранения</a:t>
                      </a:r>
                      <a:endParaRPr lang="ru-RU" sz="1100" dirty="0">
                        <a:effectLst/>
                        <a:latin typeface="Times New Roman CYR" panose="02020603050405020304" pitchFamily="18" charset="0"/>
                        <a:ea typeface="Times New Roman" panose="02020603050405020304" pitchFamily="18" charset="0"/>
                        <a:cs typeface="Times New Roman" panose="02020603050405020304" pitchFamily="18" charset="0"/>
                      </a:endParaRPr>
                    </a:p>
                  </a:txBody>
                  <a:tcPr marL="57627" marR="57627" marT="0" marB="0"/>
                </a:tc>
                <a:extLst>
                  <a:ext uri="{0D108BD9-81ED-4DB2-BD59-A6C34878D82A}">
                    <a16:rowId xmlns:a16="http://schemas.microsoft.com/office/drawing/2014/main" val="10006"/>
                  </a:ext>
                </a:extLst>
              </a:tr>
              <a:tr h="482249">
                <a:tc>
                  <a:txBody>
                    <a:bodyPr/>
                    <a:lstStyle/>
                    <a:p>
                      <a:pPr>
                        <a:lnSpc>
                          <a:spcPct val="107000"/>
                        </a:lnSpc>
                      </a:pPr>
                      <a:r>
                        <a:rPr lang="ru-RU" sz="1100" dirty="0">
                          <a:effectLst/>
                        </a:rPr>
                        <a:t>Работы по изготовлению оборудования </a:t>
                      </a:r>
                      <a:br>
                        <a:rPr lang="ru-RU" sz="1100" dirty="0">
                          <a:effectLst/>
                        </a:rPr>
                      </a:br>
                      <a:r>
                        <a:rPr lang="ru-RU" sz="1100" dirty="0">
                          <a:effectLst/>
                        </a:rPr>
                        <a:t>для ядерных установок, радиационных источников, пунктов хранения</a:t>
                      </a:r>
                      <a:endParaRPr lang="ru-RU" sz="1100" dirty="0">
                        <a:effectLst/>
                        <a:latin typeface="Times New Roman CYR" panose="02020603050405020304" pitchFamily="18" charset="0"/>
                        <a:ea typeface="Times New Roman" panose="02020603050405020304" pitchFamily="18" charset="0"/>
                        <a:cs typeface="Times New Roman" panose="02020603050405020304" pitchFamily="18" charset="0"/>
                      </a:endParaRPr>
                    </a:p>
                  </a:txBody>
                  <a:tcPr marL="57627" marR="57627" marT="0" marB="0"/>
                </a:tc>
                <a:extLst>
                  <a:ext uri="{0D108BD9-81ED-4DB2-BD59-A6C34878D82A}">
                    <a16:rowId xmlns:a16="http://schemas.microsoft.com/office/drawing/2014/main" val="10007"/>
                  </a:ext>
                </a:extLst>
              </a:tr>
            </a:tbl>
          </a:graphicData>
        </a:graphic>
      </p:graphicFrame>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8704" y="134305"/>
            <a:ext cx="10515600" cy="451621"/>
          </a:xfrm>
        </p:spPr>
        <p:txBody>
          <a:bodyPr>
            <a:normAutofit fontScale="90000"/>
          </a:bodyPr>
          <a:lstStyle/>
          <a:p>
            <a:r>
              <a:rPr lang="ru-RU" dirty="0">
                <a:solidFill>
                  <a:srgbClr val="00B0F0"/>
                </a:solidFill>
              </a:rPr>
              <a:t>Важно!</a:t>
            </a:r>
          </a:p>
        </p:txBody>
      </p:sp>
      <p:sp>
        <p:nvSpPr>
          <p:cNvPr id="3" name="Объект 2"/>
          <p:cNvSpPr>
            <a:spLocks noGrp="1"/>
          </p:cNvSpPr>
          <p:nvPr>
            <p:ph idx="1"/>
          </p:nvPr>
        </p:nvSpPr>
        <p:spPr>
          <a:xfrm>
            <a:off x="296662" y="772357"/>
            <a:ext cx="11753295" cy="4351338"/>
          </a:xfrm>
        </p:spPr>
        <p:txBody>
          <a:bodyPr>
            <a:noAutofit/>
          </a:bodyPr>
          <a:lstStyle/>
          <a:p>
            <a:r>
              <a:rPr lang="ru-RU" sz="1600" dirty="0"/>
              <a:t>При осуществлении закупок работ, предусмотренных позициями </a:t>
            </a:r>
          </a:p>
          <a:p>
            <a:r>
              <a:rPr lang="ru-RU" sz="1600" b="1" dirty="0"/>
              <a:t>1 </a:t>
            </a:r>
            <a:r>
              <a:rPr lang="ru-RU" sz="1600" dirty="0"/>
              <a:t>Работы по сохранению объектов культурного наследия (памятников истории и культуры) народов Российской Федерации (далее - объект культурного наследия), при которых затрагиваются конструктивные и другие характеристики надежности и безопасности таких объектов</a:t>
            </a:r>
          </a:p>
          <a:p>
            <a:r>
              <a:rPr lang="ru-RU" sz="1600" b="1" dirty="0"/>
              <a:t>и 2 </a:t>
            </a:r>
            <a:r>
              <a:rPr lang="ru-RU" sz="1600" dirty="0"/>
              <a:t>Работы по сохранению объектов культурного наследия, при которых не затрагиваются конструктивные и другие характеристики надежности и безопасности таких объектов</a:t>
            </a:r>
          </a:p>
          <a:p>
            <a:r>
              <a:rPr lang="ru-RU" sz="1600" dirty="0"/>
              <a:t>приложения в графе "Наименование отдельных видов товаров, работ, услуг, являющихся объектом закупки":</a:t>
            </a:r>
          </a:p>
          <a:p>
            <a:endParaRPr lang="ru-RU" sz="1600" dirty="0"/>
          </a:p>
          <a:p>
            <a:r>
              <a:rPr lang="ru-RU" sz="1600" dirty="0">
                <a:solidFill>
                  <a:srgbClr val="FF0000"/>
                </a:solidFill>
              </a:rPr>
              <a:t>положения настоящего постановления, касающиеся объектов культурного наследия (памятников истории и культуры) народов Российской Федерации, также применяются к выявленному объекту культурного наследия;</a:t>
            </a:r>
          </a:p>
          <a:p>
            <a:endParaRPr lang="ru-RU" sz="1600" dirty="0"/>
          </a:p>
          <a:p>
            <a:r>
              <a:rPr lang="ru-RU" sz="1600" dirty="0"/>
              <a:t>если по результатам определения поставщика (подрядчика, исполнителя) заключается контракт, предусмотренный частью 16.2 статьи 34 Закона о контрактной системе, применяется позиция 1 (если при выполнении работ затрагиваются конструктивные и другие характеристики надежности и безопасности объектов культурного наследия (памятников истории и культуры) народов Российской Федерации) или позиция 2 (если при выполнении работ не затрагиваются конструктивные и другие характеристики надежности и безопасности объектов культурного наследия (памятников истории и культуры) народов Российской Федерации) приложения;</a:t>
            </a:r>
          </a:p>
          <a:p>
            <a:r>
              <a:rPr lang="ru-RU" sz="1400" i="1" dirty="0"/>
              <a:t>16.2. Предметом контракта могут быть одновременно консервация, ремонт, реставрация, приспособление объекта культурного наследия (памятника истории и культуры) народов Российской Федерации для современного использования, включая научно-исследовательские, изыскательские, проектные и производственные работы, научное руководство проведением работ по сохранению такого объекта, технический и авторский надзор за проведением этих работ.</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8704" y="134305"/>
            <a:ext cx="10515600" cy="451621"/>
          </a:xfrm>
        </p:spPr>
        <p:txBody>
          <a:bodyPr>
            <a:normAutofit fontScale="90000"/>
          </a:bodyPr>
          <a:lstStyle/>
          <a:p>
            <a:r>
              <a:rPr lang="ru-RU" dirty="0">
                <a:solidFill>
                  <a:srgbClr val="00B0F0"/>
                </a:solidFill>
              </a:rPr>
              <a:t>Важно!</a:t>
            </a:r>
          </a:p>
        </p:txBody>
      </p:sp>
      <p:sp>
        <p:nvSpPr>
          <p:cNvPr id="3" name="Объект 2"/>
          <p:cNvSpPr>
            <a:spLocks noGrp="1"/>
          </p:cNvSpPr>
          <p:nvPr>
            <p:ph idx="1"/>
          </p:nvPr>
        </p:nvSpPr>
        <p:spPr>
          <a:xfrm>
            <a:off x="296662" y="772357"/>
            <a:ext cx="11753295" cy="4351338"/>
          </a:xfrm>
        </p:spPr>
        <p:txBody>
          <a:bodyPr>
            <a:noAutofit/>
          </a:bodyPr>
          <a:lstStyle/>
          <a:p>
            <a:r>
              <a:rPr lang="ru-RU" sz="1600" dirty="0"/>
              <a:t>г) при осуществлении закупок товаров, работ, услуг, предусмотренных позициями  6 - 18 приложения в графе "Наименование отдельных видов товаров, работ, услуг, являющихся объектом закупки":</a:t>
            </a:r>
          </a:p>
          <a:p>
            <a:endParaRPr lang="ru-RU" sz="1600" dirty="0"/>
          </a:p>
          <a:p>
            <a:endParaRPr lang="ru-RU" sz="1600" dirty="0"/>
          </a:p>
          <a:p>
            <a:endParaRPr lang="ru-RU" sz="1600" dirty="0"/>
          </a:p>
          <a:p>
            <a:endParaRPr lang="ru-RU" sz="1600" dirty="0"/>
          </a:p>
          <a:p>
            <a:endParaRPr lang="ru-RU" sz="1600" dirty="0"/>
          </a:p>
          <a:p>
            <a:endParaRPr lang="ru-RU" sz="1600" dirty="0"/>
          </a:p>
          <a:p>
            <a:endParaRPr lang="ru-RU" sz="1600" dirty="0"/>
          </a:p>
          <a:p>
            <a:endParaRPr lang="ru-RU" sz="1600" dirty="0"/>
          </a:p>
          <a:p>
            <a:endParaRPr lang="ru-RU" sz="1600" dirty="0"/>
          </a:p>
          <a:p>
            <a:endParaRPr lang="ru-RU" sz="1600" dirty="0"/>
          </a:p>
          <a:p>
            <a:endParaRPr lang="ru-RU" sz="1600" dirty="0"/>
          </a:p>
          <a:p>
            <a:endParaRPr lang="ru-RU" sz="1600" dirty="0"/>
          </a:p>
          <a:p>
            <a:endParaRPr lang="ru-RU" sz="1600" dirty="0"/>
          </a:p>
          <a:p>
            <a:endParaRPr lang="ru-RU" sz="1600" dirty="0"/>
          </a:p>
          <a:p>
            <a:endParaRPr lang="ru-RU" sz="1600" dirty="0"/>
          </a:p>
          <a:p>
            <a:endParaRPr lang="ru-RU" sz="1600" dirty="0"/>
          </a:p>
        </p:txBody>
      </p:sp>
      <p:graphicFrame>
        <p:nvGraphicFramePr>
          <p:cNvPr id="4" name="Таблица 3"/>
          <p:cNvGraphicFramePr>
            <a:graphicFrameLocks noGrp="1"/>
          </p:cNvGraphicFramePr>
          <p:nvPr/>
        </p:nvGraphicFramePr>
        <p:xfrm>
          <a:off x="580747" y="1381742"/>
          <a:ext cx="6752947" cy="5224683"/>
        </p:xfrm>
        <a:graphic>
          <a:graphicData uri="http://schemas.openxmlformats.org/drawingml/2006/table">
            <a:tbl>
              <a:tblPr>
                <a:tableStyleId>{5C22544A-7EE6-4342-B048-85BDC9FD1C3A}</a:tableStyleId>
              </a:tblPr>
              <a:tblGrid>
                <a:gridCol w="6752947">
                  <a:extLst>
                    <a:ext uri="{9D8B030D-6E8A-4147-A177-3AD203B41FA5}">
                      <a16:colId xmlns:a16="http://schemas.microsoft.com/office/drawing/2014/main" val="20000"/>
                    </a:ext>
                  </a:extLst>
                </a:gridCol>
              </a:tblGrid>
              <a:tr h="499223">
                <a:tc>
                  <a:txBody>
                    <a:bodyPr/>
                    <a:lstStyle/>
                    <a:p>
                      <a:pPr>
                        <a:lnSpc>
                          <a:spcPct val="107000"/>
                        </a:lnSpc>
                      </a:pPr>
                      <a:r>
                        <a:rPr lang="ru-RU" sz="1200" dirty="0">
                          <a:effectLst/>
                          <a:latin typeface="+mn-lt"/>
                        </a:rPr>
                        <a:t>Работы по подготовке проектной документации и (или) выполнению инженерных изысканий в соответствии </a:t>
                      </a:r>
                      <a:br>
                        <a:rPr lang="ru-RU" sz="1200" dirty="0">
                          <a:effectLst/>
                          <a:latin typeface="+mn-lt"/>
                        </a:rPr>
                      </a:br>
                      <a:r>
                        <a:rPr lang="ru-RU" sz="1200" dirty="0">
                          <a:effectLst/>
                          <a:latin typeface="+mn-lt"/>
                        </a:rPr>
                        <a:t>с </a:t>
                      </a:r>
                      <a:r>
                        <a:rPr lang="ru-RU" sz="1200" u="none" strike="noStrike" dirty="0">
                          <a:effectLst/>
                          <a:latin typeface="+mn-lt"/>
                          <a:hlinkClick r:id="rId2"/>
                        </a:rPr>
                        <a:t>законодательством</a:t>
                      </a:r>
                      <a:r>
                        <a:rPr lang="ru-RU" sz="1200" dirty="0">
                          <a:effectLst/>
                          <a:latin typeface="+mn-lt"/>
                        </a:rPr>
                        <a:t> о градостроительной деятельности</a:t>
                      </a:r>
                      <a:endParaRPr lang="ru-RU" sz="1200" dirty="0">
                        <a:effectLst/>
                        <a:latin typeface="+mn-lt"/>
                        <a:ea typeface="Times New Roman" panose="02020603050405020304" pitchFamily="18" charset="0"/>
                        <a:cs typeface="Times New Roman" panose="02020603050405020304" pitchFamily="18" charset="0"/>
                      </a:endParaRPr>
                    </a:p>
                  </a:txBody>
                  <a:tcPr marL="30340" marR="30340" marT="0" marB="0"/>
                </a:tc>
                <a:extLst>
                  <a:ext uri="{0D108BD9-81ED-4DB2-BD59-A6C34878D82A}">
                    <a16:rowId xmlns:a16="http://schemas.microsoft.com/office/drawing/2014/main" val="10000"/>
                  </a:ext>
                </a:extLst>
              </a:tr>
              <a:tr h="330331">
                <a:tc>
                  <a:txBody>
                    <a:bodyPr/>
                    <a:lstStyle/>
                    <a:p>
                      <a:pPr>
                        <a:lnSpc>
                          <a:spcPct val="107000"/>
                        </a:lnSpc>
                      </a:pPr>
                      <a:r>
                        <a:rPr lang="ru-RU" sz="1200" dirty="0">
                          <a:effectLst/>
                          <a:latin typeface="+mn-lt"/>
                        </a:rPr>
                        <a:t>Работы по строительству, реконструкции объекта капитального строительства, </a:t>
                      </a:r>
                      <a:br>
                        <a:rPr lang="ru-RU" sz="1200" dirty="0">
                          <a:effectLst/>
                          <a:latin typeface="+mn-lt"/>
                        </a:rPr>
                      </a:br>
                      <a:r>
                        <a:rPr lang="ru-RU" sz="1200" dirty="0">
                          <a:effectLst/>
                          <a:latin typeface="+mn-lt"/>
                        </a:rPr>
                        <a:t>за исключением линейного объекта</a:t>
                      </a:r>
                      <a:endParaRPr lang="ru-RU" sz="1200" dirty="0">
                        <a:effectLst/>
                        <a:latin typeface="+mn-lt"/>
                        <a:ea typeface="Times New Roman" panose="02020603050405020304" pitchFamily="18" charset="0"/>
                        <a:cs typeface="Times New Roman" panose="02020603050405020304" pitchFamily="18" charset="0"/>
                      </a:endParaRPr>
                    </a:p>
                  </a:txBody>
                  <a:tcPr marL="30340" marR="30340" marT="0" marB="0"/>
                </a:tc>
                <a:extLst>
                  <a:ext uri="{0D108BD9-81ED-4DB2-BD59-A6C34878D82A}">
                    <a16:rowId xmlns:a16="http://schemas.microsoft.com/office/drawing/2014/main" val="10001"/>
                  </a:ext>
                </a:extLst>
              </a:tr>
              <a:tr h="499223">
                <a:tc>
                  <a:txBody>
                    <a:bodyPr/>
                    <a:lstStyle/>
                    <a:p>
                      <a:pPr>
                        <a:lnSpc>
                          <a:spcPct val="107000"/>
                        </a:lnSpc>
                      </a:pPr>
                      <a:r>
                        <a:rPr lang="ru-RU" sz="1200" dirty="0">
                          <a:effectLst/>
                          <a:latin typeface="+mn-lt"/>
                        </a:rPr>
                        <a:t>Работы по строительству, реконструкции линейного объекта, за исключением  предусмотренных </a:t>
                      </a:r>
                      <a:r>
                        <a:rPr lang="ru-RU" sz="1200" u="none" strike="noStrike" dirty="0">
                          <a:effectLst/>
                          <a:latin typeface="+mn-lt"/>
                          <a:hlinkClick r:id="rId3" action="ppaction://hlinkfile"/>
                        </a:rPr>
                        <a:t>позицией 17</a:t>
                      </a:r>
                      <a:br>
                        <a:rPr lang="ru-RU" sz="1200" dirty="0">
                          <a:effectLst/>
                          <a:latin typeface="+mn-lt"/>
                        </a:rPr>
                      </a:br>
                      <a:r>
                        <a:rPr lang="ru-RU" sz="1200" dirty="0">
                          <a:effectLst/>
                          <a:latin typeface="+mn-lt"/>
                        </a:rPr>
                        <a:t>настоящего приложения работ  по строительству, реконструкции автомобильной дороги</a:t>
                      </a:r>
                      <a:endParaRPr lang="ru-RU" sz="1200" dirty="0">
                        <a:effectLst/>
                        <a:latin typeface="+mn-lt"/>
                        <a:ea typeface="Times New Roman" panose="02020603050405020304" pitchFamily="18" charset="0"/>
                        <a:cs typeface="Times New Roman" panose="02020603050405020304" pitchFamily="18" charset="0"/>
                      </a:endParaRPr>
                    </a:p>
                  </a:txBody>
                  <a:tcPr marL="30340" marR="30340" marT="0" marB="0"/>
                </a:tc>
                <a:extLst>
                  <a:ext uri="{0D108BD9-81ED-4DB2-BD59-A6C34878D82A}">
                    <a16:rowId xmlns:a16="http://schemas.microsoft.com/office/drawing/2014/main" val="10002"/>
                  </a:ext>
                </a:extLst>
              </a:tr>
              <a:tr h="330331">
                <a:tc>
                  <a:txBody>
                    <a:bodyPr/>
                    <a:lstStyle/>
                    <a:p>
                      <a:pPr>
                        <a:lnSpc>
                          <a:spcPct val="107000"/>
                        </a:lnSpc>
                      </a:pPr>
                      <a:r>
                        <a:rPr lang="ru-RU" sz="1200" dirty="0">
                          <a:effectLst/>
                          <a:latin typeface="+mn-lt"/>
                        </a:rPr>
                        <a:t>Работы по строительству некапитального строения, сооружения (строений, сооружений), благоустройству территории</a:t>
                      </a:r>
                      <a:endParaRPr lang="ru-RU" sz="1200" dirty="0">
                        <a:effectLst/>
                        <a:latin typeface="+mn-lt"/>
                        <a:ea typeface="Times New Roman" panose="02020603050405020304" pitchFamily="18" charset="0"/>
                        <a:cs typeface="Times New Roman" panose="02020603050405020304" pitchFamily="18" charset="0"/>
                      </a:endParaRPr>
                    </a:p>
                  </a:txBody>
                  <a:tcPr marL="30340" marR="30340" marT="0" marB="0"/>
                </a:tc>
                <a:extLst>
                  <a:ext uri="{0D108BD9-81ED-4DB2-BD59-A6C34878D82A}">
                    <a16:rowId xmlns:a16="http://schemas.microsoft.com/office/drawing/2014/main" val="10003"/>
                  </a:ext>
                </a:extLst>
              </a:tr>
              <a:tr h="330331">
                <a:tc>
                  <a:txBody>
                    <a:bodyPr/>
                    <a:lstStyle/>
                    <a:p>
                      <a:pPr>
                        <a:lnSpc>
                          <a:spcPct val="107000"/>
                        </a:lnSpc>
                      </a:pPr>
                      <a:r>
                        <a:rPr lang="ru-RU" sz="1200" dirty="0">
                          <a:effectLst/>
                          <a:latin typeface="+mn-lt"/>
                        </a:rPr>
                        <a:t>Работы по капитальному ремонту  объекта капитального строительства  (за исключением линейного объекта)</a:t>
                      </a:r>
                      <a:endParaRPr lang="ru-RU" sz="1200" dirty="0">
                        <a:effectLst/>
                        <a:latin typeface="+mn-lt"/>
                        <a:ea typeface="Times New Roman" panose="02020603050405020304" pitchFamily="18" charset="0"/>
                        <a:cs typeface="Times New Roman" panose="02020603050405020304" pitchFamily="18" charset="0"/>
                      </a:endParaRPr>
                    </a:p>
                  </a:txBody>
                  <a:tcPr marL="30340" marR="30340" marT="0" marB="0"/>
                </a:tc>
                <a:extLst>
                  <a:ext uri="{0D108BD9-81ED-4DB2-BD59-A6C34878D82A}">
                    <a16:rowId xmlns:a16="http://schemas.microsoft.com/office/drawing/2014/main" val="10004"/>
                  </a:ext>
                </a:extLst>
              </a:tr>
              <a:tr h="332299">
                <a:tc>
                  <a:txBody>
                    <a:bodyPr/>
                    <a:lstStyle/>
                    <a:p>
                      <a:pPr>
                        <a:lnSpc>
                          <a:spcPct val="107000"/>
                        </a:lnSpc>
                      </a:pPr>
                      <a:r>
                        <a:rPr lang="ru-RU" sz="1200" dirty="0">
                          <a:effectLst/>
                          <a:latin typeface="+mn-lt"/>
                        </a:rPr>
                        <a:t>Работы по капитальному ремонту  линейного объекта, за исключением работ, предусмотренных </a:t>
                      </a:r>
                      <a:r>
                        <a:rPr lang="ru-RU" sz="1200" u="none" strike="noStrike" dirty="0">
                          <a:effectLst/>
                          <a:latin typeface="+mn-lt"/>
                          <a:hlinkClick r:id="rId4" action="ppaction://hlinkfile"/>
                        </a:rPr>
                        <a:t>позицией 18</a:t>
                      </a:r>
                      <a:r>
                        <a:rPr lang="ru-RU" sz="1200" dirty="0">
                          <a:effectLst/>
                          <a:latin typeface="+mn-lt"/>
                        </a:rPr>
                        <a:t> настоящего приложения,  работ по капитальному ремонту автомобильной дороги</a:t>
                      </a:r>
                      <a:endParaRPr lang="ru-RU" sz="1200" dirty="0">
                        <a:effectLst/>
                        <a:latin typeface="+mn-lt"/>
                        <a:ea typeface="Times New Roman" panose="02020603050405020304" pitchFamily="18" charset="0"/>
                        <a:cs typeface="Times New Roman" panose="02020603050405020304" pitchFamily="18" charset="0"/>
                      </a:endParaRPr>
                    </a:p>
                  </a:txBody>
                  <a:tcPr marL="30340" marR="30340" marT="0" marB="0"/>
                </a:tc>
                <a:extLst>
                  <a:ext uri="{0D108BD9-81ED-4DB2-BD59-A6C34878D82A}">
                    <a16:rowId xmlns:a16="http://schemas.microsoft.com/office/drawing/2014/main" val="10005"/>
                  </a:ext>
                </a:extLst>
              </a:tr>
              <a:tr h="186415">
                <a:tc>
                  <a:txBody>
                    <a:bodyPr/>
                    <a:lstStyle/>
                    <a:p>
                      <a:pPr>
                        <a:lnSpc>
                          <a:spcPct val="107000"/>
                        </a:lnSpc>
                      </a:pPr>
                      <a:r>
                        <a:rPr lang="ru-RU" sz="1200">
                          <a:effectLst/>
                          <a:latin typeface="+mn-lt"/>
                        </a:rPr>
                        <a:t>Работы по сносу объекта капитального строительства (в том числе линейного объекта)</a:t>
                      </a:r>
                      <a:endParaRPr lang="ru-RU" sz="1200">
                        <a:effectLst/>
                        <a:latin typeface="+mn-lt"/>
                        <a:ea typeface="Times New Roman" panose="02020603050405020304" pitchFamily="18" charset="0"/>
                        <a:cs typeface="Times New Roman" panose="02020603050405020304" pitchFamily="18" charset="0"/>
                      </a:endParaRPr>
                    </a:p>
                  </a:txBody>
                  <a:tcPr marL="30340" marR="30340" marT="0" marB="0"/>
                </a:tc>
                <a:extLst>
                  <a:ext uri="{0D108BD9-81ED-4DB2-BD59-A6C34878D82A}">
                    <a16:rowId xmlns:a16="http://schemas.microsoft.com/office/drawing/2014/main" val="10006"/>
                  </a:ext>
                </a:extLst>
              </a:tr>
              <a:tr h="330331">
                <a:tc>
                  <a:txBody>
                    <a:bodyPr/>
                    <a:lstStyle/>
                    <a:p>
                      <a:pPr>
                        <a:lnSpc>
                          <a:spcPct val="107000"/>
                        </a:lnSpc>
                      </a:pPr>
                      <a:r>
                        <a:rPr lang="ru-RU" sz="1200" dirty="0">
                          <a:effectLst/>
                          <a:latin typeface="+mn-lt"/>
                        </a:rPr>
                        <a:t>Работы по строительству, реконструкции особо опасных, технически сложных, уникальных объектов капитального строительства</a:t>
                      </a:r>
                      <a:endParaRPr lang="ru-RU" sz="1200" dirty="0">
                        <a:effectLst/>
                        <a:latin typeface="+mn-lt"/>
                        <a:ea typeface="Times New Roman" panose="02020603050405020304" pitchFamily="18" charset="0"/>
                        <a:cs typeface="Times New Roman" panose="02020603050405020304" pitchFamily="18" charset="0"/>
                      </a:endParaRPr>
                    </a:p>
                  </a:txBody>
                  <a:tcPr marL="30340" marR="30340" marT="0" marB="0"/>
                </a:tc>
                <a:extLst>
                  <a:ext uri="{0D108BD9-81ED-4DB2-BD59-A6C34878D82A}">
                    <a16:rowId xmlns:a16="http://schemas.microsoft.com/office/drawing/2014/main" val="10007"/>
                  </a:ext>
                </a:extLst>
              </a:tr>
              <a:tr h="161439">
                <a:tc>
                  <a:txBody>
                    <a:bodyPr/>
                    <a:lstStyle/>
                    <a:p>
                      <a:pPr>
                        <a:lnSpc>
                          <a:spcPct val="107000"/>
                        </a:lnSpc>
                      </a:pPr>
                      <a:r>
                        <a:rPr lang="ru-RU" sz="1200" dirty="0">
                          <a:effectLst/>
                          <a:latin typeface="+mn-lt"/>
                        </a:rPr>
                        <a:t>Услуги по техническому обслуживанию зданий, сооружений</a:t>
                      </a:r>
                      <a:endParaRPr lang="ru-RU" sz="1200" dirty="0">
                        <a:effectLst/>
                        <a:latin typeface="+mn-lt"/>
                        <a:ea typeface="Times New Roman" panose="02020603050405020304" pitchFamily="18" charset="0"/>
                        <a:cs typeface="Times New Roman" panose="02020603050405020304" pitchFamily="18" charset="0"/>
                      </a:endParaRPr>
                    </a:p>
                  </a:txBody>
                  <a:tcPr marL="30340" marR="30340" marT="0" marB="0"/>
                </a:tc>
                <a:extLst>
                  <a:ext uri="{0D108BD9-81ED-4DB2-BD59-A6C34878D82A}">
                    <a16:rowId xmlns:a16="http://schemas.microsoft.com/office/drawing/2014/main" val="10008"/>
                  </a:ext>
                </a:extLst>
              </a:tr>
              <a:tr h="161439">
                <a:tc>
                  <a:txBody>
                    <a:bodyPr/>
                    <a:lstStyle/>
                    <a:p>
                      <a:pPr>
                        <a:lnSpc>
                          <a:spcPct val="107000"/>
                        </a:lnSpc>
                      </a:pPr>
                      <a:r>
                        <a:rPr lang="ru-RU" sz="1200" dirty="0">
                          <a:effectLst/>
                          <a:latin typeface="+mn-lt"/>
                        </a:rPr>
                        <a:t>Работы по текущему ремонту зданий, сооружений</a:t>
                      </a:r>
                      <a:endParaRPr lang="ru-RU" sz="1200" dirty="0">
                        <a:effectLst/>
                        <a:latin typeface="+mn-lt"/>
                        <a:ea typeface="Times New Roman" panose="02020603050405020304" pitchFamily="18" charset="0"/>
                        <a:cs typeface="Times New Roman" panose="02020603050405020304" pitchFamily="18" charset="0"/>
                      </a:endParaRPr>
                    </a:p>
                  </a:txBody>
                  <a:tcPr marL="30340" marR="30340" marT="0" marB="0"/>
                </a:tc>
                <a:extLst>
                  <a:ext uri="{0D108BD9-81ED-4DB2-BD59-A6C34878D82A}">
                    <a16:rowId xmlns:a16="http://schemas.microsoft.com/office/drawing/2014/main" val="10009"/>
                  </a:ext>
                </a:extLst>
              </a:tr>
              <a:tr h="1005899">
                <a:tc>
                  <a:txBody>
                    <a:bodyPr/>
                    <a:lstStyle/>
                    <a:p>
                      <a:pPr>
                        <a:lnSpc>
                          <a:spcPct val="107000"/>
                        </a:lnSpc>
                      </a:pPr>
                      <a:r>
                        <a:rPr lang="ru-RU" sz="1200" dirty="0">
                          <a:effectLst/>
                          <a:latin typeface="+mn-lt"/>
                        </a:rPr>
                        <a:t>Услуги по проведению обязательного публичного технологического и ценового аудита крупных инвестиционных проектов с государственным участием (далее - инвестиционные проекты) </a:t>
                      </a:r>
                      <a:br>
                        <a:rPr lang="ru-RU" sz="1200" dirty="0">
                          <a:effectLst/>
                          <a:latin typeface="+mn-lt"/>
                        </a:rPr>
                      </a:br>
                      <a:r>
                        <a:rPr lang="ru-RU" sz="1200" dirty="0">
                          <a:effectLst/>
                          <a:latin typeface="+mn-lt"/>
                        </a:rPr>
                        <a:t>в отношении объектов капитального строительства, финансирование строительства, реконструкции или технического перевооружения которых планируется осуществлять полностью или частично за счет средств федерального бюджета с использованием механизма федеральной адресной инвестиционной программы</a:t>
                      </a:r>
                      <a:endParaRPr lang="ru-RU" sz="1200" dirty="0">
                        <a:effectLst/>
                        <a:latin typeface="+mn-lt"/>
                        <a:ea typeface="Times New Roman" panose="02020603050405020304" pitchFamily="18" charset="0"/>
                        <a:cs typeface="Times New Roman" panose="02020603050405020304" pitchFamily="18" charset="0"/>
                      </a:endParaRPr>
                    </a:p>
                  </a:txBody>
                  <a:tcPr marL="30340" marR="30340" marT="0" marB="0"/>
                </a:tc>
                <a:extLst>
                  <a:ext uri="{0D108BD9-81ED-4DB2-BD59-A6C34878D82A}">
                    <a16:rowId xmlns:a16="http://schemas.microsoft.com/office/drawing/2014/main" val="10010"/>
                  </a:ext>
                </a:extLst>
              </a:tr>
              <a:tr h="213502">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Работы по строительству, реконструкции, капитальному ремонту автомобильной дороги</a:t>
                      </a:r>
                    </a:p>
                  </a:txBody>
                  <a:tcPr marL="68580" marR="68580" marT="0" marB="0"/>
                </a:tc>
                <a:extLst>
                  <a:ext uri="{0D108BD9-81ED-4DB2-BD59-A6C34878D82A}">
                    <a16:rowId xmlns:a16="http://schemas.microsoft.com/office/drawing/2014/main" val="10011"/>
                  </a:ext>
                </a:extLst>
              </a:tr>
              <a:tr h="213502">
                <a:tc>
                  <a:txBody>
                    <a:bodyPr/>
                    <a:lstStyle/>
                    <a:p>
                      <a:pPr marL="0" marR="0" lvl="0" indent="0" algn="l" defTabSz="914400" rtl="0" eaLnBrk="1" fontAlgn="auto" latinLnBrk="0" hangingPunct="1">
                        <a:lnSpc>
                          <a:spcPct val="107000"/>
                        </a:lnSpc>
                        <a:spcBef>
                          <a:spcPts val="0"/>
                        </a:spcBef>
                        <a:spcAft>
                          <a:spcPts val="0"/>
                        </a:spcAft>
                        <a:buClrTx/>
                        <a:buSzTx/>
                        <a:buFontTx/>
                        <a:buNone/>
                        <a:defRPr/>
                      </a:pPr>
                      <a:r>
                        <a:rPr lang="ru-RU" sz="1200" dirty="0">
                          <a:effectLst/>
                          <a:latin typeface="+mn-lt"/>
                          <a:ea typeface="Times New Roman" panose="02020603050405020304" pitchFamily="18" charset="0"/>
                          <a:cs typeface="Times New Roman" panose="02020603050405020304" pitchFamily="18" charset="0"/>
                        </a:rPr>
                        <a:t>Работы по ремонту, содержанию автомобильной дороги</a:t>
                      </a:r>
                    </a:p>
                  </a:txBody>
                  <a:tcPr marL="68580" marR="68580" marT="0" marB="0"/>
                </a:tc>
                <a:extLst>
                  <a:ext uri="{0D108BD9-81ED-4DB2-BD59-A6C34878D82A}">
                    <a16:rowId xmlns:a16="http://schemas.microsoft.com/office/drawing/2014/main" val="10012"/>
                  </a:ext>
                </a:extLst>
              </a:tr>
            </a:tbl>
          </a:graphicData>
        </a:graphic>
      </p:graphicFrame>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8704" y="134305"/>
            <a:ext cx="10515600" cy="451621"/>
          </a:xfrm>
        </p:spPr>
        <p:txBody>
          <a:bodyPr>
            <a:normAutofit fontScale="90000"/>
          </a:bodyPr>
          <a:lstStyle/>
          <a:p>
            <a:r>
              <a:rPr lang="ru-RU" dirty="0">
                <a:solidFill>
                  <a:srgbClr val="00B0F0"/>
                </a:solidFill>
              </a:rPr>
              <a:t>Важно!</a:t>
            </a:r>
          </a:p>
        </p:txBody>
      </p:sp>
      <p:sp>
        <p:nvSpPr>
          <p:cNvPr id="3" name="Объект 2"/>
          <p:cNvSpPr>
            <a:spLocks noGrp="1"/>
          </p:cNvSpPr>
          <p:nvPr>
            <p:ph idx="1"/>
          </p:nvPr>
        </p:nvSpPr>
        <p:spPr>
          <a:xfrm>
            <a:off x="296662" y="772357"/>
            <a:ext cx="11753295" cy="4351338"/>
          </a:xfrm>
        </p:spPr>
        <p:txBody>
          <a:bodyPr>
            <a:noAutofit/>
          </a:bodyPr>
          <a:lstStyle/>
          <a:p>
            <a:r>
              <a:rPr lang="ru-RU" sz="1600" dirty="0"/>
              <a:t>Если исполненный договор, указанный в пункте 1 позиции 6 приложения в графе "Информация и документы, подтверждающие соответствие участников закупки дополнительным требованиям", предусматривает выполнение работ по подготовке проектной документации и (или) выполнению инженерных изысканий </a:t>
            </a:r>
            <a:r>
              <a:rPr lang="ru-RU" sz="1600" dirty="0">
                <a:solidFill>
                  <a:srgbClr val="FF0000"/>
                </a:solidFill>
              </a:rPr>
              <a:t>в отношении нескольких объектов капитального строительства</a:t>
            </a:r>
            <a:r>
              <a:rPr lang="ru-RU" sz="1600" dirty="0"/>
              <a:t>, то указанное в пункте 3 графы "Информация и документы, подтверждающие соответствие участников закупки дополнительным требованиям" позиции 6 приложения </a:t>
            </a:r>
            <a:r>
              <a:rPr lang="ru-RU" sz="1600" dirty="0">
                <a:solidFill>
                  <a:srgbClr val="FF0000"/>
                </a:solidFill>
              </a:rPr>
              <a:t>положительное заключение направляется в соответствии с требованиями Закона о контрактной системе в отношении всех таких объектов капитального строительства;</a:t>
            </a:r>
          </a:p>
          <a:p>
            <a:endParaRPr lang="ru-RU" sz="1600" dirty="0">
              <a:solidFill>
                <a:srgbClr val="FF0000"/>
              </a:solidFill>
            </a:endParaRPr>
          </a:p>
          <a:p>
            <a:endParaRPr lang="ru-RU" sz="1600" dirty="0"/>
          </a:p>
          <a:p>
            <a:endParaRPr lang="ru-RU" sz="1600" dirty="0"/>
          </a:p>
          <a:p>
            <a:endParaRPr lang="ru-RU" sz="1600" dirty="0"/>
          </a:p>
          <a:p>
            <a:endParaRPr lang="ru-RU" sz="1600" dirty="0"/>
          </a:p>
          <a:p>
            <a:endParaRPr lang="ru-RU" sz="1600" dirty="0"/>
          </a:p>
          <a:p>
            <a:endParaRPr lang="ru-RU" sz="1600" dirty="0"/>
          </a:p>
          <a:p>
            <a:endParaRPr lang="ru-RU" sz="1600" dirty="0"/>
          </a:p>
          <a:p>
            <a:endParaRPr lang="ru-RU" sz="1600" dirty="0"/>
          </a:p>
          <a:p>
            <a:endParaRPr lang="ru-RU" sz="1600" dirty="0"/>
          </a:p>
        </p:txBody>
      </p:sp>
      <p:pic>
        <p:nvPicPr>
          <p:cNvPr id="6" name="Рисунок 5"/>
          <p:cNvPicPr>
            <a:picLocks noChangeAspect="1"/>
          </p:cNvPicPr>
          <p:nvPr/>
        </p:nvPicPr>
        <p:blipFill>
          <a:blip r:embed="rId2"/>
          <a:stretch>
            <a:fillRect/>
          </a:stretch>
        </p:blipFill>
        <p:spPr>
          <a:xfrm>
            <a:off x="1001266" y="2424380"/>
            <a:ext cx="9390476" cy="2790476"/>
          </a:xfrm>
          <a:prstGeom prst="rect">
            <a:avLst/>
          </a:prstGeo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8704" y="134305"/>
            <a:ext cx="10515600" cy="451621"/>
          </a:xfrm>
        </p:spPr>
        <p:txBody>
          <a:bodyPr>
            <a:normAutofit fontScale="90000"/>
          </a:bodyPr>
          <a:lstStyle/>
          <a:p>
            <a:r>
              <a:rPr lang="ru-RU" dirty="0">
                <a:solidFill>
                  <a:srgbClr val="00B0F0"/>
                </a:solidFill>
              </a:rPr>
              <a:t>Важно!</a:t>
            </a:r>
          </a:p>
        </p:txBody>
      </p:sp>
      <p:sp>
        <p:nvSpPr>
          <p:cNvPr id="3" name="Объект 2"/>
          <p:cNvSpPr>
            <a:spLocks noGrp="1"/>
          </p:cNvSpPr>
          <p:nvPr>
            <p:ph idx="1"/>
          </p:nvPr>
        </p:nvSpPr>
        <p:spPr>
          <a:xfrm>
            <a:off x="296662" y="772357"/>
            <a:ext cx="11753295" cy="4351338"/>
          </a:xfrm>
        </p:spPr>
        <p:txBody>
          <a:bodyPr>
            <a:noAutofit/>
          </a:bodyPr>
          <a:lstStyle/>
          <a:p>
            <a:r>
              <a:rPr lang="ru-RU" sz="1600" dirty="0">
                <a:solidFill>
                  <a:srgbClr val="FF0000"/>
                </a:solidFill>
              </a:rPr>
              <a:t>если объект закупки помимо работ по строительству и (или) реконструкции объекта капитального строительства включает работы по капитальному ремонту и (или) сносу объекта капитального строительства</a:t>
            </a:r>
            <a:r>
              <a:rPr lang="ru-RU" sz="1600" dirty="0"/>
              <a:t>, </a:t>
            </a:r>
            <a:r>
              <a:rPr lang="ru-RU" sz="1600" b="1" dirty="0"/>
              <a:t>применяется позиция 7 приложения</a:t>
            </a:r>
            <a:r>
              <a:rPr lang="ru-RU" sz="1600" dirty="0"/>
              <a:t>. </a:t>
            </a:r>
            <a:r>
              <a:rPr lang="ru-RU" sz="1600" u="sng" dirty="0"/>
              <a:t>При этом если такие работы по строительству и реконструкции подлежат выполнению на линейном объекте, автомобильной дороге, </a:t>
            </a:r>
            <a:r>
              <a:rPr lang="ru-RU" sz="1600" b="1" u="sng" dirty="0"/>
              <a:t>применяются соответственно позиция 8, позиция 17 приложения;</a:t>
            </a:r>
          </a:p>
          <a:p>
            <a:r>
              <a:rPr lang="ru-RU" sz="1400" i="1" dirty="0"/>
              <a:t>7. Работы по строительству, реконструкции объекта капитального строительства, за исключением линейного объекта</a:t>
            </a:r>
          </a:p>
          <a:p>
            <a:r>
              <a:rPr lang="ru-RU" sz="1400" i="1" dirty="0"/>
              <a:t>8. Работы по строительству, реконструкции линейного объекта, за исключением предусмотренных позицией 17 настоящего приложения работ по строительству, реконструкции автомобильной дороги</a:t>
            </a:r>
          </a:p>
          <a:p>
            <a:r>
              <a:rPr lang="ru-RU" sz="1400" i="1" dirty="0"/>
              <a:t>17. Работы по строительству, реконструкции, капитальному ремонту автомобильной дороги</a:t>
            </a:r>
          </a:p>
          <a:p>
            <a:endParaRPr lang="ru-RU" sz="1600" dirty="0"/>
          </a:p>
          <a:p>
            <a:r>
              <a:rPr lang="ru-RU" sz="1600" dirty="0">
                <a:solidFill>
                  <a:srgbClr val="FF0000"/>
                </a:solidFill>
              </a:rPr>
              <a:t>если по результатам определения поставщика (подрядчика, исполнителя) заключается контракт, предусмотренный частью 16 (при условии, что контракт жизненного цикла предусматривает проектирование, строительство, реконструкцию, капитальный ремонт объекта капитального строительства), частью 16.1 статьи 34 (при условии, что контракт предусматривает проектирование, строительство, реконструкцию, капитальный ремонт объекта капитального строительства) и частью 56 статьи 112 (при условии, что контракт предусматривает проектирование, строительство, реконструкцию, капитальный ремонт объекта капитального строительства) Закона о контрактной системе</a:t>
            </a:r>
            <a:r>
              <a:rPr lang="ru-RU" sz="1600" dirty="0"/>
              <a:t>, </a:t>
            </a:r>
            <a:r>
              <a:rPr lang="ru-RU" sz="1600" b="1" dirty="0"/>
              <a:t>применяется позиция 7 приложения</a:t>
            </a:r>
            <a:r>
              <a:rPr lang="ru-RU" sz="1600" dirty="0"/>
              <a:t>. </a:t>
            </a:r>
            <a:r>
              <a:rPr lang="ru-RU" sz="1600" u="sng" dirty="0"/>
              <a:t>При этом если такие работы подлежат выполнению на линейном объекте, автомобильной дороге, </a:t>
            </a:r>
            <a:r>
              <a:rPr lang="ru-RU" sz="1600" b="1" u="sng" dirty="0"/>
              <a:t>применяются соответственно позиция 8, позиция 17 приложения</a:t>
            </a:r>
            <a:r>
              <a:rPr lang="ru-RU" sz="1600" u="sng" dirty="0"/>
              <a:t>;</a:t>
            </a:r>
          </a:p>
          <a:p>
            <a:endParaRPr lang="ru-RU" sz="1600" u="sng"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D7B1F950-27D4-7BD1-F73C-5B82CF0123AF}"/>
              </a:ext>
            </a:extLst>
          </p:cNvPr>
          <p:cNvPicPr>
            <a:picLocks noGrp="1" noChangeAspect="1"/>
          </p:cNvPicPr>
          <p:nvPr>
            <p:ph idx="1"/>
          </p:nvPr>
        </p:nvPicPr>
        <p:blipFill>
          <a:blip r:embed="rId2"/>
          <a:stretch>
            <a:fillRect/>
          </a:stretch>
        </p:blipFill>
        <p:spPr>
          <a:xfrm>
            <a:off x="3479800" y="135467"/>
            <a:ext cx="6634987" cy="6041496"/>
          </a:xfrm>
        </p:spPr>
      </p:pic>
    </p:spTree>
    <p:extLst>
      <p:ext uri="{BB962C8B-B14F-4D97-AF65-F5344CB8AC3E}">
        <p14:creationId xmlns:p14="http://schemas.microsoft.com/office/powerpoint/2010/main" val="391299407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8704" y="134305"/>
            <a:ext cx="10515600" cy="451621"/>
          </a:xfrm>
        </p:spPr>
        <p:txBody>
          <a:bodyPr>
            <a:normAutofit fontScale="90000"/>
          </a:bodyPr>
          <a:lstStyle/>
          <a:p>
            <a:r>
              <a:rPr lang="ru-RU" dirty="0">
                <a:solidFill>
                  <a:srgbClr val="00B0F0"/>
                </a:solidFill>
              </a:rPr>
              <a:t>Важно!</a:t>
            </a:r>
          </a:p>
        </p:txBody>
      </p:sp>
      <p:sp>
        <p:nvSpPr>
          <p:cNvPr id="3" name="Объект 2"/>
          <p:cNvSpPr>
            <a:spLocks noGrp="1"/>
          </p:cNvSpPr>
          <p:nvPr>
            <p:ph idx="1"/>
          </p:nvPr>
        </p:nvSpPr>
        <p:spPr>
          <a:xfrm>
            <a:off x="296662" y="772357"/>
            <a:ext cx="11753295" cy="4351338"/>
          </a:xfrm>
        </p:spPr>
        <p:txBody>
          <a:bodyPr>
            <a:noAutofit/>
          </a:bodyPr>
          <a:lstStyle/>
          <a:p>
            <a:r>
              <a:rPr lang="ru-RU" sz="1600" dirty="0"/>
              <a:t>если по результатам определения поставщика (подрядчика, исполнителя) </a:t>
            </a:r>
            <a:r>
              <a:rPr lang="ru-RU" sz="1600" dirty="0">
                <a:solidFill>
                  <a:srgbClr val="FF0000"/>
                </a:solidFill>
              </a:rPr>
              <a:t>заключается контракт, предусмотренный частью 16 статьи 34 Закона о контрактной системе </a:t>
            </a:r>
            <a:r>
              <a:rPr lang="ru-RU" sz="1600" dirty="0"/>
              <a:t>(при условии, что контракт жизненного цикла предусматривает проектирование, строительство, реконструкцию, капитальный ремонт объекта капитального строительства), предусмотренные позициями 7, 8 и 17 приложения в графе "Дополнительные требования к участникам закупки" требования к размерам </a:t>
            </a:r>
            <a:r>
              <a:rPr lang="ru-RU" sz="1600" dirty="0">
                <a:solidFill>
                  <a:srgbClr val="FF0000"/>
                </a:solidFill>
              </a:rPr>
              <a:t>цен определяются исходя из стоимости, указанной </a:t>
            </a:r>
            <a:r>
              <a:rPr lang="ru-RU" sz="1600" u="sng" dirty="0">
                <a:solidFill>
                  <a:srgbClr val="FF0000"/>
                </a:solidFill>
              </a:rPr>
              <a:t>в проекте </a:t>
            </a:r>
            <a:r>
              <a:rPr lang="ru-RU" sz="1600" dirty="0">
                <a:solidFill>
                  <a:srgbClr val="FF0000"/>
                </a:solidFill>
              </a:rPr>
              <a:t>такого контракта </a:t>
            </a:r>
            <a:r>
              <a:rPr lang="ru-RU" sz="1600" dirty="0"/>
              <a:t>в соответствии с пунктом 1 части 16 статьи 34 Закона о контрактной системе;</a:t>
            </a:r>
          </a:p>
          <a:p>
            <a:r>
              <a:rPr lang="ru-RU" sz="1400" i="1" dirty="0"/>
              <a:t>16. Заказчик вправе заключить контракт жизненного цикла в случае, если предметом такого контракта являются новые машины и оборудование, а также в иных случаях, установленных Правительством Российской Федерации. В контракте должна содержаться стоимость жизненного цикла товара или созданного в результате выполнения работы объекта, включающая:</a:t>
            </a:r>
          </a:p>
          <a:p>
            <a:r>
              <a:rPr lang="ru-RU" sz="1400" i="1" dirty="0"/>
              <a:t>1) стоимость товара или работы (в том числе при необходимости стоимость работ по подготовке проектной документации, стоимость работ по созданию товара);</a:t>
            </a:r>
          </a:p>
          <a:p>
            <a:endParaRPr lang="ru-RU" sz="1600" dirty="0"/>
          </a:p>
          <a:p>
            <a:r>
              <a:rPr lang="ru-RU" sz="1400" i="1" dirty="0"/>
              <a:t>Цена выполненных работ по договору, цена выполненных работ должна составлять:</a:t>
            </a:r>
          </a:p>
          <a:p>
            <a:r>
              <a:rPr lang="ru-RU" sz="1400" i="1" dirty="0"/>
              <a:t>не менее 50 процентов начальной (максимальной) цены контракта, заключаемого по результатам определения поставщика (подрядчика, исполнителя), если начальная (максимальная) цена контракта не превышает 100 млн. рублей;</a:t>
            </a:r>
          </a:p>
          <a:p>
            <a:r>
              <a:rPr lang="ru-RU" sz="1400" i="1" dirty="0"/>
              <a:t>не менее 40 процентов начальной (максимальной) цены контракта, заключаемого по результатам определения поставщика (подрядчика, исполнителя), если начальная (максимальная) цена контракта составляет или превышает 100 млн. рублей, но не превышает 500 млн. рублей;</a:t>
            </a:r>
          </a:p>
          <a:p>
            <a:r>
              <a:rPr lang="ru-RU" sz="1400" i="1" dirty="0"/>
              <a:t>не менее 30 процентов начальной (максимальной) цены контракта, заключаемого по результатам определения поставщика (подрядчика, исполнителя), если начальная (максимальная) цена контракта составляет или превышает 500 млн. рублей</a:t>
            </a:r>
          </a:p>
          <a:p>
            <a:endParaRPr lang="ru-RU" sz="1600"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8704" y="134305"/>
            <a:ext cx="10515600" cy="451621"/>
          </a:xfrm>
        </p:spPr>
        <p:txBody>
          <a:bodyPr>
            <a:normAutofit fontScale="90000"/>
          </a:bodyPr>
          <a:lstStyle/>
          <a:p>
            <a:r>
              <a:rPr lang="ru-RU" dirty="0">
                <a:solidFill>
                  <a:srgbClr val="00B0F0"/>
                </a:solidFill>
              </a:rPr>
              <a:t>Важно!</a:t>
            </a:r>
          </a:p>
        </p:txBody>
      </p:sp>
      <p:sp>
        <p:nvSpPr>
          <p:cNvPr id="3" name="Объект 2"/>
          <p:cNvSpPr>
            <a:spLocks noGrp="1"/>
          </p:cNvSpPr>
          <p:nvPr>
            <p:ph idx="1"/>
          </p:nvPr>
        </p:nvSpPr>
        <p:spPr>
          <a:xfrm>
            <a:off x="296662" y="772357"/>
            <a:ext cx="11753295" cy="4351338"/>
          </a:xfrm>
        </p:spPr>
        <p:txBody>
          <a:bodyPr>
            <a:noAutofit/>
          </a:bodyPr>
          <a:lstStyle/>
          <a:p>
            <a:r>
              <a:rPr lang="ru-RU" sz="1600" dirty="0"/>
              <a:t>к предусмотренному приложением в графе "Информация и документы, подтверждающие соответствие участников закупки дополнительным требованиям" акту приемки объекта капитального строительства относятся в том числе акт приемки законченного строительством объекта по типовым межотраслевым формам N КС-11, N КС-14 и акт приемки объекта капитального строительства по формам, предусмотренным сводом правил, содержащим порядок приемки в эксплуатацию законченных строительством и реконструированных объектов капитального строительства производственного и непроизводственного назначения. </a:t>
            </a:r>
            <a:r>
              <a:rPr lang="ru-RU" sz="1600" dirty="0">
                <a:solidFill>
                  <a:srgbClr val="FF0000"/>
                </a:solidFill>
              </a:rPr>
              <a:t>Допускается направление в соответствии с Законом о контрактной системе таких актов без приложений</a:t>
            </a:r>
            <a:r>
              <a:rPr lang="ru-RU" sz="1600" dirty="0"/>
              <a:t>. Ценой выполненных работ по договорам, предусмотренным приложением в графе "Дополнительные требования к участникам закупки", является указанная в актах, предусмотренных настоящим абзацем, стоимость принимаемых основных фондов, в том числе стоимость строительно-монтажных работ, стоимость оборудования, инструмента, инвентаря либо (если акт приемки объекта капитального строительства не содержит цену выполненных работ) указанная в акте (актах) выполненных работ цена выполненных работ;</a:t>
            </a:r>
          </a:p>
          <a:p>
            <a:endParaRPr lang="ru-RU" sz="1600" dirty="0"/>
          </a:p>
          <a:p>
            <a:r>
              <a:rPr lang="ru-RU" sz="1600" dirty="0"/>
              <a:t>допускается направление в соответствии с Законом о контрактной системе предусмотренных приложением в графе "Информация и документы, подтверждающие соответствие участников закупки дополнительным требованиям" договоров, актов приемки объекта капитального строительства </a:t>
            </a:r>
            <a:r>
              <a:rPr lang="ru-RU" sz="1600" dirty="0">
                <a:solidFill>
                  <a:srgbClr val="FF0000"/>
                </a:solidFill>
              </a:rPr>
              <a:t>без приложения к ним проектной документации </a:t>
            </a:r>
            <a:r>
              <a:rPr lang="ru-RU" sz="1600" dirty="0"/>
              <a:t>(если проектная документация является приложением к таким договорам, актам);</a:t>
            </a:r>
          </a:p>
          <a:p>
            <a:endParaRPr lang="ru-RU" sz="1600" dirty="0"/>
          </a:p>
          <a:p>
            <a:r>
              <a:rPr lang="ru-RU" sz="1600" dirty="0"/>
              <a:t>разделом 11 "Смета на строительство объектов капитального строительства" проектной документации, указанным в приложении в графе "Информация и документы, подтверждающие соответствие участников закупки дополнительным требованиям", является раздел, предусмотренный пунктом 28 Положения о составе разделов проектной документации и требованиях к их содержанию, утвержденного постановлением Правительства Российской Федерации от 16 февраля 2008 г. N 87 "О составе разделов проектной документации и требованиях к их содержанию";</a:t>
            </a:r>
            <a:endParaRPr lang="ru-RU" sz="1400" i="1"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8704" y="134305"/>
            <a:ext cx="10515600" cy="451621"/>
          </a:xfrm>
        </p:spPr>
        <p:txBody>
          <a:bodyPr>
            <a:normAutofit fontScale="90000"/>
          </a:bodyPr>
          <a:lstStyle/>
          <a:p>
            <a:r>
              <a:rPr lang="ru-RU" dirty="0">
                <a:solidFill>
                  <a:srgbClr val="00B0F0"/>
                </a:solidFill>
              </a:rPr>
              <a:t>Важно!</a:t>
            </a:r>
          </a:p>
        </p:txBody>
      </p:sp>
      <p:sp>
        <p:nvSpPr>
          <p:cNvPr id="3" name="Объект 2"/>
          <p:cNvSpPr>
            <a:spLocks noGrp="1"/>
          </p:cNvSpPr>
          <p:nvPr>
            <p:ph idx="1"/>
          </p:nvPr>
        </p:nvSpPr>
        <p:spPr>
          <a:xfrm>
            <a:off x="296662" y="772357"/>
            <a:ext cx="11753295" cy="4351338"/>
          </a:xfrm>
        </p:spPr>
        <p:txBody>
          <a:bodyPr>
            <a:noAutofit/>
          </a:bodyPr>
          <a:lstStyle/>
          <a:p>
            <a:r>
              <a:rPr lang="ru-RU" sz="1600" dirty="0"/>
              <a:t>д) при осуществлении закупок, предусмотренных позициями 19 - 23 приложения в графе "Наименование отдельных видов товаров, работ, услуг, являющихся объектом закупки":</a:t>
            </a:r>
          </a:p>
        </p:txBody>
      </p:sp>
      <p:graphicFrame>
        <p:nvGraphicFramePr>
          <p:cNvPr id="4" name="Таблица 3"/>
          <p:cNvGraphicFramePr>
            <a:graphicFrameLocks noGrp="1"/>
          </p:cNvGraphicFramePr>
          <p:nvPr/>
        </p:nvGraphicFramePr>
        <p:xfrm>
          <a:off x="594804" y="1300710"/>
          <a:ext cx="10582182" cy="3294632"/>
        </p:xfrm>
        <a:graphic>
          <a:graphicData uri="http://schemas.openxmlformats.org/drawingml/2006/table">
            <a:tbl>
              <a:tblPr>
                <a:tableStyleId>{5C22544A-7EE6-4342-B048-85BDC9FD1C3A}</a:tableStyleId>
              </a:tblPr>
              <a:tblGrid>
                <a:gridCol w="10582182">
                  <a:extLst>
                    <a:ext uri="{9D8B030D-6E8A-4147-A177-3AD203B41FA5}">
                      <a16:colId xmlns:a16="http://schemas.microsoft.com/office/drawing/2014/main" val="20000"/>
                    </a:ext>
                  </a:extLst>
                </a:gridCol>
              </a:tblGrid>
              <a:tr h="170798">
                <a:tc>
                  <a:txBody>
                    <a:bodyPr/>
                    <a:lstStyle/>
                    <a:p>
                      <a:pPr>
                        <a:lnSpc>
                          <a:spcPct val="107000"/>
                        </a:lnSpc>
                      </a:pPr>
                      <a:r>
                        <a:rPr lang="ru-RU" sz="1200" dirty="0">
                          <a:effectLst/>
                        </a:rPr>
                        <a:t>Транспортные услуги, связанные с выполнением воинских морских и речных перевозок</a:t>
                      </a:r>
                      <a:endParaRPr lang="ru-RU" sz="1200" dirty="0">
                        <a:effectLst/>
                        <a:latin typeface="Times New Roman CYR" panose="02020603050405020304" pitchFamily="18" charset="0"/>
                        <a:ea typeface="Times New Roman" panose="02020603050405020304" pitchFamily="18" charset="0"/>
                        <a:cs typeface="Times New Roman" panose="02020603050405020304" pitchFamily="18" charset="0"/>
                      </a:endParaRPr>
                    </a:p>
                  </a:txBody>
                  <a:tcPr marL="26910" marR="26910" marT="0" marB="0"/>
                </a:tc>
                <a:extLst>
                  <a:ext uri="{0D108BD9-81ED-4DB2-BD59-A6C34878D82A}">
                    <a16:rowId xmlns:a16="http://schemas.microsoft.com/office/drawing/2014/main" val="10000"/>
                  </a:ext>
                </a:extLst>
              </a:tr>
              <a:tr h="391129">
                <a:tc>
                  <a:txBody>
                    <a:bodyPr/>
                    <a:lstStyle/>
                    <a:p>
                      <a:pPr>
                        <a:lnSpc>
                          <a:spcPct val="107000"/>
                        </a:lnSpc>
                      </a:pPr>
                      <a:r>
                        <a:rPr lang="ru-RU" sz="1200" dirty="0">
                          <a:effectLst/>
                        </a:rPr>
                        <a:t>Работы, услуги, связанные с техническим обслуживанием, ремонтным монтажом и ремонтом железнодорожного подвижного состава, находящегося в оперативном управлении Вооруженных Сил Российской Федерации и подведомственных Минобороны России организаций</a:t>
                      </a:r>
                      <a:endParaRPr lang="ru-RU" sz="1200" dirty="0">
                        <a:effectLst/>
                        <a:latin typeface="Times New Roman CYR" panose="02020603050405020304" pitchFamily="18" charset="0"/>
                        <a:ea typeface="Times New Roman" panose="02020603050405020304" pitchFamily="18" charset="0"/>
                        <a:cs typeface="Times New Roman" panose="02020603050405020304" pitchFamily="18" charset="0"/>
                      </a:endParaRPr>
                    </a:p>
                  </a:txBody>
                  <a:tcPr marL="26910" marR="26910" marT="0" marB="0"/>
                </a:tc>
                <a:extLst>
                  <a:ext uri="{0D108BD9-81ED-4DB2-BD59-A6C34878D82A}">
                    <a16:rowId xmlns:a16="http://schemas.microsoft.com/office/drawing/2014/main" val="10001"/>
                  </a:ext>
                </a:extLst>
              </a:tr>
              <a:tr h="221870">
                <a:tc>
                  <a:txBody>
                    <a:bodyPr/>
                    <a:lstStyle/>
                    <a:p>
                      <a:pPr>
                        <a:lnSpc>
                          <a:spcPct val="107000"/>
                        </a:lnSpc>
                      </a:pPr>
                      <a:r>
                        <a:rPr lang="ru-RU" sz="1200" dirty="0">
                          <a:effectLst/>
                        </a:rPr>
                        <a:t>Создание, модернизация, поставка, ремонт, сервисное обслуживание и утилизация вооружения, военной и специальной техники</a:t>
                      </a:r>
                      <a:endParaRPr lang="ru-RU" sz="1200" dirty="0">
                        <a:effectLst/>
                        <a:latin typeface="Times New Roman CYR" panose="02020603050405020304" pitchFamily="18" charset="0"/>
                        <a:ea typeface="Times New Roman" panose="02020603050405020304" pitchFamily="18" charset="0"/>
                        <a:cs typeface="Times New Roman" panose="02020603050405020304" pitchFamily="18" charset="0"/>
                      </a:endParaRPr>
                    </a:p>
                  </a:txBody>
                  <a:tcPr marL="26910" marR="26910" marT="0" marB="0"/>
                </a:tc>
                <a:extLst>
                  <a:ext uri="{0D108BD9-81ED-4DB2-BD59-A6C34878D82A}">
                    <a16:rowId xmlns:a16="http://schemas.microsoft.com/office/drawing/2014/main" val="10002"/>
                  </a:ext>
                </a:extLst>
              </a:tr>
              <a:tr h="170798">
                <a:tc>
                  <a:txBody>
                    <a:bodyPr/>
                    <a:lstStyle/>
                    <a:p>
                      <a:pPr>
                        <a:lnSpc>
                          <a:spcPct val="107000"/>
                        </a:lnSpc>
                      </a:pPr>
                      <a:r>
                        <a:rPr lang="ru-RU" sz="1200" dirty="0">
                          <a:effectLst/>
                        </a:rPr>
                        <a:t>Работы по ремонту вооружения и военной техники ядерного оружейного комплекса</a:t>
                      </a:r>
                      <a:endParaRPr lang="ru-RU" sz="1200" dirty="0">
                        <a:effectLst/>
                        <a:latin typeface="Times New Roman CYR" panose="02020603050405020304" pitchFamily="18" charset="0"/>
                        <a:ea typeface="Times New Roman" panose="02020603050405020304" pitchFamily="18" charset="0"/>
                        <a:cs typeface="Times New Roman" panose="02020603050405020304" pitchFamily="18" charset="0"/>
                      </a:endParaRPr>
                    </a:p>
                  </a:txBody>
                  <a:tcPr marL="26910" marR="26910" marT="0" marB="0"/>
                </a:tc>
                <a:extLst>
                  <a:ext uri="{0D108BD9-81ED-4DB2-BD59-A6C34878D82A}">
                    <a16:rowId xmlns:a16="http://schemas.microsoft.com/office/drawing/2014/main" val="10003"/>
                  </a:ext>
                </a:extLst>
              </a:tr>
              <a:tr h="2309395">
                <a:tc>
                  <a:txBody>
                    <a:bodyPr/>
                    <a:lstStyle/>
                    <a:p>
                      <a:pPr>
                        <a:lnSpc>
                          <a:spcPct val="107000"/>
                        </a:lnSpc>
                      </a:pPr>
                      <a:r>
                        <a:rPr lang="ru-RU" sz="1200" dirty="0">
                          <a:effectLst/>
                        </a:rPr>
                        <a:t>Товары, включенные в группы 10 (</a:t>
                      </a:r>
                      <a:r>
                        <a:rPr lang="ru-RU" sz="1200" u="none" strike="noStrike" dirty="0">
                          <a:effectLst/>
                          <a:hlinkClick r:id="rId2"/>
                        </a:rPr>
                        <a:t>1005</a:t>
                      </a:r>
                      <a:r>
                        <a:rPr lang="ru-RU" sz="1200" dirty="0">
                          <a:effectLst/>
                        </a:rPr>
                        <a:t>, </a:t>
                      </a:r>
                      <a:r>
                        <a:rPr lang="ru-RU" sz="1200" u="none" strike="noStrike" dirty="0">
                          <a:effectLst/>
                          <a:hlinkClick r:id="rId3"/>
                        </a:rPr>
                        <a:t>1010</a:t>
                      </a:r>
                      <a:r>
                        <a:rPr lang="ru-RU" sz="1200" dirty="0">
                          <a:effectLst/>
                        </a:rPr>
                        <a:t>, </a:t>
                      </a:r>
                      <a:r>
                        <a:rPr lang="ru-RU" sz="1200" u="none" strike="noStrike" dirty="0">
                          <a:effectLst/>
                          <a:hlinkClick r:id="rId4"/>
                        </a:rPr>
                        <a:t>1015</a:t>
                      </a:r>
                      <a:r>
                        <a:rPr lang="ru-RU" sz="1200" dirty="0">
                          <a:effectLst/>
                        </a:rPr>
                        <a:t>, </a:t>
                      </a:r>
                      <a:r>
                        <a:rPr lang="ru-RU" sz="1200" u="none" strike="noStrike" dirty="0">
                          <a:effectLst/>
                          <a:hlinkClick r:id="rId5"/>
                        </a:rPr>
                        <a:t>1020</a:t>
                      </a:r>
                      <a:r>
                        <a:rPr lang="ru-RU" sz="1200" dirty="0">
                          <a:effectLst/>
                        </a:rPr>
                        <a:t>, </a:t>
                      </a:r>
                      <a:r>
                        <a:rPr lang="ru-RU" sz="1200" u="none" strike="noStrike" dirty="0">
                          <a:effectLst/>
                          <a:hlinkClick r:id="rId6"/>
                        </a:rPr>
                        <a:t>1025</a:t>
                      </a:r>
                      <a:r>
                        <a:rPr lang="ru-RU" sz="1200" dirty="0">
                          <a:effectLst/>
                        </a:rPr>
                        <a:t>, </a:t>
                      </a:r>
                      <a:r>
                        <a:rPr lang="ru-RU" sz="1200" u="none" strike="noStrike" dirty="0">
                          <a:effectLst/>
                          <a:hlinkClick r:id="rId7"/>
                        </a:rPr>
                        <a:t>1030</a:t>
                      </a:r>
                      <a:r>
                        <a:rPr lang="ru-RU" sz="1200" dirty="0">
                          <a:effectLst/>
                        </a:rPr>
                        <a:t>, </a:t>
                      </a:r>
                      <a:r>
                        <a:rPr lang="ru-RU" sz="1200" u="none" strike="noStrike" dirty="0">
                          <a:effectLst/>
                          <a:hlinkClick r:id="rId8"/>
                        </a:rPr>
                        <a:t>1035</a:t>
                      </a:r>
                      <a:r>
                        <a:rPr lang="ru-RU" sz="1200" dirty="0">
                          <a:effectLst/>
                        </a:rPr>
                        <a:t>, </a:t>
                      </a:r>
                      <a:r>
                        <a:rPr lang="ru-RU" sz="1200" u="none" strike="noStrike" dirty="0">
                          <a:effectLst/>
                          <a:hlinkClick r:id="rId9"/>
                        </a:rPr>
                        <a:t>1040</a:t>
                      </a:r>
                      <a:r>
                        <a:rPr lang="ru-RU" sz="1200" dirty="0">
                          <a:effectLst/>
                        </a:rPr>
                        <a:t>, </a:t>
                      </a:r>
                      <a:r>
                        <a:rPr lang="ru-RU" sz="1200" u="none" strike="noStrike" dirty="0">
                          <a:effectLst/>
                          <a:hlinkClick r:id="rId10"/>
                        </a:rPr>
                        <a:t>1045</a:t>
                      </a:r>
                      <a:r>
                        <a:rPr lang="ru-RU" sz="1200" dirty="0">
                          <a:effectLst/>
                        </a:rPr>
                        <a:t>, </a:t>
                      </a:r>
                      <a:r>
                        <a:rPr lang="ru-RU" sz="1200" u="none" strike="noStrike" dirty="0">
                          <a:effectLst/>
                          <a:hlinkClick r:id="rId11"/>
                        </a:rPr>
                        <a:t>1055</a:t>
                      </a:r>
                      <a:r>
                        <a:rPr lang="ru-RU" sz="1200" dirty="0">
                          <a:effectLst/>
                        </a:rPr>
                        <a:t>, </a:t>
                      </a:r>
                      <a:r>
                        <a:rPr lang="ru-RU" sz="1200" u="none" strike="noStrike" dirty="0">
                          <a:effectLst/>
                          <a:hlinkClick r:id="rId12"/>
                        </a:rPr>
                        <a:t>1070</a:t>
                      </a:r>
                      <a:r>
                        <a:rPr lang="ru-RU" sz="1200" dirty="0">
                          <a:effectLst/>
                        </a:rPr>
                        <a:t>, </a:t>
                      </a:r>
                      <a:r>
                        <a:rPr lang="ru-RU" sz="1200" u="none" strike="noStrike" dirty="0">
                          <a:effectLst/>
                          <a:hlinkClick r:id="rId13"/>
                        </a:rPr>
                        <a:t>1075</a:t>
                      </a:r>
                      <a:r>
                        <a:rPr lang="ru-RU" sz="1200" dirty="0">
                          <a:effectLst/>
                        </a:rPr>
                        <a:t>, </a:t>
                      </a:r>
                      <a:r>
                        <a:rPr lang="ru-RU" sz="1200" u="none" strike="noStrike" dirty="0">
                          <a:effectLst/>
                          <a:hlinkClick r:id="rId14"/>
                        </a:rPr>
                        <a:t>1076</a:t>
                      </a:r>
                      <a:r>
                        <a:rPr lang="ru-RU" sz="1200" dirty="0">
                          <a:effectLst/>
                        </a:rPr>
                        <a:t>, </a:t>
                      </a:r>
                      <a:r>
                        <a:rPr lang="ru-RU" sz="1200" u="none" strike="noStrike" dirty="0">
                          <a:effectLst/>
                          <a:hlinkClick r:id="rId15"/>
                        </a:rPr>
                        <a:t>1077</a:t>
                      </a:r>
                      <a:r>
                        <a:rPr lang="ru-RU" sz="1200" dirty="0">
                          <a:effectLst/>
                        </a:rPr>
                        <a:t>, </a:t>
                      </a:r>
                      <a:r>
                        <a:rPr lang="ru-RU" sz="1200" u="none" strike="noStrike" dirty="0">
                          <a:effectLst/>
                          <a:hlinkClick r:id="rId16"/>
                        </a:rPr>
                        <a:t>1080</a:t>
                      </a:r>
                      <a:r>
                        <a:rPr lang="ru-RU" sz="1200" dirty="0">
                          <a:effectLst/>
                        </a:rPr>
                        <a:t>, </a:t>
                      </a:r>
                      <a:r>
                        <a:rPr lang="ru-RU" sz="1200" u="none" strike="noStrike" dirty="0">
                          <a:effectLst/>
                          <a:hlinkClick r:id="rId17"/>
                        </a:rPr>
                        <a:t>1090</a:t>
                      </a:r>
                      <a:r>
                        <a:rPr lang="ru-RU" sz="1200" dirty="0">
                          <a:effectLst/>
                        </a:rPr>
                        <a:t>, </a:t>
                      </a:r>
                      <a:r>
                        <a:rPr lang="ru-RU" sz="1200" u="none" strike="noStrike" dirty="0">
                          <a:effectLst/>
                          <a:hlinkClick r:id="rId18"/>
                        </a:rPr>
                        <a:t>1095</a:t>
                      </a:r>
                      <a:r>
                        <a:rPr lang="ru-RU" sz="1200" dirty="0">
                          <a:effectLst/>
                        </a:rPr>
                        <a:t> - салютные орудия, сигнальные орудия, катапультные установки отстрела, пистолетные ракетницы, бесствольные и замаскированные стреляющие устройства, газовые пистолеты и револьверы, электрошоковые средства, холодное оружие), 12 (</a:t>
                      </a:r>
                      <a:r>
                        <a:rPr lang="ru-RU" sz="1200" u="none" strike="noStrike" dirty="0">
                          <a:effectLst/>
                          <a:hlinkClick r:id="rId19"/>
                        </a:rPr>
                        <a:t>1210</a:t>
                      </a:r>
                      <a:r>
                        <a:rPr lang="ru-RU" sz="1200" dirty="0">
                          <a:effectLst/>
                        </a:rPr>
                        <a:t>, </a:t>
                      </a:r>
                      <a:r>
                        <a:rPr lang="ru-RU" sz="1200" u="none" strike="noStrike" dirty="0">
                          <a:effectLst/>
                          <a:hlinkClick r:id="rId20"/>
                        </a:rPr>
                        <a:t>1220</a:t>
                      </a:r>
                      <a:r>
                        <a:rPr lang="ru-RU" sz="1200" dirty="0">
                          <a:effectLst/>
                        </a:rPr>
                        <a:t>, </a:t>
                      </a:r>
                      <a:r>
                        <a:rPr lang="ru-RU" sz="1200" u="none" strike="noStrike" dirty="0">
                          <a:effectLst/>
                          <a:hlinkClick r:id="rId21"/>
                        </a:rPr>
                        <a:t>1230</a:t>
                      </a:r>
                      <a:r>
                        <a:rPr lang="ru-RU" sz="1200" dirty="0">
                          <a:effectLst/>
                        </a:rPr>
                        <a:t>, </a:t>
                      </a:r>
                      <a:r>
                        <a:rPr lang="ru-RU" sz="1200" u="none" strike="noStrike" dirty="0">
                          <a:effectLst/>
                          <a:hlinkClick r:id="rId22"/>
                        </a:rPr>
                        <a:t>1240</a:t>
                      </a:r>
                      <a:r>
                        <a:rPr lang="ru-RU" sz="1200" dirty="0">
                          <a:effectLst/>
                        </a:rPr>
                        <a:t>, </a:t>
                      </a:r>
                      <a:r>
                        <a:rPr lang="ru-RU" sz="1200" u="none" strike="noStrike" dirty="0">
                          <a:effectLst/>
                          <a:hlinkClick r:id="rId23"/>
                        </a:rPr>
                        <a:t>1250</a:t>
                      </a:r>
                      <a:r>
                        <a:rPr lang="ru-RU" sz="1200" dirty="0">
                          <a:effectLst/>
                        </a:rPr>
                        <a:t>, </a:t>
                      </a:r>
                      <a:r>
                        <a:rPr lang="ru-RU" sz="1200" u="none" strike="noStrike" dirty="0">
                          <a:effectLst/>
                          <a:hlinkClick r:id="rId24"/>
                        </a:rPr>
                        <a:t>1255</a:t>
                      </a:r>
                      <a:r>
                        <a:rPr lang="ru-RU" sz="1200" dirty="0">
                          <a:effectLst/>
                        </a:rPr>
                        <a:t>, </a:t>
                      </a:r>
                      <a:r>
                        <a:rPr lang="ru-RU" sz="1200" u="none" strike="noStrike" dirty="0">
                          <a:effectLst/>
                          <a:hlinkClick r:id="rId25"/>
                        </a:rPr>
                        <a:t>1260</a:t>
                      </a:r>
                      <a:r>
                        <a:rPr lang="ru-RU" sz="1200" dirty="0">
                          <a:effectLst/>
                        </a:rPr>
                        <a:t>, </a:t>
                      </a:r>
                      <a:r>
                        <a:rPr lang="ru-RU" sz="1200" u="none" strike="noStrike" dirty="0">
                          <a:effectLst/>
                          <a:hlinkClick r:id="rId26"/>
                        </a:rPr>
                        <a:t>1265</a:t>
                      </a:r>
                      <a:r>
                        <a:rPr lang="ru-RU" sz="1200" dirty="0">
                          <a:effectLst/>
                        </a:rPr>
                        <a:t>, </a:t>
                      </a:r>
                      <a:r>
                        <a:rPr lang="ru-RU" sz="1200" u="none" strike="noStrike" dirty="0">
                          <a:effectLst/>
                          <a:hlinkClick r:id="rId27"/>
                        </a:rPr>
                        <a:t>1270</a:t>
                      </a:r>
                      <a:r>
                        <a:rPr lang="ru-RU" sz="1200" dirty="0">
                          <a:effectLst/>
                        </a:rPr>
                        <a:t>, </a:t>
                      </a:r>
                      <a:r>
                        <a:rPr lang="ru-RU" sz="1200" u="none" strike="noStrike" dirty="0">
                          <a:effectLst/>
                          <a:hlinkClick r:id="rId28"/>
                        </a:rPr>
                        <a:t>1280</a:t>
                      </a:r>
                      <a:r>
                        <a:rPr lang="ru-RU" sz="1200" dirty="0">
                          <a:effectLst/>
                        </a:rPr>
                        <a:t>, </a:t>
                      </a:r>
                      <a:r>
                        <a:rPr lang="ru-RU" sz="1200" u="none" strike="noStrike" dirty="0">
                          <a:effectLst/>
                          <a:hlinkClick r:id="rId29"/>
                        </a:rPr>
                        <a:t>1285</a:t>
                      </a:r>
                      <a:r>
                        <a:rPr lang="ru-RU" sz="1200" dirty="0">
                          <a:effectLst/>
                        </a:rPr>
                        <a:t>, </a:t>
                      </a:r>
                      <a:r>
                        <a:rPr lang="ru-RU" sz="1200" u="none" strike="noStrike" dirty="0">
                          <a:effectLst/>
                          <a:hlinkClick r:id="rId30"/>
                        </a:rPr>
                        <a:t>1287</a:t>
                      </a:r>
                      <a:r>
                        <a:rPr lang="ru-RU" sz="1200" dirty="0">
                          <a:effectLst/>
                        </a:rPr>
                        <a:t>, </a:t>
                      </a:r>
                      <a:r>
                        <a:rPr lang="ru-RU" sz="1200" u="none" strike="noStrike" dirty="0">
                          <a:effectLst/>
                          <a:hlinkClick r:id="rId31"/>
                        </a:rPr>
                        <a:t>1289</a:t>
                      </a:r>
                      <a:r>
                        <a:rPr lang="ru-RU" sz="1200" dirty="0">
                          <a:effectLst/>
                        </a:rPr>
                        <a:t>, </a:t>
                      </a:r>
                      <a:r>
                        <a:rPr lang="ru-RU" sz="1200" u="none" strike="noStrike" dirty="0">
                          <a:effectLst/>
                          <a:hlinkClick r:id="rId32"/>
                        </a:rPr>
                        <a:t>1290</a:t>
                      </a:r>
                      <a:r>
                        <a:rPr lang="ru-RU" sz="1200" dirty="0">
                          <a:effectLst/>
                        </a:rPr>
                        <a:t> - установочные устройства для взрывателей, артиллерийские кабельные сети (сети управления орудиями), артиллерийские буссоли, установки определения расстояния акустическим методом и по вспышкам, диоптрические прицелы), 13 (</a:t>
                      </a:r>
                      <a:r>
                        <a:rPr lang="ru-RU" sz="1200" u="none" strike="noStrike" dirty="0">
                          <a:effectLst/>
                          <a:hlinkClick r:id="rId33"/>
                        </a:rPr>
                        <a:t>1305</a:t>
                      </a:r>
                      <a:r>
                        <a:rPr lang="ru-RU" sz="1200" dirty="0">
                          <a:effectLst/>
                        </a:rPr>
                        <a:t>, </a:t>
                      </a:r>
                      <a:r>
                        <a:rPr lang="ru-RU" sz="1200" u="none" strike="noStrike" dirty="0">
                          <a:effectLst/>
                          <a:hlinkClick r:id="rId34"/>
                        </a:rPr>
                        <a:t>1310</a:t>
                      </a:r>
                      <a:r>
                        <a:rPr lang="ru-RU" sz="1200" dirty="0">
                          <a:effectLst/>
                        </a:rPr>
                        <a:t>, </a:t>
                      </a:r>
                      <a:r>
                        <a:rPr lang="ru-RU" sz="1200" u="none" strike="noStrike" dirty="0">
                          <a:effectLst/>
                          <a:hlinkClick r:id="rId35"/>
                        </a:rPr>
                        <a:t>1315</a:t>
                      </a:r>
                      <a:r>
                        <a:rPr lang="ru-RU" sz="1200" dirty="0">
                          <a:effectLst/>
                        </a:rPr>
                        <a:t>, </a:t>
                      </a:r>
                      <a:r>
                        <a:rPr lang="ru-RU" sz="1200" u="none" strike="noStrike" dirty="0">
                          <a:effectLst/>
                          <a:hlinkClick r:id="rId36"/>
                        </a:rPr>
                        <a:t>1320</a:t>
                      </a:r>
                      <a:r>
                        <a:rPr lang="ru-RU" sz="1200" dirty="0">
                          <a:effectLst/>
                        </a:rPr>
                        <a:t>, </a:t>
                      </a:r>
                      <a:r>
                        <a:rPr lang="ru-RU" sz="1200" u="none" strike="noStrike" dirty="0">
                          <a:effectLst/>
                          <a:hlinkClick r:id="rId37"/>
                        </a:rPr>
                        <a:t>1325</a:t>
                      </a:r>
                      <a:r>
                        <a:rPr lang="ru-RU" sz="1200" dirty="0">
                          <a:effectLst/>
                        </a:rPr>
                        <a:t>, </a:t>
                      </a:r>
                      <a:r>
                        <a:rPr lang="ru-RU" sz="1200" u="none" strike="noStrike" dirty="0">
                          <a:effectLst/>
                          <a:hlinkClick r:id="rId38"/>
                        </a:rPr>
                        <a:t>1330</a:t>
                      </a:r>
                      <a:r>
                        <a:rPr lang="ru-RU" sz="1200" dirty="0">
                          <a:effectLst/>
                        </a:rPr>
                        <a:t>, </a:t>
                      </a:r>
                      <a:r>
                        <a:rPr lang="ru-RU" sz="1200" u="none" strike="noStrike" dirty="0">
                          <a:effectLst/>
                          <a:hlinkClick r:id="rId39"/>
                        </a:rPr>
                        <a:t>1336</a:t>
                      </a:r>
                      <a:r>
                        <a:rPr lang="ru-RU" sz="1200" dirty="0">
                          <a:effectLst/>
                        </a:rPr>
                        <a:t>, </a:t>
                      </a:r>
                      <a:r>
                        <a:rPr lang="ru-RU" sz="1200" u="none" strike="noStrike" dirty="0">
                          <a:effectLst/>
                          <a:hlinkClick r:id="rId40"/>
                        </a:rPr>
                        <a:t>1337</a:t>
                      </a:r>
                      <a:r>
                        <a:rPr lang="ru-RU" sz="1200" dirty="0">
                          <a:effectLst/>
                        </a:rPr>
                        <a:t>, </a:t>
                      </a:r>
                      <a:r>
                        <a:rPr lang="ru-RU" sz="1200" u="none" strike="noStrike" dirty="0">
                          <a:effectLst/>
                          <a:hlinkClick r:id="rId41"/>
                        </a:rPr>
                        <a:t>1338</a:t>
                      </a:r>
                      <a:r>
                        <a:rPr lang="ru-RU" sz="1200" dirty="0">
                          <a:effectLst/>
                        </a:rPr>
                        <a:t>, </a:t>
                      </a:r>
                      <a:r>
                        <a:rPr lang="ru-RU" sz="1200" u="none" strike="noStrike" dirty="0">
                          <a:effectLst/>
                          <a:hlinkClick r:id="rId42"/>
                        </a:rPr>
                        <a:t>1340</a:t>
                      </a:r>
                      <a:r>
                        <a:rPr lang="ru-RU" sz="1200" dirty="0">
                          <a:effectLst/>
                        </a:rPr>
                        <a:t>, </a:t>
                      </a:r>
                      <a:r>
                        <a:rPr lang="ru-RU" sz="1200" u="none" strike="noStrike" dirty="0">
                          <a:effectLst/>
                          <a:hlinkClick r:id="rId43"/>
                        </a:rPr>
                        <a:t>1341</a:t>
                      </a:r>
                      <a:r>
                        <a:rPr lang="ru-RU" sz="1200" dirty="0">
                          <a:effectLst/>
                        </a:rPr>
                        <a:t>, </a:t>
                      </a:r>
                      <a:r>
                        <a:rPr lang="ru-RU" sz="1200" u="none" strike="noStrike" dirty="0">
                          <a:effectLst/>
                          <a:hlinkClick r:id="rId44"/>
                        </a:rPr>
                        <a:t>1345</a:t>
                      </a:r>
                      <a:r>
                        <a:rPr lang="ru-RU" sz="1200" dirty="0">
                          <a:effectLst/>
                        </a:rPr>
                        <a:t>, </a:t>
                      </a:r>
                      <a:r>
                        <a:rPr lang="ru-RU" sz="1200" u="none" strike="noStrike" dirty="0">
                          <a:effectLst/>
                          <a:hlinkClick r:id="rId45"/>
                        </a:rPr>
                        <a:t>1346</a:t>
                      </a:r>
                      <a:r>
                        <a:rPr lang="ru-RU" sz="1200" dirty="0">
                          <a:effectLst/>
                        </a:rPr>
                        <a:t>, </a:t>
                      </a:r>
                      <a:r>
                        <a:rPr lang="ru-RU" sz="1200" u="none" strike="noStrike" dirty="0">
                          <a:effectLst/>
                          <a:hlinkClick r:id="rId46"/>
                        </a:rPr>
                        <a:t>1350</a:t>
                      </a:r>
                      <a:r>
                        <a:rPr lang="ru-RU" sz="1200" dirty="0">
                          <a:effectLst/>
                        </a:rPr>
                        <a:t>, </a:t>
                      </a:r>
                      <a:r>
                        <a:rPr lang="ru-RU" sz="1200" u="none" strike="noStrike" dirty="0">
                          <a:effectLst/>
                          <a:hlinkClick r:id="rId47"/>
                        </a:rPr>
                        <a:t>1351</a:t>
                      </a:r>
                      <a:r>
                        <a:rPr lang="ru-RU" sz="1200" dirty="0">
                          <a:effectLst/>
                        </a:rPr>
                        <a:t>, </a:t>
                      </a:r>
                      <a:r>
                        <a:rPr lang="ru-RU" sz="1200" u="none" strike="noStrike" dirty="0">
                          <a:effectLst/>
                          <a:hlinkClick r:id="rId48"/>
                        </a:rPr>
                        <a:t>1352</a:t>
                      </a:r>
                      <a:r>
                        <a:rPr lang="ru-RU" sz="1200" dirty="0">
                          <a:effectLst/>
                        </a:rPr>
                        <a:t>, </a:t>
                      </a:r>
                      <a:r>
                        <a:rPr lang="ru-RU" sz="1200" u="none" strike="noStrike" dirty="0">
                          <a:effectLst/>
                          <a:hlinkClick r:id="rId49"/>
                        </a:rPr>
                        <a:t>1353</a:t>
                      </a:r>
                      <a:r>
                        <a:rPr lang="ru-RU" sz="1200" dirty="0">
                          <a:effectLst/>
                        </a:rPr>
                        <a:t>, </a:t>
                      </a:r>
                      <a:r>
                        <a:rPr lang="ru-RU" sz="1200" u="none" strike="noStrike" dirty="0">
                          <a:effectLst/>
                          <a:hlinkClick r:id="rId50"/>
                        </a:rPr>
                        <a:t>1355</a:t>
                      </a:r>
                      <a:r>
                        <a:rPr lang="ru-RU" sz="1200" dirty="0">
                          <a:effectLst/>
                        </a:rPr>
                        <a:t>, </a:t>
                      </a:r>
                      <a:r>
                        <a:rPr lang="ru-RU" sz="1200" u="none" strike="noStrike" dirty="0">
                          <a:effectLst/>
                          <a:hlinkClick r:id="rId51"/>
                        </a:rPr>
                        <a:t>1357</a:t>
                      </a:r>
                      <a:r>
                        <a:rPr lang="ru-RU" sz="1200" dirty="0">
                          <a:effectLst/>
                        </a:rPr>
                        <a:t>, </a:t>
                      </a:r>
                      <a:r>
                        <a:rPr lang="ru-RU" sz="1200" u="none" strike="noStrike" dirty="0">
                          <a:effectLst/>
                          <a:hlinkClick r:id="rId52"/>
                        </a:rPr>
                        <a:t>1360</a:t>
                      </a:r>
                      <a:r>
                        <a:rPr lang="ru-RU" sz="1200" dirty="0">
                          <a:effectLst/>
                        </a:rPr>
                        <a:t>, </a:t>
                      </a:r>
                      <a:r>
                        <a:rPr lang="ru-RU" sz="1200" u="none" strike="noStrike" dirty="0">
                          <a:effectLst/>
                          <a:hlinkClick r:id="rId53"/>
                        </a:rPr>
                        <a:t>1361</a:t>
                      </a:r>
                      <a:r>
                        <a:rPr lang="ru-RU" sz="1200" dirty="0">
                          <a:effectLst/>
                        </a:rPr>
                        <a:t>, </a:t>
                      </a:r>
                      <a:r>
                        <a:rPr lang="ru-RU" sz="1200" u="none" strike="noStrike" dirty="0">
                          <a:effectLst/>
                          <a:hlinkClick r:id="rId54"/>
                        </a:rPr>
                        <a:t>1365</a:t>
                      </a:r>
                      <a:r>
                        <a:rPr lang="ru-RU" sz="1200" dirty="0">
                          <a:effectLst/>
                        </a:rPr>
                        <a:t>, </a:t>
                      </a:r>
                      <a:r>
                        <a:rPr lang="ru-RU" sz="1200" u="none" strike="noStrike" dirty="0">
                          <a:effectLst/>
                          <a:hlinkClick r:id="rId55"/>
                        </a:rPr>
                        <a:t>1367</a:t>
                      </a:r>
                      <a:r>
                        <a:rPr lang="ru-RU" sz="1200" dirty="0">
                          <a:effectLst/>
                        </a:rPr>
                        <a:t>, </a:t>
                      </a:r>
                      <a:r>
                        <a:rPr lang="ru-RU" sz="1200" u="none" strike="noStrike" dirty="0">
                          <a:effectLst/>
                          <a:hlinkClick r:id="rId56"/>
                        </a:rPr>
                        <a:t>1370</a:t>
                      </a:r>
                      <a:r>
                        <a:rPr lang="ru-RU" sz="1200" dirty="0">
                          <a:effectLst/>
                        </a:rPr>
                        <a:t>, </a:t>
                      </a:r>
                      <a:r>
                        <a:rPr lang="ru-RU" sz="1200" u="none" strike="noStrike" dirty="0">
                          <a:effectLst/>
                          <a:hlinkClick r:id="rId57"/>
                        </a:rPr>
                        <a:t>1375</a:t>
                      </a:r>
                      <a:r>
                        <a:rPr lang="ru-RU" sz="1200" dirty="0">
                          <a:effectLst/>
                        </a:rPr>
                        <a:t>, </a:t>
                      </a:r>
                      <a:r>
                        <a:rPr lang="ru-RU" sz="1200" u="none" strike="noStrike" dirty="0">
                          <a:effectLst/>
                          <a:hlinkClick r:id="rId58"/>
                        </a:rPr>
                        <a:t>1376</a:t>
                      </a:r>
                      <a:r>
                        <a:rPr lang="ru-RU" sz="1200" dirty="0">
                          <a:effectLst/>
                        </a:rPr>
                        <a:t>, </a:t>
                      </a:r>
                      <a:r>
                        <a:rPr lang="ru-RU" sz="1200" u="none" strike="noStrike" dirty="0">
                          <a:effectLst/>
                          <a:hlinkClick r:id="rId59"/>
                        </a:rPr>
                        <a:t>1377</a:t>
                      </a:r>
                      <a:r>
                        <a:rPr lang="ru-RU" sz="1200" dirty="0">
                          <a:effectLst/>
                        </a:rPr>
                        <a:t>, </a:t>
                      </a:r>
                      <a:r>
                        <a:rPr lang="ru-RU" sz="1200" u="none" strike="noStrike" dirty="0">
                          <a:effectLst/>
                          <a:hlinkClick r:id="rId60"/>
                        </a:rPr>
                        <a:t>1385</a:t>
                      </a:r>
                      <a:r>
                        <a:rPr lang="ru-RU" sz="1200" dirty="0">
                          <a:effectLst/>
                        </a:rPr>
                        <a:t>, </a:t>
                      </a:r>
                      <a:r>
                        <a:rPr lang="ru-RU" sz="1200" u="none" strike="noStrike" dirty="0">
                          <a:effectLst/>
                          <a:hlinkClick r:id="rId61"/>
                        </a:rPr>
                        <a:t>1386</a:t>
                      </a:r>
                      <a:r>
                        <a:rPr lang="ru-RU" sz="1200" dirty="0">
                          <a:effectLst/>
                        </a:rPr>
                        <a:t>, </a:t>
                      </a:r>
                      <a:r>
                        <a:rPr lang="ru-RU" sz="1200" u="none" strike="noStrike" dirty="0">
                          <a:effectLst/>
                          <a:hlinkClick r:id="rId62"/>
                        </a:rPr>
                        <a:t>1390</a:t>
                      </a:r>
                      <a:r>
                        <a:rPr lang="ru-RU" sz="1200" dirty="0">
                          <a:effectLst/>
                        </a:rPr>
                        <a:t>), </a:t>
                      </a:r>
                      <a:r>
                        <a:rPr lang="ru-RU" sz="1200" u="none" strike="noStrike" dirty="0">
                          <a:effectLst/>
                          <a:hlinkClick r:id="rId63"/>
                        </a:rPr>
                        <a:t>14</a:t>
                      </a:r>
                      <a:r>
                        <a:rPr lang="ru-RU" sz="1200" dirty="0">
                          <a:effectLst/>
                        </a:rPr>
                        <a:t>, </a:t>
                      </a:r>
                      <a:r>
                        <a:rPr lang="ru-RU" sz="1200" u="none" strike="noStrike" dirty="0">
                          <a:effectLst/>
                          <a:hlinkClick r:id="rId64"/>
                        </a:rPr>
                        <a:t>15</a:t>
                      </a:r>
                      <a:r>
                        <a:rPr lang="ru-RU" sz="1200" dirty="0">
                          <a:effectLst/>
                        </a:rPr>
                        <a:t>, 16 (</a:t>
                      </a:r>
                      <a:r>
                        <a:rPr lang="ru-RU" sz="1200" u="none" strike="noStrike" dirty="0">
                          <a:effectLst/>
                          <a:hlinkClick r:id="rId65"/>
                        </a:rPr>
                        <a:t>1610</a:t>
                      </a:r>
                      <a:r>
                        <a:rPr lang="ru-RU" sz="1200" dirty="0">
                          <a:effectLst/>
                        </a:rPr>
                        <a:t>, </a:t>
                      </a:r>
                      <a:r>
                        <a:rPr lang="ru-RU" sz="1200" u="none" strike="noStrike" dirty="0">
                          <a:effectLst/>
                          <a:hlinkClick r:id="rId66"/>
                        </a:rPr>
                        <a:t>1615</a:t>
                      </a:r>
                      <a:r>
                        <a:rPr lang="ru-RU" sz="1200" dirty="0">
                          <a:effectLst/>
                        </a:rPr>
                        <a:t>, </a:t>
                      </a:r>
                      <a:r>
                        <a:rPr lang="ru-RU" sz="1200" u="none" strike="noStrike" dirty="0">
                          <a:effectLst/>
                          <a:hlinkClick r:id="rId67"/>
                        </a:rPr>
                        <a:t>1620</a:t>
                      </a:r>
                      <a:r>
                        <a:rPr lang="ru-RU" sz="1200" dirty="0">
                          <a:effectLst/>
                        </a:rPr>
                        <a:t>, </a:t>
                      </a:r>
                      <a:r>
                        <a:rPr lang="ru-RU" sz="1200" u="none" strike="noStrike" dirty="0">
                          <a:effectLst/>
                          <a:hlinkClick r:id="rId68"/>
                        </a:rPr>
                        <a:t>1630</a:t>
                      </a:r>
                      <a:r>
                        <a:rPr lang="ru-RU" sz="1200" dirty="0">
                          <a:effectLst/>
                        </a:rPr>
                        <a:t>, </a:t>
                      </a:r>
                      <a:r>
                        <a:rPr lang="ru-RU" sz="1200" u="none" strike="noStrike" dirty="0">
                          <a:effectLst/>
                          <a:hlinkClick r:id="rId69"/>
                        </a:rPr>
                        <a:t>1650</a:t>
                      </a:r>
                      <a:r>
                        <a:rPr lang="ru-RU" sz="1200" dirty="0">
                          <a:effectLst/>
                        </a:rPr>
                        <a:t>, </a:t>
                      </a:r>
                      <a:r>
                        <a:rPr lang="ru-RU" sz="1200" u="none" strike="noStrike" dirty="0">
                          <a:effectLst/>
                          <a:hlinkClick r:id="rId70"/>
                        </a:rPr>
                        <a:t>1660</a:t>
                      </a:r>
                      <a:r>
                        <a:rPr lang="ru-RU" sz="1200" dirty="0">
                          <a:effectLst/>
                        </a:rPr>
                        <a:t>, </a:t>
                      </a:r>
                      <a:r>
                        <a:rPr lang="ru-RU" sz="1200" u="none" strike="noStrike" dirty="0">
                          <a:effectLst/>
                          <a:hlinkClick r:id="rId71"/>
                        </a:rPr>
                        <a:t>1670</a:t>
                      </a:r>
                      <a:r>
                        <a:rPr lang="ru-RU" sz="1200" dirty="0">
                          <a:effectLst/>
                        </a:rPr>
                        <a:t>, </a:t>
                      </a:r>
                      <a:r>
                        <a:rPr lang="ru-RU" sz="1200" u="none" strike="noStrike" dirty="0">
                          <a:effectLst/>
                          <a:hlinkClick r:id="rId72"/>
                        </a:rPr>
                        <a:t>1680</a:t>
                      </a:r>
                      <a:r>
                        <a:rPr lang="ru-RU" sz="1200" dirty="0">
                          <a:effectLst/>
                        </a:rPr>
                        <a:t>, </a:t>
                      </a:r>
                      <a:r>
                        <a:rPr lang="ru-RU" sz="1200" u="none" strike="noStrike" dirty="0">
                          <a:effectLst/>
                          <a:hlinkClick r:id="rId73"/>
                        </a:rPr>
                        <a:t>17</a:t>
                      </a:r>
                      <a:r>
                        <a:rPr lang="ru-RU" sz="1200" dirty="0">
                          <a:effectLst/>
                        </a:rPr>
                        <a:t>, 18 (</a:t>
                      </a:r>
                      <a:r>
                        <a:rPr lang="ru-RU" sz="1200" u="none" strike="noStrike" dirty="0">
                          <a:effectLst/>
                          <a:hlinkClick r:id="rId74"/>
                        </a:rPr>
                        <a:t>1805</a:t>
                      </a:r>
                      <a:r>
                        <a:rPr lang="ru-RU" sz="1200" dirty="0">
                          <a:effectLst/>
                        </a:rPr>
                        <a:t>, </a:t>
                      </a:r>
                      <a:r>
                        <a:rPr lang="ru-RU" sz="1200" u="none" strike="noStrike" dirty="0">
                          <a:effectLst/>
                          <a:hlinkClick r:id="rId75"/>
                        </a:rPr>
                        <a:t>1810</a:t>
                      </a:r>
                      <a:r>
                        <a:rPr lang="ru-RU" sz="1200" dirty="0">
                          <a:effectLst/>
                        </a:rPr>
                        <a:t>, </a:t>
                      </a:r>
                      <a:r>
                        <a:rPr lang="ru-RU" sz="1200" u="none" strike="noStrike" dirty="0">
                          <a:effectLst/>
                          <a:hlinkClick r:id="rId76"/>
                        </a:rPr>
                        <a:t>1820</a:t>
                      </a:r>
                      <a:r>
                        <a:rPr lang="ru-RU" sz="1200" dirty="0">
                          <a:effectLst/>
                        </a:rPr>
                        <a:t>, </a:t>
                      </a:r>
                      <a:r>
                        <a:rPr lang="ru-RU" sz="1200" u="none" strike="noStrike" dirty="0">
                          <a:effectLst/>
                          <a:hlinkClick r:id="rId77"/>
                        </a:rPr>
                        <a:t>1830</a:t>
                      </a:r>
                      <a:r>
                        <a:rPr lang="ru-RU" sz="1200" dirty="0">
                          <a:effectLst/>
                        </a:rPr>
                        <a:t>, </a:t>
                      </a:r>
                      <a:r>
                        <a:rPr lang="ru-RU" sz="1200" u="none" strike="noStrike" dirty="0">
                          <a:effectLst/>
                          <a:hlinkClick r:id="rId78"/>
                        </a:rPr>
                        <a:t>1840</a:t>
                      </a:r>
                      <a:r>
                        <a:rPr lang="ru-RU" sz="1200" dirty="0">
                          <a:effectLst/>
                        </a:rPr>
                        <a:t>, </a:t>
                      </a:r>
                      <a:r>
                        <a:rPr lang="ru-RU" sz="1200" u="none" strike="noStrike" dirty="0">
                          <a:effectLst/>
                          <a:hlinkClick r:id="rId79"/>
                        </a:rPr>
                        <a:t>1850</a:t>
                      </a:r>
                      <a:r>
                        <a:rPr lang="ru-RU" sz="1200" dirty="0">
                          <a:effectLst/>
                        </a:rPr>
                        <a:t>, </a:t>
                      </a:r>
                      <a:r>
                        <a:rPr lang="ru-RU" sz="1200" u="none" strike="noStrike" dirty="0">
                          <a:effectLst/>
                          <a:hlinkClick r:id="rId80"/>
                        </a:rPr>
                        <a:t>1851</a:t>
                      </a:r>
                      <a:r>
                        <a:rPr lang="ru-RU" sz="1200" dirty="0">
                          <a:effectLst/>
                        </a:rPr>
                        <a:t>, </a:t>
                      </a:r>
                      <a:r>
                        <a:rPr lang="ru-RU" sz="1200" u="none" strike="noStrike" dirty="0">
                          <a:effectLst/>
                          <a:hlinkClick r:id="rId81"/>
                        </a:rPr>
                        <a:t>1870</a:t>
                      </a:r>
                      <a:r>
                        <a:rPr lang="ru-RU" sz="1200" dirty="0">
                          <a:effectLst/>
                        </a:rPr>
                        <a:t>, </a:t>
                      </a:r>
                      <a:r>
                        <a:rPr lang="ru-RU" sz="1200" u="none" strike="noStrike" dirty="0">
                          <a:effectLst/>
                          <a:hlinkClick r:id="rId82"/>
                        </a:rPr>
                        <a:t>1871</a:t>
                      </a:r>
                      <a:r>
                        <a:rPr lang="ru-RU" sz="1200" dirty="0">
                          <a:effectLst/>
                        </a:rPr>
                        <a:t>), 19 (</a:t>
                      </a:r>
                      <a:r>
                        <a:rPr lang="ru-RU" sz="1200" u="none" strike="noStrike" dirty="0">
                          <a:effectLst/>
                          <a:hlinkClick r:id="rId83"/>
                        </a:rPr>
                        <a:t>1905</a:t>
                      </a:r>
                      <a:r>
                        <a:rPr lang="ru-RU" sz="1200" dirty="0">
                          <a:effectLst/>
                        </a:rPr>
                        <a:t>, </a:t>
                      </a:r>
                      <a:r>
                        <a:rPr lang="ru-RU" sz="1200" u="none" strike="noStrike" dirty="0">
                          <a:effectLst/>
                          <a:hlinkClick r:id="rId84"/>
                        </a:rPr>
                        <a:t>1910</a:t>
                      </a:r>
                      <a:r>
                        <a:rPr lang="ru-RU" sz="1200" dirty="0">
                          <a:effectLst/>
                        </a:rPr>
                        <a:t>, </a:t>
                      </a:r>
                      <a:r>
                        <a:rPr lang="ru-RU" sz="1200" u="none" strike="noStrike" dirty="0">
                          <a:effectLst/>
                          <a:hlinkClick r:id="rId85"/>
                        </a:rPr>
                        <a:t>1915</a:t>
                      </a:r>
                      <a:r>
                        <a:rPr lang="ru-RU" sz="1200" dirty="0">
                          <a:effectLst/>
                        </a:rPr>
                        <a:t>, </a:t>
                      </a:r>
                      <a:r>
                        <a:rPr lang="ru-RU" sz="1200" u="none" strike="noStrike" dirty="0">
                          <a:effectLst/>
                          <a:hlinkClick r:id="rId86"/>
                        </a:rPr>
                        <a:t>1925</a:t>
                      </a:r>
                      <a:r>
                        <a:rPr lang="ru-RU" sz="1200" dirty="0">
                          <a:effectLst/>
                        </a:rPr>
                        <a:t>, </a:t>
                      </a:r>
                      <a:r>
                        <a:rPr lang="ru-RU" sz="1200" u="none" strike="noStrike" dirty="0">
                          <a:effectLst/>
                          <a:hlinkClick r:id="rId87"/>
                        </a:rPr>
                        <a:t>1930</a:t>
                      </a:r>
                      <a:r>
                        <a:rPr lang="ru-RU" sz="1200" dirty="0">
                          <a:effectLst/>
                        </a:rPr>
                        <a:t>, </a:t>
                      </a:r>
                      <a:r>
                        <a:rPr lang="ru-RU" sz="1200" u="none" strike="noStrike" dirty="0">
                          <a:effectLst/>
                          <a:hlinkClick r:id="rId88"/>
                        </a:rPr>
                        <a:t>1935</a:t>
                      </a:r>
                      <a:r>
                        <a:rPr lang="ru-RU" sz="1200" dirty="0">
                          <a:effectLst/>
                        </a:rPr>
                        <a:t>, </a:t>
                      </a:r>
                      <a:r>
                        <a:rPr lang="ru-RU" sz="1200" u="none" strike="noStrike" dirty="0">
                          <a:effectLst/>
                          <a:hlinkClick r:id="rId89"/>
                        </a:rPr>
                        <a:t>1940</a:t>
                      </a:r>
                      <a:r>
                        <a:rPr lang="ru-RU" sz="1200" dirty="0">
                          <a:effectLst/>
                        </a:rPr>
                        <a:t>, </a:t>
                      </a:r>
                      <a:r>
                        <a:rPr lang="ru-RU" sz="1200" u="none" strike="noStrike" dirty="0">
                          <a:effectLst/>
                          <a:hlinkClick r:id="rId90"/>
                        </a:rPr>
                        <a:t>1945</a:t>
                      </a:r>
                      <a:r>
                        <a:rPr lang="ru-RU" sz="1200" dirty="0">
                          <a:effectLst/>
                        </a:rPr>
                        <a:t>, </a:t>
                      </a:r>
                      <a:r>
                        <a:rPr lang="ru-RU" sz="1200" u="none" strike="noStrike" dirty="0">
                          <a:effectLst/>
                          <a:hlinkClick r:id="rId91"/>
                        </a:rPr>
                        <a:t>1950</a:t>
                      </a:r>
                      <a:r>
                        <a:rPr lang="ru-RU" sz="1200" dirty="0">
                          <a:effectLst/>
                        </a:rPr>
                        <a:t>, </a:t>
                      </a:r>
                      <a:r>
                        <a:rPr lang="ru-RU" sz="1200" u="none" strike="noStrike" dirty="0">
                          <a:effectLst/>
                          <a:hlinkClick r:id="rId92"/>
                        </a:rPr>
                        <a:t>1955</a:t>
                      </a:r>
                      <a:r>
                        <a:rPr lang="ru-RU" sz="1200" dirty="0">
                          <a:effectLst/>
                        </a:rPr>
                        <a:t>), 20 (</a:t>
                      </a:r>
                      <a:r>
                        <a:rPr lang="ru-RU" sz="1200" u="none" strike="noStrike" dirty="0">
                          <a:effectLst/>
                          <a:hlinkClick r:id="rId93"/>
                        </a:rPr>
                        <a:t>2010</a:t>
                      </a:r>
                      <a:r>
                        <a:rPr lang="ru-RU" sz="1200" dirty="0">
                          <a:effectLst/>
                        </a:rPr>
                        <a:t>), 23 (</a:t>
                      </a:r>
                      <a:r>
                        <a:rPr lang="ru-RU" sz="1200" u="none" strike="noStrike" dirty="0">
                          <a:effectLst/>
                          <a:hlinkClick r:id="rId94"/>
                        </a:rPr>
                        <a:t>2305</a:t>
                      </a:r>
                      <a:r>
                        <a:rPr lang="ru-RU" sz="1200" dirty="0">
                          <a:effectLst/>
                        </a:rPr>
                        <a:t>, </a:t>
                      </a:r>
                      <a:r>
                        <a:rPr lang="ru-RU" sz="1200" u="none" strike="noStrike" dirty="0">
                          <a:effectLst/>
                          <a:hlinkClick r:id="rId95"/>
                        </a:rPr>
                        <a:t>2350</a:t>
                      </a:r>
                      <a:r>
                        <a:rPr lang="ru-RU" sz="1200" dirty="0">
                          <a:effectLst/>
                        </a:rPr>
                        <a:t>, </a:t>
                      </a:r>
                      <a:r>
                        <a:rPr lang="ru-RU" sz="1200" u="none" strike="noStrike" dirty="0">
                          <a:effectLst/>
                          <a:hlinkClick r:id="rId96"/>
                        </a:rPr>
                        <a:t>2355</a:t>
                      </a:r>
                      <a:r>
                        <a:rPr lang="ru-RU" sz="1200" dirty="0">
                          <a:effectLst/>
                        </a:rPr>
                        <a:t>), 26 (</a:t>
                      </a:r>
                      <a:r>
                        <a:rPr lang="ru-RU" sz="1200" u="none" strike="noStrike" dirty="0">
                          <a:effectLst/>
                          <a:hlinkClick r:id="rId97"/>
                        </a:rPr>
                        <a:t>2620</a:t>
                      </a:r>
                      <a:r>
                        <a:rPr lang="ru-RU" sz="1200" dirty="0">
                          <a:effectLst/>
                        </a:rPr>
                        <a:t>), 28 (</a:t>
                      </a:r>
                      <a:r>
                        <a:rPr lang="ru-RU" sz="1200" u="none" strike="noStrike" dirty="0">
                          <a:effectLst/>
                          <a:hlinkClick r:id="rId98"/>
                        </a:rPr>
                        <a:t>2810</a:t>
                      </a:r>
                      <a:r>
                        <a:rPr lang="ru-RU" sz="1200" dirty="0">
                          <a:effectLst/>
                        </a:rPr>
                        <a:t>, </a:t>
                      </a:r>
                      <a:r>
                        <a:rPr lang="ru-RU" sz="1200" u="none" strike="noStrike" dirty="0">
                          <a:effectLst/>
                          <a:hlinkClick r:id="rId99"/>
                        </a:rPr>
                        <a:t>2820</a:t>
                      </a:r>
                      <a:r>
                        <a:rPr lang="ru-RU" sz="1200" dirty="0">
                          <a:effectLst/>
                        </a:rPr>
                        <a:t>, </a:t>
                      </a:r>
                      <a:r>
                        <a:rPr lang="ru-RU" sz="1200" u="none" strike="noStrike" dirty="0">
                          <a:effectLst/>
                          <a:hlinkClick r:id="rId100"/>
                        </a:rPr>
                        <a:t>2825</a:t>
                      </a:r>
                      <a:r>
                        <a:rPr lang="ru-RU" sz="1200" dirty="0">
                          <a:effectLst/>
                        </a:rPr>
                        <a:t>, </a:t>
                      </a:r>
                      <a:r>
                        <a:rPr lang="ru-RU" sz="1200" u="none" strike="noStrike" dirty="0">
                          <a:effectLst/>
                          <a:hlinkClick r:id="rId101"/>
                        </a:rPr>
                        <a:t>2835</a:t>
                      </a:r>
                      <a:r>
                        <a:rPr lang="ru-RU" sz="1200" dirty="0">
                          <a:effectLst/>
                        </a:rPr>
                        <a:t>, </a:t>
                      </a:r>
                      <a:r>
                        <a:rPr lang="ru-RU" sz="1200" u="none" strike="noStrike" dirty="0">
                          <a:effectLst/>
                          <a:hlinkClick r:id="rId102"/>
                        </a:rPr>
                        <a:t>2840</a:t>
                      </a:r>
                      <a:r>
                        <a:rPr lang="ru-RU" sz="1200" dirty="0">
                          <a:effectLst/>
                        </a:rPr>
                        <a:t>, </a:t>
                      </a:r>
                      <a:r>
                        <a:rPr lang="ru-RU" sz="1200" u="none" strike="noStrike" dirty="0">
                          <a:effectLst/>
                          <a:hlinkClick r:id="rId103"/>
                        </a:rPr>
                        <a:t>2845</a:t>
                      </a:r>
                      <a:r>
                        <a:rPr lang="ru-RU" sz="1200" dirty="0">
                          <a:effectLst/>
                        </a:rPr>
                        <a:t>), 29 (</a:t>
                      </a:r>
                      <a:r>
                        <a:rPr lang="ru-RU" sz="1200" u="none" strike="noStrike" dirty="0">
                          <a:effectLst/>
                          <a:hlinkClick r:id="rId104"/>
                        </a:rPr>
                        <a:t>2915</a:t>
                      </a:r>
                      <a:r>
                        <a:rPr lang="ru-RU" sz="1200" dirty="0">
                          <a:effectLst/>
                        </a:rPr>
                        <a:t>, </a:t>
                      </a:r>
                      <a:r>
                        <a:rPr lang="ru-RU" sz="1200" u="none" strike="noStrike" dirty="0">
                          <a:effectLst/>
                          <a:hlinkClick r:id="rId105"/>
                        </a:rPr>
                        <a:t>2925</a:t>
                      </a:r>
                      <a:r>
                        <a:rPr lang="ru-RU" sz="1200" dirty="0">
                          <a:effectLst/>
                        </a:rPr>
                        <a:t>, </a:t>
                      </a:r>
                      <a:r>
                        <a:rPr lang="ru-RU" sz="1200" u="none" strike="noStrike" dirty="0">
                          <a:effectLst/>
                          <a:hlinkClick r:id="rId106"/>
                        </a:rPr>
                        <a:t>2935</a:t>
                      </a:r>
                      <a:r>
                        <a:rPr lang="ru-RU" sz="1200" dirty="0">
                          <a:effectLst/>
                        </a:rPr>
                        <a:t>, </a:t>
                      </a:r>
                      <a:r>
                        <a:rPr lang="ru-RU" sz="1200" u="none" strike="noStrike" dirty="0">
                          <a:effectLst/>
                          <a:hlinkClick r:id="rId107"/>
                        </a:rPr>
                        <a:t>2945</a:t>
                      </a:r>
                      <a:r>
                        <a:rPr lang="ru-RU" sz="1200" dirty="0">
                          <a:effectLst/>
                        </a:rPr>
                        <a:t>, </a:t>
                      </a:r>
                      <a:r>
                        <a:rPr lang="ru-RU" sz="1200" u="none" strike="noStrike" dirty="0">
                          <a:effectLst/>
                          <a:hlinkClick r:id="rId108"/>
                        </a:rPr>
                        <a:t>2950</a:t>
                      </a:r>
                      <a:r>
                        <a:rPr lang="ru-RU" sz="1200" dirty="0">
                          <a:effectLst/>
                        </a:rPr>
                        <a:t>), 38 (</a:t>
                      </a:r>
                      <a:r>
                        <a:rPr lang="ru-RU" sz="1200" u="none" strike="noStrike" dirty="0">
                          <a:effectLst/>
                          <a:hlinkClick r:id="rId109"/>
                        </a:rPr>
                        <a:t>3805</a:t>
                      </a:r>
                      <a:r>
                        <a:rPr lang="ru-RU" sz="1200" dirty="0">
                          <a:effectLst/>
                        </a:rPr>
                        <a:t> - инженерные машины </a:t>
                      </a:r>
                      <a:r>
                        <a:rPr lang="ru-RU" sz="1200" dirty="0" err="1">
                          <a:effectLst/>
                        </a:rPr>
                        <a:t>разграждения</a:t>
                      </a:r>
                      <a:r>
                        <a:rPr lang="ru-RU" sz="1200" dirty="0">
                          <a:effectLst/>
                        </a:rPr>
                        <a:t>), 42 (</a:t>
                      </a:r>
                      <a:r>
                        <a:rPr lang="ru-RU" sz="1200" u="none" strike="noStrike" dirty="0">
                          <a:effectLst/>
                          <a:hlinkClick r:id="rId110"/>
                        </a:rPr>
                        <a:t>4210</a:t>
                      </a:r>
                      <a:r>
                        <a:rPr lang="ru-RU" sz="1200" dirty="0">
                          <a:effectLst/>
                        </a:rPr>
                        <a:t>, </a:t>
                      </a:r>
                      <a:r>
                        <a:rPr lang="ru-RU" sz="1200" u="none" strike="noStrike" dirty="0">
                          <a:effectLst/>
                          <a:hlinkClick r:id="rId111"/>
                        </a:rPr>
                        <a:t>4220</a:t>
                      </a:r>
                      <a:r>
                        <a:rPr lang="ru-RU" sz="1200" dirty="0">
                          <a:effectLst/>
                        </a:rPr>
                        <a:t>, </a:t>
                      </a:r>
                      <a:r>
                        <a:rPr lang="ru-RU" sz="1200" u="none" strike="noStrike" dirty="0">
                          <a:effectLst/>
                          <a:hlinkClick r:id="rId112"/>
                        </a:rPr>
                        <a:t>4240</a:t>
                      </a:r>
                      <a:r>
                        <a:rPr lang="ru-RU" sz="1200" dirty="0">
                          <a:effectLst/>
                        </a:rPr>
                        <a:t>, </a:t>
                      </a:r>
                      <a:r>
                        <a:rPr lang="ru-RU" sz="1200" u="none" strike="noStrike" dirty="0">
                          <a:effectLst/>
                          <a:hlinkClick r:id="rId113"/>
                        </a:rPr>
                        <a:t>4245</a:t>
                      </a:r>
                      <a:r>
                        <a:rPr lang="ru-RU" sz="1200" dirty="0">
                          <a:effectLst/>
                        </a:rPr>
                        <a:t>), 49 (</a:t>
                      </a:r>
                      <a:r>
                        <a:rPr lang="ru-RU" sz="1200" u="none" strike="noStrike" dirty="0">
                          <a:effectLst/>
                          <a:hlinkClick r:id="rId114"/>
                        </a:rPr>
                        <a:t>4920</a:t>
                      </a:r>
                      <a:r>
                        <a:rPr lang="ru-RU" sz="1200" dirty="0">
                          <a:effectLst/>
                        </a:rPr>
                        <a:t>, </a:t>
                      </a:r>
                      <a:r>
                        <a:rPr lang="ru-RU" sz="1200" u="none" strike="noStrike" dirty="0">
                          <a:effectLst/>
                          <a:hlinkClick r:id="rId115"/>
                        </a:rPr>
                        <a:t>4921</a:t>
                      </a:r>
                      <a:r>
                        <a:rPr lang="ru-RU" sz="1200" dirty="0">
                          <a:effectLst/>
                        </a:rPr>
                        <a:t>, </a:t>
                      </a:r>
                      <a:r>
                        <a:rPr lang="ru-RU" sz="1200" u="none" strike="noStrike" dirty="0">
                          <a:effectLst/>
                          <a:hlinkClick r:id="rId116"/>
                        </a:rPr>
                        <a:t>4923</a:t>
                      </a:r>
                      <a:r>
                        <a:rPr lang="ru-RU" sz="1200" dirty="0">
                          <a:effectLst/>
                        </a:rPr>
                        <a:t>, </a:t>
                      </a:r>
                      <a:r>
                        <a:rPr lang="ru-RU" sz="1200" u="none" strike="noStrike" dirty="0">
                          <a:effectLst/>
                          <a:hlinkClick r:id="rId117"/>
                        </a:rPr>
                        <a:t>4925</a:t>
                      </a:r>
                      <a:r>
                        <a:rPr lang="ru-RU" sz="1200" dirty="0">
                          <a:effectLst/>
                        </a:rPr>
                        <a:t>, </a:t>
                      </a:r>
                      <a:r>
                        <a:rPr lang="ru-RU" sz="1200" u="none" strike="noStrike" dirty="0">
                          <a:effectLst/>
                          <a:hlinkClick r:id="rId118"/>
                        </a:rPr>
                        <a:t>4927</a:t>
                      </a:r>
                      <a:r>
                        <a:rPr lang="ru-RU" sz="1200" dirty="0">
                          <a:effectLst/>
                        </a:rPr>
                        <a:t>, </a:t>
                      </a:r>
                      <a:r>
                        <a:rPr lang="ru-RU" sz="1200" u="none" strike="noStrike" dirty="0">
                          <a:effectLst/>
                          <a:hlinkClick r:id="rId119"/>
                        </a:rPr>
                        <a:t>4931</a:t>
                      </a:r>
                      <a:r>
                        <a:rPr lang="ru-RU" sz="1200" dirty="0">
                          <a:effectLst/>
                        </a:rPr>
                        <a:t>, </a:t>
                      </a:r>
                      <a:r>
                        <a:rPr lang="ru-RU" sz="1200" u="none" strike="noStrike" dirty="0">
                          <a:effectLst/>
                          <a:hlinkClick r:id="rId120"/>
                        </a:rPr>
                        <a:t>4960</a:t>
                      </a:r>
                      <a:r>
                        <a:rPr lang="ru-RU" sz="1200" dirty="0">
                          <a:effectLst/>
                        </a:rPr>
                        <a:t>), </a:t>
                      </a:r>
                      <a:r>
                        <a:rPr lang="ru-RU" sz="1200" u="none" strike="noStrike" dirty="0">
                          <a:effectLst/>
                          <a:hlinkClick r:id="rId121"/>
                        </a:rPr>
                        <a:t>50</a:t>
                      </a:r>
                      <a:r>
                        <a:rPr lang="ru-RU" sz="1200" dirty="0">
                          <a:effectLst/>
                        </a:rPr>
                        <a:t>, 58 (</a:t>
                      </a:r>
                      <a:r>
                        <a:rPr lang="ru-RU" sz="1200" u="none" strike="noStrike" dirty="0">
                          <a:effectLst/>
                          <a:hlinkClick r:id="rId122"/>
                        </a:rPr>
                        <a:t>5810</a:t>
                      </a:r>
                      <a:r>
                        <a:rPr lang="ru-RU" sz="1200" dirty="0">
                          <a:effectLst/>
                        </a:rPr>
                        <a:t>, </a:t>
                      </a:r>
                      <a:r>
                        <a:rPr lang="ru-RU" sz="1200" u="none" strike="noStrike" dirty="0">
                          <a:effectLst/>
                          <a:hlinkClick r:id="rId123"/>
                        </a:rPr>
                        <a:t>5811</a:t>
                      </a:r>
                      <a:r>
                        <a:rPr lang="ru-RU" sz="1200" dirty="0">
                          <a:effectLst/>
                        </a:rPr>
                        <a:t>, </a:t>
                      </a:r>
                      <a:r>
                        <a:rPr lang="ru-RU" sz="1200" u="none" strike="noStrike" dirty="0">
                          <a:effectLst/>
                          <a:hlinkClick r:id="rId124"/>
                        </a:rPr>
                        <a:t>5819</a:t>
                      </a:r>
                      <a:r>
                        <a:rPr lang="ru-RU" sz="1200" dirty="0">
                          <a:effectLst/>
                        </a:rPr>
                        <a:t>, </a:t>
                      </a:r>
                      <a:r>
                        <a:rPr lang="ru-RU" sz="1200" u="none" strike="noStrike" dirty="0">
                          <a:effectLst/>
                          <a:hlinkClick r:id="rId125"/>
                        </a:rPr>
                        <a:t>5821</a:t>
                      </a:r>
                      <a:r>
                        <a:rPr lang="ru-RU" sz="1200" dirty="0">
                          <a:effectLst/>
                        </a:rPr>
                        <a:t>, </a:t>
                      </a:r>
                      <a:r>
                        <a:rPr lang="ru-RU" sz="1200" u="none" strike="noStrike" dirty="0">
                          <a:effectLst/>
                          <a:hlinkClick r:id="rId126"/>
                        </a:rPr>
                        <a:t>5826</a:t>
                      </a:r>
                      <a:r>
                        <a:rPr lang="ru-RU" sz="1200" dirty="0">
                          <a:effectLst/>
                        </a:rPr>
                        <a:t>, </a:t>
                      </a:r>
                      <a:r>
                        <a:rPr lang="ru-RU" sz="1200" u="none" strike="noStrike" dirty="0">
                          <a:effectLst/>
                          <a:hlinkClick r:id="rId127"/>
                        </a:rPr>
                        <a:t>5831</a:t>
                      </a:r>
                      <a:r>
                        <a:rPr lang="ru-RU" sz="1200" dirty="0">
                          <a:effectLst/>
                        </a:rPr>
                        <a:t>, </a:t>
                      </a:r>
                      <a:r>
                        <a:rPr lang="ru-RU" sz="1200" u="none" strike="noStrike" dirty="0">
                          <a:effectLst/>
                          <a:hlinkClick r:id="rId128"/>
                        </a:rPr>
                        <a:t>5840</a:t>
                      </a:r>
                      <a:r>
                        <a:rPr lang="ru-RU" sz="1200" dirty="0">
                          <a:effectLst/>
                        </a:rPr>
                        <a:t>, </a:t>
                      </a:r>
                      <a:r>
                        <a:rPr lang="ru-RU" sz="1200" u="none" strike="noStrike" dirty="0">
                          <a:effectLst/>
                          <a:hlinkClick r:id="rId129"/>
                        </a:rPr>
                        <a:t>5841</a:t>
                      </a:r>
                      <a:r>
                        <a:rPr lang="ru-RU" sz="1200" dirty="0">
                          <a:effectLst/>
                        </a:rPr>
                        <a:t>, </a:t>
                      </a:r>
                      <a:r>
                        <a:rPr lang="ru-RU" sz="1200" u="none" strike="noStrike" dirty="0">
                          <a:effectLst/>
                          <a:hlinkClick r:id="rId130"/>
                        </a:rPr>
                        <a:t>5845</a:t>
                      </a:r>
                      <a:r>
                        <a:rPr lang="ru-RU" sz="1200" dirty="0">
                          <a:effectLst/>
                        </a:rPr>
                        <a:t>, </a:t>
                      </a:r>
                      <a:r>
                        <a:rPr lang="ru-RU" sz="1200" u="none" strike="noStrike" dirty="0">
                          <a:effectLst/>
                          <a:hlinkClick r:id="rId131"/>
                        </a:rPr>
                        <a:t>5855</a:t>
                      </a:r>
                      <a:r>
                        <a:rPr lang="ru-RU" sz="1200" dirty="0">
                          <a:effectLst/>
                        </a:rPr>
                        <a:t>, </a:t>
                      </a:r>
                      <a:r>
                        <a:rPr lang="ru-RU" sz="1200" u="none" strike="noStrike" dirty="0">
                          <a:effectLst/>
                          <a:hlinkClick r:id="rId132"/>
                        </a:rPr>
                        <a:t>5860</a:t>
                      </a:r>
                      <a:r>
                        <a:rPr lang="ru-RU" sz="1200" dirty="0">
                          <a:effectLst/>
                        </a:rPr>
                        <a:t>, </a:t>
                      </a:r>
                      <a:r>
                        <a:rPr lang="ru-RU" sz="1200" u="none" strike="noStrike" dirty="0">
                          <a:effectLst/>
                          <a:hlinkClick r:id="rId133"/>
                        </a:rPr>
                        <a:t>5865</a:t>
                      </a:r>
                      <a:r>
                        <a:rPr lang="ru-RU" sz="1200" dirty="0">
                          <a:effectLst/>
                        </a:rPr>
                        <a:t>, </a:t>
                      </a:r>
                      <a:r>
                        <a:rPr lang="ru-RU" sz="1200" u="none" strike="noStrike" dirty="0">
                          <a:effectLst/>
                          <a:hlinkClick r:id="rId134"/>
                        </a:rPr>
                        <a:t>5870</a:t>
                      </a:r>
                      <a:r>
                        <a:rPr lang="ru-RU" sz="1200" dirty="0">
                          <a:effectLst/>
                        </a:rPr>
                        <a:t>), 62 (</a:t>
                      </a:r>
                      <a:r>
                        <a:rPr lang="ru-RU" sz="1200" u="none" strike="noStrike" dirty="0">
                          <a:effectLst/>
                          <a:hlinkClick r:id="rId135"/>
                        </a:rPr>
                        <a:t>6210</a:t>
                      </a:r>
                      <a:r>
                        <a:rPr lang="ru-RU" sz="1200" dirty="0">
                          <a:effectLst/>
                        </a:rPr>
                        <a:t>), 63 (</a:t>
                      </a:r>
                      <a:r>
                        <a:rPr lang="ru-RU" sz="1200" u="none" strike="noStrike" dirty="0">
                          <a:effectLst/>
                          <a:hlinkClick r:id="rId136"/>
                        </a:rPr>
                        <a:t>6320</a:t>
                      </a:r>
                      <a:r>
                        <a:rPr lang="ru-RU" sz="1200" dirty="0">
                          <a:effectLst/>
                        </a:rPr>
                        <a:t> - противотуманные гонги, куранты, колокола, </a:t>
                      </a:r>
                      <a:r>
                        <a:rPr lang="ru-RU" sz="1200" u="none" strike="noStrike" dirty="0">
                          <a:effectLst/>
                          <a:hlinkClick r:id="rId137"/>
                        </a:rPr>
                        <a:t>6340</a:t>
                      </a:r>
                      <a:r>
                        <a:rPr lang="ru-RU" sz="1200" dirty="0">
                          <a:effectLst/>
                        </a:rPr>
                        <a:t> - жезлы - указатели места посадки, </a:t>
                      </a:r>
                      <a:r>
                        <a:rPr lang="ru-RU" sz="1200" u="none" strike="noStrike" dirty="0">
                          <a:effectLst/>
                          <a:hlinkClick r:id="rId138"/>
                        </a:rPr>
                        <a:t>6350</a:t>
                      </a:r>
                      <a:r>
                        <a:rPr lang="ru-RU" sz="1200" dirty="0">
                          <a:effectLst/>
                        </a:rPr>
                        <a:t>, </a:t>
                      </a:r>
                      <a:r>
                        <a:rPr lang="ru-RU" sz="1200" u="none" strike="noStrike" dirty="0">
                          <a:effectLst/>
                          <a:hlinkClick r:id="rId139"/>
                        </a:rPr>
                        <a:t>6360</a:t>
                      </a:r>
                      <a:r>
                        <a:rPr lang="ru-RU" sz="1200" dirty="0">
                          <a:effectLst/>
                        </a:rPr>
                        <a:t>), 66 (</a:t>
                      </a:r>
                      <a:r>
                        <a:rPr lang="ru-RU" sz="1200" u="none" strike="noStrike" dirty="0">
                          <a:effectLst/>
                          <a:hlinkClick r:id="rId140"/>
                        </a:rPr>
                        <a:t>6675</a:t>
                      </a:r>
                      <a:r>
                        <a:rPr lang="ru-RU" sz="1200" dirty="0">
                          <a:effectLst/>
                        </a:rPr>
                        <a:t>), 69 (</a:t>
                      </a:r>
                      <a:r>
                        <a:rPr lang="ru-RU" sz="1200" u="none" strike="noStrike" dirty="0">
                          <a:effectLst/>
                          <a:hlinkClick r:id="rId141"/>
                        </a:rPr>
                        <a:t>6910</a:t>
                      </a:r>
                      <a:r>
                        <a:rPr lang="ru-RU" sz="1200" dirty="0">
                          <a:effectLst/>
                        </a:rPr>
                        <a:t>, </a:t>
                      </a:r>
                      <a:r>
                        <a:rPr lang="ru-RU" sz="1200" u="none" strike="noStrike" dirty="0">
                          <a:effectLst/>
                          <a:hlinkClick r:id="rId142"/>
                        </a:rPr>
                        <a:t>6920</a:t>
                      </a:r>
                      <a:r>
                        <a:rPr lang="ru-RU" sz="1200" dirty="0">
                          <a:effectLst/>
                        </a:rPr>
                        <a:t>, </a:t>
                      </a:r>
                      <a:r>
                        <a:rPr lang="ru-RU" sz="1200" u="none" strike="noStrike" dirty="0">
                          <a:effectLst/>
                          <a:hlinkClick r:id="rId143"/>
                        </a:rPr>
                        <a:t>6930</a:t>
                      </a:r>
                      <a:r>
                        <a:rPr lang="ru-RU" sz="1200" dirty="0">
                          <a:effectLst/>
                        </a:rPr>
                        <a:t>, </a:t>
                      </a:r>
                      <a:r>
                        <a:rPr lang="ru-RU" sz="1200" u="none" strike="noStrike" dirty="0">
                          <a:effectLst/>
                          <a:hlinkClick r:id="rId144"/>
                        </a:rPr>
                        <a:t>6940</a:t>
                      </a:r>
                      <a:r>
                        <a:rPr lang="ru-RU" sz="1200" dirty="0">
                          <a:effectLst/>
                        </a:rPr>
                        <a:t>), 70 (</a:t>
                      </a:r>
                      <a:r>
                        <a:rPr lang="ru-RU" sz="1200" u="none" strike="noStrike" dirty="0">
                          <a:effectLst/>
                          <a:hlinkClick r:id="rId145"/>
                        </a:rPr>
                        <a:t>7010</a:t>
                      </a:r>
                      <a:r>
                        <a:rPr lang="ru-RU" sz="1200" dirty="0">
                          <a:effectLst/>
                        </a:rPr>
                        <a:t>, </a:t>
                      </a:r>
                      <a:r>
                        <a:rPr lang="ru-RU" sz="1200" u="none" strike="noStrike" dirty="0">
                          <a:effectLst/>
                          <a:hlinkClick r:id="rId146"/>
                        </a:rPr>
                        <a:t>7030</a:t>
                      </a:r>
                      <a:r>
                        <a:rPr lang="ru-RU" sz="1200" dirty="0">
                          <a:effectLst/>
                        </a:rPr>
                        <a:t>, </a:t>
                      </a:r>
                      <a:r>
                        <a:rPr lang="ru-RU" sz="1200" u="none" strike="noStrike" dirty="0">
                          <a:effectLst/>
                          <a:hlinkClick r:id="rId147"/>
                        </a:rPr>
                        <a:t>7060</a:t>
                      </a:r>
                      <a:r>
                        <a:rPr lang="ru-RU" sz="1200" dirty="0">
                          <a:effectLst/>
                        </a:rPr>
                        <a:t>), 76 (</a:t>
                      </a:r>
                      <a:r>
                        <a:rPr lang="ru-RU" sz="1200" u="none" strike="noStrike" dirty="0">
                          <a:effectLst/>
                          <a:hlinkClick r:id="rId148"/>
                        </a:rPr>
                        <a:t>7641</a:t>
                      </a:r>
                      <a:r>
                        <a:rPr lang="ru-RU" sz="1200" dirty="0">
                          <a:effectLst/>
                        </a:rPr>
                        <a:t>, </a:t>
                      </a:r>
                      <a:r>
                        <a:rPr lang="ru-RU" sz="1200" u="none" strike="noStrike" dirty="0">
                          <a:effectLst/>
                          <a:hlinkClick r:id="rId149"/>
                        </a:rPr>
                        <a:t>7643</a:t>
                      </a:r>
                      <a:r>
                        <a:rPr lang="ru-RU" sz="1200" dirty="0">
                          <a:effectLst/>
                        </a:rPr>
                        <a:t>, </a:t>
                      </a:r>
                      <a:r>
                        <a:rPr lang="ru-RU" sz="1200" u="none" strike="noStrike" dirty="0">
                          <a:effectLst/>
                          <a:hlinkClick r:id="rId150"/>
                        </a:rPr>
                        <a:t>7644</a:t>
                      </a:r>
                      <a:r>
                        <a:rPr lang="ru-RU" sz="1200" dirty="0">
                          <a:effectLst/>
                        </a:rPr>
                        <a:t>), 81 (</a:t>
                      </a:r>
                      <a:r>
                        <a:rPr lang="ru-RU" sz="1200" u="none" strike="noStrike" dirty="0">
                          <a:effectLst/>
                          <a:hlinkClick r:id="rId151"/>
                        </a:rPr>
                        <a:t>8140</a:t>
                      </a:r>
                      <a:r>
                        <a:rPr lang="ru-RU" sz="1200" dirty="0">
                          <a:effectLst/>
                        </a:rPr>
                        <a:t>), 84 (</a:t>
                      </a:r>
                      <a:r>
                        <a:rPr lang="ru-RU" sz="1200" u="none" strike="noStrike" dirty="0">
                          <a:effectLst/>
                          <a:hlinkClick r:id="rId152"/>
                        </a:rPr>
                        <a:t>8410</a:t>
                      </a:r>
                      <a:r>
                        <a:rPr lang="ru-RU" sz="1200" dirty="0">
                          <a:effectLst/>
                        </a:rPr>
                        <a:t>, </a:t>
                      </a:r>
                      <a:r>
                        <a:rPr lang="ru-RU" sz="1200" u="none" strike="noStrike" dirty="0">
                          <a:effectLst/>
                          <a:hlinkClick r:id="rId153"/>
                        </a:rPr>
                        <a:t>8415</a:t>
                      </a:r>
                      <a:r>
                        <a:rPr lang="ru-RU" sz="1200" dirty="0">
                          <a:effectLst/>
                        </a:rPr>
                        <a:t>, </a:t>
                      </a:r>
                      <a:r>
                        <a:rPr lang="ru-RU" sz="1200" u="none" strike="noStrike" dirty="0">
                          <a:effectLst/>
                          <a:hlinkClick r:id="rId154"/>
                        </a:rPr>
                        <a:t>8420</a:t>
                      </a:r>
                      <a:r>
                        <a:rPr lang="ru-RU" sz="1200" dirty="0">
                          <a:effectLst/>
                        </a:rPr>
                        <a:t>, </a:t>
                      </a:r>
                      <a:r>
                        <a:rPr lang="ru-RU" sz="1200" u="none" strike="noStrike" dirty="0">
                          <a:effectLst/>
                          <a:hlinkClick r:id="rId155"/>
                        </a:rPr>
                        <a:t>8430</a:t>
                      </a:r>
                      <a:r>
                        <a:rPr lang="ru-RU" sz="1200" dirty="0">
                          <a:effectLst/>
                        </a:rPr>
                        <a:t>, </a:t>
                      </a:r>
                      <a:r>
                        <a:rPr lang="ru-RU" sz="1200" u="none" strike="noStrike" dirty="0">
                          <a:effectLst/>
                          <a:hlinkClick r:id="rId156"/>
                        </a:rPr>
                        <a:t>8435</a:t>
                      </a:r>
                      <a:r>
                        <a:rPr lang="ru-RU" sz="1200" dirty="0">
                          <a:effectLst/>
                        </a:rPr>
                        <a:t>, </a:t>
                      </a:r>
                      <a:r>
                        <a:rPr lang="ru-RU" sz="1200" u="none" strike="noStrike" dirty="0">
                          <a:effectLst/>
                          <a:hlinkClick r:id="rId157"/>
                        </a:rPr>
                        <a:t>8445</a:t>
                      </a:r>
                      <a:r>
                        <a:rPr lang="ru-RU" sz="1200" dirty="0">
                          <a:effectLst/>
                        </a:rPr>
                        <a:t>, </a:t>
                      </a:r>
                      <a:r>
                        <a:rPr lang="ru-RU" sz="1200" u="none" strike="noStrike" dirty="0">
                          <a:effectLst/>
                          <a:hlinkClick r:id="rId158"/>
                        </a:rPr>
                        <a:t>8455</a:t>
                      </a:r>
                      <a:r>
                        <a:rPr lang="ru-RU" sz="1200" dirty="0">
                          <a:effectLst/>
                        </a:rPr>
                        <a:t>, </a:t>
                      </a:r>
                      <a:r>
                        <a:rPr lang="ru-RU" sz="1200" u="none" strike="noStrike" dirty="0">
                          <a:effectLst/>
                          <a:hlinkClick r:id="rId159"/>
                        </a:rPr>
                        <a:t>8470</a:t>
                      </a:r>
                      <a:r>
                        <a:rPr lang="ru-RU" sz="1200" dirty="0">
                          <a:effectLst/>
                        </a:rPr>
                        <a:t>, </a:t>
                      </a:r>
                      <a:r>
                        <a:rPr lang="ru-RU" sz="1200" u="none" strike="noStrike" dirty="0">
                          <a:effectLst/>
                          <a:hlinkClick r:id="rId160"/>
                        </a:rPr>
                        <a:t>8475</a:t>
                      </a:r>
                      <a:r>
                        <a:rPr lang="ru-RU" sz="1200" dirty="0">
                          <a:effectLst/>
                        </a:rPr>
                        <a:t>) по Единому кодификатору предметов снабжения (ЕК 001-2020)</a:t>
                      </a:r>
                      <a:endParaRPr lang="ru-RU" sz="1200" dirty="0">
                        <a:effectLst/>
                        <a:latin typeface="Times New Roman CYR" panose="02020603050405020304" pitchFamily="18" charset="0"/>
                        <a:ea typeface="Times New Roman" panose="02020603050405020304" pitchFamily="18" charset="0"/>
                        <a:cs typeface="Times New Roman" panose="02020603050405020304" pitchFamily="18" charset="0"/>
                      </a:endParaRPr>
                    </a:p>
                  </a:txBody>
                  <a:tcPr marL="26910" marR="26910" marT="0" marB="0"/>
                </a:tc>
                <a:extLst>
                  <a:ext uri="{0D108BD9-81ED-4DB2-BD59-A6C34878D82A}">
                    <a16:rowId xmlns:a16="http://schemas.microsoft.com/office/drawing/2014/main" val="10004"/>
                  </a:ext>
                </a:extLst>
              </a:tr>
            </a:tbl>
          </a:graphicData>
        </a:graphic>
      </p:graphicFrame>
      <p:sp>
        <p:nvSpPr>
          <p:cNvPr id="6" name="TextBox 5"/>
          <p:cNvSpPr txBox="1"/>
          <p:nvPr/>
        </p:nvSpPr>
        <p:spPr>
          <a:xfrm>
            <a:off x="594804" y="4726152"/>
            <a:ext cx="11041602"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t>если предусмотренные позицией 20 приложения в графе "Наименование отдельных видов товаров, работ, услуг, являющихся объектом закупки" работы, услуги подлежат осуществлению </a:t>
            </a:r>
            <a:r>
              <a:rPr kumimoji="0" lang="ru-RU" sz="1600" b="1" i="0" u="none" strike="noStrike" kern="1200" cap="none" spc="0" normalizeH="0" baseline="0" noProof="0" dirty="0">
                <a:ln>
                  <a:noFill/>
                </a:ln>
                <a:solidFill>
                  <a:srgbClr val="FF0000"/>
                </a:solidFill>
                <a:effectLst/>
                <a:uLnTx/>
                <a:uFillTx/>
                <a:latin typeface="Calibri" panose="020F0502020204030204"/>
                <a:ea typeface="+mn-ea"/>
                <a:cs typeface="+mn-cs"/>
              </a:rPr>
              <a:t>в отношении специального железнодорожного подвижного состава, </a:t>
            </a:r>
            <a: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t>предметом договора, предусмотренного пунктом 1 позиции 20 приложения в графе "Дополнительные требования к участникам закупки", </a:t>
            </a:r>
            <a:r>
              <a:rPr kumimoji="0" lang="ru-RU" sz="1600" b="0" i="0" u="none" strike="noStrike" kern="1200" cap="none" spc="0" normalizeH="0" baseline="0" noProof="0" dirty="0">
                <a:ln>
                  <a:noFill/>
                </a:ln>
                <a:solidFill>
                  <a:srgbClr val="FF0000"/>
                </a:solidFill>
                <a:effectLst/>
                <a:uLnTx/>
                <a:uFillTx/>
                <a:latin typeface="Calibri" panose="020F0502020204030204"/>
                <a:ea typeface="+mn-ea"/>
                <a:cs typeface="+mn-cs"/>
              </a:rPr>
              <a:t>должны быть работы, услуги, связанные с техническим обслуживанием, ремонтным монтажом и ремонтом специального железнодорожного подвижного состава;</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8704" y="134305"/>
            <a:ext cx="10515600" cy="451621"/>
          </a:xfrm>
        </p:spPr>
        <p:txBody>
          <a:bodyPr>
            <a:normAutofit fontScale="90000"/>
          </a:bodyPr>
          <a:lstStyle/>
          <a:p>
            <a:r>
              <a:rPr lang="ru-RU" dirty="0">
                <a:solidFill>
                  <a:srgbClr val="00B0F0"/>
                </a:solidFill>
              </a:rPr>
              <a:t>Важно!</a:t>
            </a:r>
          </a:p>
        </p:txBody>
      </p:sp>
      <p:sp>
        <p:nvSpPr>
          <p:cNvPr id="3" name="Объект 2"/>
          <p:cNvSpPr>
            <a:spLocks noGrp="1"/>
          </p:cNvSpPr>
          <p:nvPr>
            <p:ph idx="1"/>
          </p:nvPr>
        </p:nvSpPr>
        <p:spPr>
          <a:xfrm>
            <a:off x="296662" y="772357"/>
            <a:ext cx="11753295" cy="4351338"/>
          </a:xfrm>
        </p:spPr>
        <p:txBody>
          <a:bodyPr>
            <a:noAutofit/>
          </a:bodyPr>
          <a:lstStyle/>
          <a:p>
            <a:r>
              <a:rPr lang="ru-RU" sz="1600" b="1" dirty="0"/>
              <a:t>если сведения об исполненном участником закупки контракте включены </a:t>
            </a:r>
            <a:r>
              <a:rPr lang="ru-RU" sz="1600" dirty="0"/>
              <a:t>в соответствии с Правилами ведения реестра контрактов, содержащего сведения, составляющие государственную тайну, утвержденными постановлением Правительства Российской Федерации от 28 ноября 2013 г. N 1084 "О порядке ведения реестра контрактов, содержащего сведения, составляющие государственную тайну", </a:t>
            </a:r>
            <a:r>
              <a:rPr lang="ru-RU" sz="1600" b="1" dirty="0"/>
              <a:t>в реестр контрактов, содержащий сведения, составляющие государственную тайну</a:t>
            </a:r>
            <a:r>
              <a:rPr lang="ru-RU" sz="1600" dirty="0"/>
              <a:t>, такой </a:t>
            </a:r>
            <a:r>
              <a:rPr lang="ru-RU" sz="1600" dirty="0">
                <a:solidFill>
                  <a:srgbClr val="FF0000"/>
                </a:solidFill>
              </a:rPr>
              <a:t>участник закупки вправе </a:t>
            </a:r>
            <a:r>
              <a:rPr lang="ru-RU" sz="1600" dirty="0"/>
              <a:t>использовать с соблюдением требований законодательства Российской Федерации о государственной тайне </a:t>
            </a:r>
            <a:r>
              <a:rPr lang="ru-RU" sz="1600" dirty="0">
                <a:solidFill>
                  <a:srgbClr val="FF0000"/>
                </a:solidFill>
              </a:rPr>
              <a:t>выписку из указанного реестра контрактов </a:t>
            </a:r>
            <a:r>
              <a:rPr lang="ru-RU" sz="1600" dirty="0"/>
              <a:t>о включенных в него сведениях в отношении исполненного таким участником закупки контракта </a:t>
            </a:r>
            <a:r>
              <a:rPr lang="ru-RU" sz="1600" dirty="0">
                <a:solidFill>
                  <a:srgbClr val="FF0000"/>
                </a:solidFill>
              </a:rPr>
              <a:t>в качестве документа, подтверждающего его соответствие дополнительным требованиям, утвержденным настоящим постановлением</a:t>
            </a:r>
            <a:r>
              <a:rPr lang="ru-RU" sz="1600" dirty="0"/>
              <a:t>, </a:t>
            </a:r>
            <a:r>
              <a:rPr lang="ru-RU" sz="1600" u="sng" dirty="0"/>
              <a:t>вместо предусмотренных приложением в графе "Информация и документы, подтверждающие соответствие участников закупки дополнительным требованиям" исполненного договора, акта выполненных работ, подтверждающего цену выполненных работ, оказанных услуг, акта приемки поставленного товара, подтверждающего цену поставленных товаров;</a:t>
            </a:r>
          </a:p>
          <a:p>
            <a:endParaRPr lang="ru-RU" sz="1600" dirty="0"/>
          </a:p>
          <a:p>
            <a:r>
              <a:rPr lang="ru-RU" sz="1600" dirty="0"/>
              <a:t>позиции 21 и 23 приложения применяются при осуществлении закупок для обеспечения федеральных нужд в рамках государственного оборонного заказа;</a:t>
            </a:r>
          </a:p>
          <a:p>
            <a:r>
              <a:rPr lang="ru-RU" sz="1400" i="1" dirty="0"/>
              <a:t>21. Создание, модернизация, поставка, ремонт, сервисное обслуживание и утилизация вооружения, военной и специальной техники</a:t>
            </a:r>
          </a:p>
          <a:p>
            <a:r>
              <a:rPr lang="ru-RU" sz="1400" i="1" dirty="0"/>
              <a:t>23. Товары, включенные в группы 10 (1005, 1010, 1015, 1020, 1025, 1030, 1035, 1040, 1045, 1055, 1070, 1075, 1076, 1077, 1080, 1090, 1095 - салютные орудия, сигнальные орудия, катапультные установки отстрела,…..</a:t>
            </a:r>
          </a:p>
          <a:p>
            <a:endParaRPr lang="ru-RU" sz="1600" dirty="0"/>
          </a:p>
          <a:p>
            <a:r>
              <a:rPr lang="ru-RU" sz="1600" dirty="0"/>
              <a:t>подтверждением соответствия участника закупки требованию, предусмотренному пунктом 1 позиции 23 приложения в графе "Дополнительные требования к участникам закупки", </a:t>
            </a:r>
            <a:r>
              <a:rPr lang="ru-RU" sz="1600" dirty="0">
                <a:solidFill>
                  <a:srgbClr val="FF0000"/>
                </a:solidFill>
              </a:rPr>
              <a:t>также являются исполненный договор на поставку товаров из группы товаров по Единому кодификатору предметов снабжения (ЕК 001-2014), соответствующей объекту закупки, и акт приемки поставленного товара, подтверждающий цену поставленных товаров по такому договору;</a:t>
            </a:r>
            <a:endParaRPr lang="ru-RU" sz="1400" i="1" dirty="0">
              <a:solidFill>
                <a:srgbClr val="FF0000"/>
              </a:solidFil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8704" y="134305"/>
            <a:ext cx="10515600" cy="451621"/>
          </a:xfrm>
        </p:spPr>
        <p:txBody>
          <a:bodyPr>
            <a:normAutofit fontScale="90000"/>
          </a:bodyPr>
          <a:lstStyle/>
          <a:p>
            <a:r>
              <a:rPr lang="ru-RU" dirty="0">
                <a:solidFill>
                  <a:srgbClr val="00B0F0"/>
                </a:solidFill>
              </a:rPr>
              <a:t>Важно!</a:t>
            </a:r>
          </a:p>
        </p:txBody>
      </p:sp>
      <p:sp>
        <p:nvSpPr>
          <p:cNvPr id="3" name="Объект 2"/>
          <p:cNvSpPr>
            <a:spLocks noGrp="1"/>
          </p:cNvSpPr>
          <p:nvPr>
            <p:ph idx="1"/>
          </p:nvPr>
        </p:nvSpPr>
        <p:spPr>
          <a:xfrm>
            <a:off x="296662" y="772357"/>
            <a:ext cx="11753295" cy="4351338"/>
          </a:xfrm>
        </p:spPr>
        <p:txBody>
          <a:bodyPr>
            <a:noAutofit/>
          </a:bodyPr>
          <a:lstStyle/>
          <a:p>
            <a:r>
              <a:rPr lang="ru-RU" sz="1600" dirty="0"/>
              <a:t>е) если при осуществлении закупок, предусмотренных </a:t>
            </a:r>
            <a:r>
              <a:rPr lang="ru-RU" sz="1600" b="1" dirty="0"/>
              <a:t>позициями 24 - 31 </a:t>
            </a:r>
            <a:r>
              <a:rPr lang="ru-RU" sz="1600" dirty="0"/>
              <a:t>приложения в графе "Наименование отдельных видов товаров, работ, услуг, являющихся объектом закупки", </a:t>
            </a:r>
            <a:r>
              <a:rPr lang="ru-RU" sz="1600" dirty="0">
                <a:solidFill>
                  <a:srgbClr val="FF0000"/>
                </a:solidFill>
              </a:rPr>
              <a:t>объект закупки включает одну или несколько закупаемых работ, услуг, указанных в этих позициях </a:t>
            </a:r>
            <a:r>
              <a:rPr lang="ru-RU" sz="1600" dirty="0"/>
              <a:t>в графе "Наименование отдельных видов товаров, работ, услуг, являющихся объектом закупки":</a:t>
            </a:r>
          </a:p>
          <a:p>
            <a:endParaRPr lang="ru-RU" sz="1600" dirty="0"/>
          </a:p>
          <a:p>
            <a:endParaRPr lang="ru-RU" sz="1600" dirty="0"/>
          </a:p>
          <a:p>
            <a:endParaRPr lang="ru-RU" sz="1600" dirty="0"/>
          </a:p>
          <a:p>
            <a:endParaRPr lang="ru-RU" sz="1600" dirty="0"/>
          </a:p>
          <a:p>
            <a:endParaRPr lang="ru-RU" sz="1600" dirty="0"/>
          </a:p>
          <a:p>
            <a:endParaRPr lang="ru-RU" sz="1600" dirty="0"/>
          </a:p>
          <a:p>
            <a:endParaRPr lang="ru-RU" sz="1600" dirty="0"/>
          </a:p>
          <a:p>
            <a:r>
              <a:rPr lang="ru-RU" sz="1600" dirty="0"/>
              <a:t>к участникам закупки вместо требования о наличии опыта, предусмотренного пунктом 1 позиций 24 - 31 приложения в графе "Дополнительные требования к участникам закупки", предъявляется требование о наличии опыта исполнения договоров, указанных в графе "Дополнительные требования к участникам закупки" в каждой из позиций, в графе "Наименование отдельных видов товаров, работ, услуг, являющихся объектом закупки" которых указаны работы, услуги, включенные в объект закупки. При этом сумма цен выполненных работ, оказанных услуг по таким договорам должна составлять не менее 20 процентов начальной (максимальной) цены контракта, заключаемого по результатам определения поставщика (подрядчика, исполнителя);</a:t>
            </a:r>
          </a:p>
          <a:p>
            <a:endParaRPr lang="ru-RU" sz="1600" dirty="0"/>
          </a:p>
          <a:p>
            <a:r>
              <a:rPr lang="ru-RU" sz="1600" dirty="0"/>
              <a:t>опытом исполнения участником закупки договоров считается опыт исполнения договоров, указанных в графе "Дополнительные требования к участникам закупки" в каждой из позиций приложения, в графе "Наименование отдельных видов товаров, работ, услуг, являющихся объектом закупки" которых указаны работы, услуги, включенные в объект закупки.</a:t>
            </a:r>
            <a:endParaRPr lang="ru-RU" sz="1400" i="1" dirty="0">
              <a:solidFill>
                <a:srgbClr val="FF0000"/>
              </a:solidFill>
            </a:endParaRPr>
          </a:p>
        </p:txBody>
      </p:sp>
      <p:graphicFrame>
        <p:nvGraphicFramePr>
          <p:cNvPr id="4" name="Таблица 3"/>
          <p:cNvGraphicFramePr>
            <a:graphicFrameLocks noGrp="1"/>
          </p:cNvGraphicFramePr>
          <p:nvPr/>
        </p:nvGraphicFramePr>
        <p:xfrm>
          <a:off x="639192" y="1825626"/>
          <a:ext cx="10937290" cy="1972505"/>
        </p:xfrm>
        <a:graphic>
          <a:graphicData uri="http://schemas.openxmlformats.org/drawingml/2006/table">
            <a:tbl>
              <a:tblPr>
                <a:tableStyleId>{5C22544A-7EE6-4342-B048-85BDC9FD1C3A}</a:tableStyleId>
              </a:tblPr>
              <a:tblGrid>
                <a:gridCol w="10937290">
                  <a:extLst>
                    <a:ext uri="{9D8B030D-6E8A-4147-A177-3AD203B41FA5}">
                      <a16:colId xmlns:a16="http://schemas.microsoft.com/office/drawing/2014/main" val="20000"/>
                    </a:ext>
                  </a:extLst>
                </a:gridCol>
              </a:tblGrid>
              <a:tr h="279425">
                <a:tc>
                  <a:txBody>
                    <a:bodyPr/>
                    <a:lstStyle/>
                    <a:p>
                      <a:pPr>
                        <a:lnSpc>
                          <a:spcPct val="107000"/>
                        </a:lnSpc>
                      </a:pPr>
                      <a:r>
                        <a:rPr lang="ru-RU" sz="1200" dirty="0">
                          <a:effectLst/>
                        </a:rPr>
                        <a:t>Работы по проектированию пунктов хранения ядерных материалов  и радиоактивных веществ, пунктов хранения, хранилищ радиоактивных отходов (далее - пункты хранения), ядерных установок, радиационных источников</a:t>
                      </a:r>
                      <a:endParaRPr lang="ru-RU" sz="1200" dirty="0">
                        <a:effectLst/>
                        <a:latin typeface="Times New Roman CYR" panose="02020603050405020304" pitchFamily="18" charset="0"/>
                        <a:ea typeface="Times New Roman" panose="02020603050405020304" pitchFamily="18" charset="0"/>
                        <a:cs typeface="Times New Roman" panose="02020603050405020304" pitchFamily="18" charset="0"/>
                      </a:endParaRPr>
                    </a:p>
                  </a:txBody>
                  <a:tcPr marL="57627" marR="57627" marT="0" marB="0"/>
                </a:tc>
                <a:extLst>
                  <a:ext uri="{0D108BD9-81ED-4DB2-BD59-A6C34878D82A}">
                    <a16:rowId xmlns:a16="http://schemas.microsoft.com/office/drawing/2014/main" val="10000"/>
                  </a:ext>
                </a:extLst>
              </a:tr>
              <a:tr h="176766">
                <a:tc>
                  <a:txBody>
                    <a:bodyPr/>
                    <a:lstStyle/>
                    <a:p>
                      <a:pPr>
                        <a:lnSpc>
                          <a:spcPct val="107000"/>
                        </a:lnSpc>
                      </a:pPr>
                      <a:r>
                        <a:rPr lang="ru-RU" sz="1200" dirty="0">
                          <a:effectLst/>
                        </a:rPr>
                        <a:t>Работы по сооружению ядерных установок, радиационных источников, пунктов хранения</a:t>
                      </a:r>
                      <a:endParaRPr lang="ru-RU" sz="1200" dirty="0">
                        <a:effectLst/>
                        <a:latin typeface="Times New Roman CYR" panose="02020603050405020304" pitchFamily="18" charset="0"/>
                        <a:ea typeface="Times New Roman" panose="02020603050405020304" pitchFamily="18" charset="0"/>
                        <a:cs typeface="Times New Roman" panose="02020603050405020304" pitchFamily="18" charset="0"/>
                      </a:endParaRPr>
                    </a:p>
                  </a:txBody>
                  <a:tcPr marL="57627" marR="57627" marT="0" marB="0"/>
                </a:tc>
                <a:extLst>
                  <a:ext uri="{0D108BD9-81ED-4DB2-BD59-A6C34878D82A}">
                    <a16:rowId xmlns:a16="http://schemas.microsoft.com/office/drawing/2014/main" val="10001"/>
                  </a:ext>
                </a:extLst>
              </a:tr>
              <a:tr h="207507">
                <a:tc>
                  <a:txBody>
                    <a:bodyPr/>
                    <a:lstStyle/>
                    <a:p>
                      <a:pPr>
                        <a:lnSpc>
                          <a:spcPct val="107000"/>
                        </a:lnSpc>
                      </a:pPr>
                      <a:r>
                        <a:rPr lang="ru-RU" sz="1200" dirty="0">
                          <a:effectLst/>
                        </a:rPr>
                        <a:t>Работы по выводу из эксплуатации ядерных установок, радиационных источников, пунктов хранения</a:t>
                      </a:r>
                      <a:endParaRPr lang="ru-RU" sz="1200" dirty="0">
                        <a:effectLst/>
                        <a:latin typeface="Times New Roman CYR" panose="02020603050405020304" pitchFamily="18" charset="0"/>
                        <a:ea typeface="Times New Roman" panose="02020603050405020304" pitchFamily="18" charset="0"/>
                        <a:cs typeface="Times New Roman" panose="02020603050405020304" pitchFamily="18" charset="0"/>
                      </a:endParaRPr>
                    </a:p>
                  </a:txBody>
                  <a:tcPr marL="57627" marR="57627" marT="0" marB="0"/>
                </a:tc>
                <a:extLst>
                  <a:ext uri="{0D108BD9-81ED-4DB2-BD59-A6C34878D82A}">
                    <a16:rowId xmlns:a16="http://schemas.microsoft.com/office/drawing/2014/main" val="10002"/>
                  </a:ext>
                </a:extLst>
              </a:tr>
              <a:tr h="207507">
                <a:tc>
                  <a:txBody>
                    <a:bodyPr/>
                    <a:lstStyle/>
                    <a:p>
                      <a:pPr>
                        <a:lnSpc>
                          <a:spcPct val="107000"/>
                        </a:lnSpc>
                      </a:pPr>
                      <a:r>
                        <a:rPr lang="ru-RU" sz="1200" dirty="0">
                          <a:effectLst/>
                        </a:rPr>
                        <a:t>Работы, услуги по транспортированию ядерных материалов, радиоактивных веществ, радиоактивных отходов</a:t>
                      </a:r>
                      <a:endParaRPr lang="ru-RU" sz="1200" dirty="0">
                        <a:effectLst/>
                        <a:latin typeface="Times New Roman CYR" panose="02020603050405020304" pitchFamily="18" charset="0"/>
                        <a:ea typeface="Times New Roman" panose="02020603050405020304" pitchFamily="18" charset="0"/>
                        <a:cs typeface="Times New Roman" panose="02020603050405020304" pitchFamily="18" charset="0"/>
                      </a:endParaRPr>
                    </a:p>
                  </a:txBody>
                  <a:tcPr marL="57627" marR="57627" marT="0" marB="0"/>
                </a:tc>
                <a:extLst>
                  <a:ext uri="{0D108BD9-81ED-4DB2-BD59-A6C34878D82A}">
                    <a16:rowId xmlns:a16="http://schemas.microsoft.com/office/drawing/2014/main" val="10003"/>
                  </a:ext>
                </a:extLst>
              </a:tr>
              <a:tr h="184451">
                <a:tc>
                  <a:txBody>
                    <a:bodyPr/>
                    <a:lstStyle/>
                    <a:p>
                      <a:pPr>
                        <a:lnSpc>
                          <a:spcPct val="107000"/>
                        </a:lnSpc>
                      </a:pPr>
                      <a:r>
                        <a:rPr lang="ru-RU" sz="1200">
                          <a:effectLst/>
                        </a:rPr>
                        <a:t>Работы, услуги по хранению ядерных материалов, радиоактивных веществ, радиоактивных отходов, по захоронению радиоактивных отходов</a:t>
                      </a:r>
                      <a:endParaRPr lang="ru-RU" sz="1200">
                        <a:effectLst/>
                        <a:latin typeface="Times New Roman CYR" panose="02020603050405020304" pitchFamily="18" charset="0"/>
                        <a:ea typeface="Times New Roman" panose="02020603050405020304" pitchFamily="18" charset="0"/>
                        <a:cs typeface="Times New Roman" panose="02020603050405020304" pitchFamily="18" charset="0"/>
                      </a:endParaRPr>
                    </a:p>
                  </a:txBody>
                  <a:tcPr marL="57627" marR="57627" marT="0" marB="0"/>
                </a:tc>
                <a:extLst>
                  <a:ext uri="{0D108BD9-81ED-4DB2-BD59-A6C34878D82A}">
                    <a16:rowId xmlns:a16="http://schemas.microsoft.com/office/drawing/2014/main" val="10004"/>
                  </a:ext>
                </a:extLst>
              </a:tr>
              <a:tr h="176765">
                <a:tc>
                  <a:txBody>
                    <a:bodyPr/>
                    <a:lstStyle/>
                    <a:p>
                      <a:pPr>
                        <a:lnSpc>
                          <a:spcPct val="107000"/>
                        </a:lnSpc>
                      </a:pPr>
                      <a:r>
                        <a:rPr lang="ru-RU" sz="1200" dirty="0">
                          <a:effectLst/>
                        </a:rPr>
                        <a:t>Работы, услуги по переработке ядерных материалов, радиоактивных веществ, радиоактивных отходов</a:t>
                      </a:r>
                      <a:endParaRPr lang="ru-RU" sz="1200" dirty="0">
                        <a:effectLst/>
                        <a:latin typeface="Times New Roman CYR" panose="02020603050405020304" pitchFamily="18" charset="0"/>
                        <a:ea typeface="Times New Roman" panose="02020603050405020304" pitchFamily="18" charset="0"/>
                        <a:cs typeface="Times New Roman" panose="02020603050405020304" pitchFamily="18" charset="0"/>
                      </a:endParaRPr>
                    </a:p>
                  </a:txBody>
                  <a:tcPr marL="57627" marR="57627" marT="0" marB="0"/>
                </a:tc>
                <a:extLst>
                  <a:ext uri="{0D108BD9-81ED-4DB2-BD59-A6C34878D82A}">
                    <a16:rowId xmlns:a16="http://schemas.microsoft.com/office/drawing/2014/main" val="10005"/>
                  </a:ext>
                </a:extLst>
              </a:tr>
              <a:tr h="199822">
                <a:tc>
                  <a:txBody>
                    <a:bodyPr/>
                    <a:lstStyle/>
                    <a:p>
                      <a:pPr>
                        <a:lnSpc>
                          <a:spcPct val="107000"/>
                        </a:lnSpc>
                      </a:pPr>
                      <a:r>
                        <a:rPr lang="ru-RU" sz="1200" dirty="0">
                          <a:effectLst/>
                        </a:rPr>
                        <a:t>Работы по конструированию оборудования для ядерных установок, радиационных источников, пунктов хранения</a:t>
                      </a:r>
                      <a:endParaRPr lang="ru-RU" sz="1200" dirty="0">
                        <a:effectLst/>
                        <a:latin typeface="Times New Roman CYR" panose="02020603050405020304" pitchFamily="18" charset="0"/>
                        <a:ea typeface="Times New Roman" panose="02020603050405020304" pitchFamily="18" charset="0"/>
                        <a:cs typeface="Times New Roman" panose="02020603050405020304" pitchFamily="18" charset="0"/>
                      </a:endParaRPr>
                    </a:p>
                  </a:txBody>
                  <a:tcPr marL="57627" marR="57627" marT="0" marB="0"/>
                </a:tc>
                <a:extLst>
                  <a:ext uri="{0D108BD9-81ED-4DB2-BD59-A6C34878D82A}">
                    <a16:rowId xmlns:a16="http://schemas.microsoft.com/office/drawing/2014/main" val="10006"/>
                  </a:ext>
                </a:extLst>
              </a:tr>
              <a:tr h="417486">
                <a:tc>
                  <a:txBody>
                    <a:bodyPr/>
                    <a:lstStyle/>
                    <a:p>
                      <a:pPr>
                        <a:lnSpc>
                          <a:spcPct val="107000"/>
                        </a:lnSpc>
                      </a:pPr>
                      <a:r>
                        <a:rPr lang="ru-RU" sz="1200" dirty="0">
                          <a:effectLst/>
                        </a:rPr>
                        <a:t>Работы по изготовлению оборудования  для ядерных установок, радиационных источников, пунктов хранения</a:t>
                      </a:r>
                      <a:endParaRPr lang="ru-RU" sz="1200" dirty="0">
                        <a:effectLst/>
                        <a:latin typeface="Times New Roman CYR" panose="02020603050405020304" pitchFamily="18" charset="0"/>
                        <a:ea typeface="Times New Roman" panose="02020603050405020304" pitchFamily="18" charset="0"/>
                        <a:cs typeface="Times New Roman" panose="02020603050405020304" pitchFamily="18" charset="0"/>
                      </a:endParaRPr>
                    </a:p>
                  </a:txBody>
                  <a:tcPr marL="57627" marR="57627" marT="0" marB="0"/>
                </a:tc>
                <a:extLst>
                  <a:ext uri="{0D108BD9-81ED-4DB2-BD59-A6C34878D82A}">
                    <a16:rowId xmlns:a16="http://schemas.microsoft.com/office/drawing/2014/main" val="10007"/>
                  </a:ext>
                </a:extLst>
              </a:tr>
            </a:tbl>
          </a:graphicData>
        </a:graphic>
      </p:graphicFrame>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74ECE9-C0FD-7A86-E622-AF24D53EA7F2}"/>
              </a:ext>
            </a:extLst>
          </p:cNvPr>
          <p:cNvSpPr>
            <a:spLocks noGrp="1"/>
          </p:cNvSpPr>
          <p:nvPr>
            <p:ph type="title"/>
          </p:nvPr>
        </p:nvSpPr>
        <p:spPr>
          <a:xfrm>
            <a:off x="838200" y="1447305"/>
            <a:ext cx="10515600" cy="1325563"/>
          </a:xfrm>
        </p:spPr>
        <p:txBody>
          <a:bodyPr>
            <a:normAutofit/>
          </a:bodyPr>
          <a:lstStyle/>
          <a:p>
            <a:pPr algn="ctr"/>
            <a:r>
              <a:rPr lang="ru-RU" b="1" dirty="0">
                <a:solidFill>
                  <a:srgbClr val="00B0F0"/>
                </a:solidFill>
              </a:rPr>
              <a:t>Административная практика по применению 2571 ПП</a:t>
            </a:r>
          </a:p>
        </p:txBody>
      </p:sp>
    </p:spTree>
    <p:extLst>
      <p:ext uri="{BB962C8B-B14F-4D97-AF65-F5344CB8AC3E}">
        <p14:creationId xmlns:p14="http://schemas.microsoft.com/office/powerpoint/2010/main" val="313511622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96D878-7B8E-CB34-B9B4-81FE786D56DB}"/>
              </a:ext>
            </a:extLst>
          </p:cNvPr>
          <p:cNvSpPr>
            <a:spLocks noGrp="1"/>
          </p:cNvSpPr>
          <p:nvPr>
            <p:ph type="title"/>
          </p:nvPr>
        </p:nvSpPr>
        <p:spPr>
          <a:xfrm>
            <a:off x="838200" y="885242"/>
            <a:ext cx="10515600" cy="1325563"/>
          </a:xfrm>
        </p:spPr>
        <p:txBody>
          <a:bodyPr/>
          <a:lstStyle/>
          <a:p>
            <a:r>
              <a:rPr lang="ru-RU" dirty="0">
                <a:solidFill>
                  <a:srgbClr val="FF0000"/>
                </a:solidFill>
              </a:rPr>
              <a:t>Обоснованные жалобы</a:t>
            </a:r>
          </a:p>
        </p:txBody>
      </p:sp>
    </p:spTree>
    <p:extLst>
      <p:ext uri="{BB962C8B-B14F-4D97-AF65-F5344CB8AC3E}">
        <p14:creationId xmlns:p14="http://schemas.microsoft.com/office/powerpoint/2010/main" val="283315652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74FD36-4938-0C2B-FF40-2ED689CC6C91}"/>
              </a:ext>
            </a:extLst>
          </p:cNvPr>
          <p:cNvSpPr>
            <a:spLocks noGrp="1"/>
          </p:cNvSpPr>
          <p:nvPr>
            <p:ph type="title"/>
          </p:nvPr>
        </p:nvSpPr>
        <p:spPr>
          <a:xfrm>
            <a:off x="545283" y="776186"/>
            <a:ext cx="11132191" cy="1325563"/>
          </a:xfrm>
        </p:spPr>
        <p:txBody>
          <a:bodyPr>
            <a:normAutofit/>
          </a:bodyPr>
          <a:lstStyle/>
          <a:p>
            <a:r>
              <a:rPr lang="ru-RU" sz="3200" b="1" dirty="0">
                <a:solidFill>
                  <a:srgbClr val="FF0000"/>
                </a:solidFill>
              </a:rPr>
              <a:t>Надо устанавливать требования по ч.2 ст. 31, но не установлены</a:t>
            </a:r>
          </a:p>
        </p:txBody>
      </p:sp>
    </p:spTree>
    <p:extLst>
      <p:ext uri="{BB962C8B-B14F-4D97-AF65-F5344CB8AC3E}">
        <p14:creationId xmlns:p14="http://schemas.microsoft.com/office/powerpoint/2010/main" val="347610989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a:extLst>
              <a:ext uri="{FF2B5EF4-FFF2-40B4-BE49-F238E27FC236}">
                <a16:creationId xmlns:a16="http://schemas.microsoft.com/office/drawing/2014/main" id="{A8E9E6C7-F236-C370-69A6-22C96C19876E}"/>
              </a:ext>
            </a:extLst>
          </p:cNvPr>
          <p:cNvGraphicFramePr>
            <a:graphicFrameLocks noGrp="1"/>
          </p:cNvGraphicFramePr>
          <p:nvPr>
            <p:ph idx="1"/>
          </p:nvPr>
        </p:nvGraphicFramePr>
        <p:xfrm>
          <a:off x="268448" y="265273"/>
          <a:ext cx="11551640" cy="6101080"/>
        </p:xfrm>
        <a:graphic>
          <a:graphicData uri="http://schemas.openxmlformats.org/drawingml/2006/table">
            <a:tbl>
              <a:tblPr firstRow="1" bandRow="1">
                <a:tableStyleId>{7DF18680-E054-41AD-8BC1-D1AEF772440D}</a:tableStyleId>
              </a:tblPr>
              <a:tblGrid>
                <a:gridCol w="1845578">
                  <a:extLst>
                    <a:ext uri="{9D8B030D-6E8A-4147-A177-3AD203B41FA5}">
                      <a16:colId xmlns:a16="http://schemas.microsoft.com/office/drawing/2014/main" val="893781220"/>
                    </a:ext>
                  </a:extLst>
                </a:gridCol>
                <a:gridCol w="9706062">
                  <a:extLst>
                    <a:ext uri="{9D8B030D-6E8A-4147-A177-3AD203B41FA5}">
                      <a16:colId xmlns:a16="http://schemas.microsoft.com/office/drawing/2014/main" val="532189833"/>
                    </a:ext>
                  </a:extLst>
                </a:gridCol>
              </a:tblGrid>
              <a:tr h="370840">
                <a:tc>
                  <a:txBody>
                    <a:bodyPr/>
                    <a:lstStyle/>
                    <a:p>
                      <a:pPr algn="ctr"/>
                      <a:r>
                        <a:rPr lang="ru-RU" dirty="0"/>
                        <a:t>Субъект РФ</a:t>
                      </a:r>
                    </a:p>
                  </a:txBody>
                  <a:tcPr/>
                </a:tc>
                <a:tc>
                  <a:txBody>
                    <a:bodyPr/>
                    <a:lstStyle/>
                    <a:p>
                      <a:pPr algn="ctr"/>
                      <a:r>
                        <a:rPr lang="ru-RU" dirty="0"/>
                        <a:t>Реквизиты и суть решения</a:t>
                      </a:r>
                    </a:p>
                  </a:txBody>
                  <a:tcPr/>
                </a:tc>
                <a:extLst>
                  <a:ext uri="{0D108BD9-81ED-4DB2-BD59-A6C34878D82A}">
                    <a16:rowId xmlns:a16="http://schemas.microsoft.com/office/drawing/2014/main" val="1656173046"/>
                  </a:ext>
                </a:extLst>
              </a:tr>
              <a:tr h="370840">
                <a:tc>
                  <a:txBody>
                    <a:bodyPr/>
                    <a:lstStyle/>
                    <a:p>
                      <a:r>
                        <a:rPr lang="ru-RU" sz="1400" dirty="0"/>
                        <a:t>Новосибирская обл.</a:t>
                      </a:r>
                    </a:p>
                  </a:txBody>
                  <a:tcPr/>
                </a:tc>
                <a:tc>
                  <a:txBody>
                    <a:bodyPr/>
                    <a:lstStyle/>
                    <a:p>
                      <a:pPr marL="285750" indent="-285750">
                        <a:buFont typeface="Arial" panose="020B0604020202020204" pitchFamily="34" charset="0"/>
                        <a:buChar char="•"/>
                      </a:pPr>
                      <a:r>
                        <a:rPr lang="ru-RU" sz="1400" dirty="0"/>
                        <a:t>РЕШЕНИЕ № 054/06/31-814/2022 от 13 мая 2022 года  ЭА № 0351100008022000015 на выполнение работ по замене окон в зданиях университета.</a:t>
                      </a:r>
                    </a:p>
                    <a:p>
                      <a:pPr marL="285750" indent="-285750">
                        <a:buFont typeface="Arial" panose="020B0604020202020204" pitchFamily="34" charset="0"/>
                        <a:buChar char="•"/>
                      </a:pPr>
                      <a:r>
                        <a:rPr lang="ru-RU" sz="1400" dirty="0"/>
                        <a:t>Объектом данной закупки является выполнение работ по замене окон в зданиях университета, что, по мнению Комиссии Новосибирского УФАС России, </a:t>
                      </a:r>
                      <a:r>
                        <a:rPr lang="ru-RU" sz="1400" u="sng" dirty="0"/>
                        <a:t>относится к работам по текущему ремонту зданий</a:t>
                      </a:r>
                      <a:r>
                        <a:rPr lang="ru-RU" sz="1400" dirty="0"/>
                        <a:t>. </a:t>
                      </a:r>
                    </a:p>
                    <a:p>
                      <a:pPr marL="285750" indent="-285750">
                        <a:buFont typeface="Arial" panose="020B0604020202020204" pitchFamily="34" charset="0"/>
                        <a:buChar char="•"/>
                      </a:pPr>
                      <a:r>
                        <a:rPr lang="ru-RU" sz="1400" dirty="0"/>
                        <a:t>Таким образом, на основании изложенного, Комиссия Новосибирского УФАС России считает, что при формировании извещения о проведении закупки заказчик должен был установить дополнительные требования к участникам закупки в соответствии с п.15 приложения к Постановлению Правительства РФ № 2571 (работы по текущему ремонту зданий, сооружений). </a:t>
                      </a:r>
                    </a:p>
                  </a:txBody>
                  <a:tcPr/>
                </a:tc>
                <a:extLst>
                  <a:ext uri="{0D108BD9-81ED-4DB2-BD59-A6C34878D82A}">
                    <a16:rowId xmlns:a16="http://schemas.microsoft.com/office/drawing/2014/main" val="3735573861"/>
                  </a:ext>
                </a:extLst>
              </a:tr>
              <a:tr h="370840">
                <a:tc>
                  <a:txBody>
                    <a:bodyPr/>
                    <a:lstStyle/>
                    <a:p>
                      <a:r>
                        <a:rPr lang="ru-RU" sz="1400" dirty="0"/>
                        <a:t>Владимирская обл.</a:t>
                      </a:r>
                    </a:p>
                    <a:p>
                      <a:r>
                        <a:rPr lang="ru-RU" sz="1400" dirty="0"/>
                        <a:t> </a:t>
                      </a:r>
                    </a:p>
                    <a:p>
                      <a:r>
                        <a:rPr lang="ru-RU" sz="1200" dirty="0"/>
                        <a:t>Аналогичное </a:t>
                      </a:r>
                    </a:p>
                    <a:p>
                      <a:r>
                        <a:rPr lang="ru-RU" sz="1200" dirty="0"/>
                        <a:t>Р Е Ш Е Н И Е</a:t>
                      </a:r>
                    </a:p>
                    <a:p>
                      <a:r>
                        <a:rPr lang="ru-RU" sz="1200" dirty="0"/>
                        <a:t>№ 033/06/31-283/2022 от 29 апреля 2022 года </a:t>
                      </a:r>
                    </a:p>
                    <a:p>
                      <a:r>
                        <a:rPr lang="ru-RU" sz="1200" dirty="0"/>
                        <a:t>ЭА на выполнение работ по модернизации участка водопровода от улицы Московской в районе дома № 4 до </a:t>
                      </a:r>
                      <a:r>
                        <a:rPr lang="ru-RU" sz="1200" dirty="0" err="1"/>
                        <a:t>пер.Гагарина</a:t>
                      </a:r>
                      <a:r>
                        <a:rPr lang="ru-RU" sz="1200" dirty="0"/>
                        <a:t> в районе дома № 11 в </a:t>
                      </a:r>
                      <a:r>
                        <a:rPr lang="ru-RU" sz="1200" dirty="0" err="1"/>
                        <a:t>г.Гороховце</a:t>
                      </a:r>
                      <a:r>
                        <a:rPr lang="ru-RU" sz="1200" dirty="0"/>
                        <a:t> (№ закупки 0128300013022000093)</a:t>
                      </a:r>
                    </a:p>
                    <a:p>
                      <a:endParaRPr lang="ru-RU" sz="1400" dirty="0"/>
                    </a:p>
                  </a:txBody>
                  <a:tcPr/>
                </a:tc>
                <a:tc>
                  <a:txBody>
                    <a:bodyPr/>
                    <a:lstStyle/>
                    <a:p>
                      <a:pPr marL="285750" indent="-285750">
                        <a:buFont typeface="Arial" panose="020B0604020202020204" pitchFamily="34" charset="0"/>
                        <a:buChar char="•"/>
                      </a:pPr>
                      <a:r>
                        <a:rPr lang="ru-RU" sz="1400" b="0" i="0" kern="1200" dirty="0">
                          <a:solidFill>
                            <a:schemeClr val="dk1"/>
                          </a:solidFill>
                          <a:effectLst/>
                          <a:latin typeface="+mn-lt"/>
                          <a:ea typeface="+mn-ea"/>
                          <a:cs typeface="+mn-cs"/>
                        </a:rPr>
                        <a:t>РЕШЕНИЕ № 033/06/31-305/2022 от 12 мая 2022 года  ЭА </a:t>
                      </a:r>
                      <a:r>
                        <a:rPr lang="ru-RU" sz="1400" b="0" dirty="0"/>
                        <a:t>№ закупки 0128300013022000103 на выполнение работ по модернизации водопроводных сетей в п. </a:t>
                      </a:r>
                      <a:r>
                        <a:rPr lang="ru-RU" sz="1400" b="0" dirty="0" err="1"/>
                        <a:t>Чулково</a:t>
                      </a:r>
                      <a:r>
                        <a:rPr lang="ru-RU" sz="1400" b="0" dirty="0"/>
                        <a:t> Гороховецкого района (участок № 3 протяженностью 2998 м)</a:t>
                      </a:r>
                    </a:p>
                    <a:p>
                      <a:pPr marL="285750" indent="-285750">
                        <a:buFont typeface="Arial" panose="020B0604020202020204" pitchFamily="34" charset="0"/>
                        <a:buChar char="•"/>
                      </a:pPr>
                      <a:r>
                        <a:rPr lang="ru-RU" sz="1400" b="0" dirty="0"/>
                        <a:t>Перечень видов работ по строительству, реконструкции, капитальному ремонту объектов капитального строительства, которые оказывают влияние на безопасность объектов капитального строительства, утвержден приказом Министерства регионального развития Российской Федерации от 30.12.2009 № 624</a:t>
                      </a:r>
                    </a:p>
                    <a:p>
                      <a:pPr marL="285750" indent="-285750">
                        <a:buFont typeface="Arial" panose="020B0604020202020204" pitchFamily="34" charset="0"/>
                        <a:buChar char="•"/>
                      </a:pPr>
                      <a:r>
                        <a:rPr lang="ru-RU" sz="1400" b="0" dirty="0"/>
                        <a:t>Так, согласно локальным сметным расчетам в число работ, выполняемых в рамках заключаемого контракта, включены:</a:t>
                      </a:r>
                    </a:p>
                    <a:p>
                      <a:pPr marL="285750" indent="-285750">
                        <a:buFont typeface="Arial" panose="020B0604020202020204" pitchFamily="34" charset="0"/>
                        <a:buChar char="•"/>
                      </a:pPr>
                      <a:r>
                        <a:rPr lang="ru-RU" sz="1400" b="0" dirty="0"/>
                        <a:t>- укладка трубопроводов из полиэтиленовых труб диаметром: 110 мм;</a:t>
                      </a:r>
                    </a:p>
                    <a:p>
                      <a:pPr marL="285750" indent="-285750">
                        <a:buFont typeface="Arial" panose="020B0604020202020204" pitchFamily="34" charset="0"/>
                        <a:buChar char="•"/>
                      </a:pPr>
                      <a:r>
                        <a:rPr lang="ru-RU" sz="1400" b="0" dirty="0"/>
                        <a:t>- установка вентилей и клапанов обратных муфтовых диаметром: 20 мм, </a:t>
                      </a:r>
                      <a:r>
                        <a:rPr lang="ru-RU" sz="1400" b="0" dirty="0" err="1"/>
                        <a:t>шт</a:t>
                      </a:r>
                      <a:endParaRPr lang="ru-RU" sz="1400" b="0" dirty="0"/>
                    </a:p>
                    <a:p>
                      <a:pPr marL="285750" indent="-285750">
                        <a:buFont typeface="Arial" panose="020B0604020202020204" pitchFamily="34" charset="0"/>
                        <a:buChar char="•"/>
                      </a:pPr>
                      <a:r>
                        <a:rPr lang="ru-RU" sz="1400" b="0" dirty="0"/>
                        <a:t>- устройство круглых колодцев из сборного железобетона в грунтах: сухих, 10 м3</a:t>
                      </a:r>
                    </a:p>
                    <a:p>
                      <a:pPr marL="285750" indent="-285750">
                        <a:buFont typeface="Arial" panose="020B0604020202020204" pitchFamily="34" charset="0"/>
                        <a:buChar char="•"/>
                      </a:pPr>
                      <a:r>
                        <a:rPr lang="ru-RU" sz="1400" b="0" dirty="0"/>
                        <a:t>Вышеуказанные работы, согласно пунктам 16.1 «Укладка трубопроводов водопроводных», 16.2 «Монтаж и демонтаж запорной арматуры и оборудования водопроводных сетей», 16.3 «Устройство водопроводных колодцев, оголовков, гасителей водосборов» Перечня, </a:t>
                      </a:r>
                      <a:r>
                        <a:rPr lang="ru-RU" sz="1400" b="0" u="sng" dirty="0"/>
                        <a:t>являются работами по капитальному ремонту</a:t>
                      </a:r>
                      <a:r>
                        <a:rPr lang="ru-RU" sz="1400" b="0" dirty="0"/>
                        <a:t>, оказывающими влияние на безопасность объекта капитального строительства.</a:t>
                      </a:r>
                    </a:p>
                    <a:p>
                      <a:pPr marL="285750" indent="-285750">
                        <a:buFont typeface="Arial" panose="020B0604020202020204" pitchFamily="34" charset="0"/>
                        <a:buChar char="•"/>
                      </a:pPr>
                      <a:r>
                        <a:rPr lang="ru-RU" sz="1400" b="0" dirty="0"/>
                        <a:t>В связи с тем, что предметом рассматриваемого электронного аукцион является реконструкция участка водопровода Комиссия Владимирского УФАС России приходит к выводу о том, что в рассматриваемом электронном аукционе  неправомерно отсутствуют дополнительные требования, предусмотренные позицией 11 Постановления Правительства РФ № 2571. </a:t>
                      </a:r>
                      <a:r>
                        <a:rPr lang="ru-RU" sz="1400" b="1" dirty="0"/>
                        <a:t>11. Работы по капитальному ремонту линейного объекта, за исключением работ, предусмотренных позицией 18 настоящего приложения, работ по капитальному ремонту автомобильной дороги</a:t>
                      </a:r>
                    </a:p>
                  </a:txBody>
                  <a:tcPr/>
                </a:tc>
                <a:extLst>
                  <a:ext uri="{0D108BD9-81ED-4DB2-BD59-A6C34878D82A}">
                    <a16:rowId xmlns:a16="http://schemas.microsoft.com/office/drawing/2014/main" val="1168948513"/>
                  </a:ext>
                </a:extLst>
              </a:tr>
            </a:tbl>
          </a:graphicData>
        </a:graphic>
      </p:graphicFrame>
    </p:spTree>
    <p:extLst>
      <p:ext uri="{BB962C8B-B14F-4D97-AF65-F5344CB8AC3E}">
        <p14:creationId xmlns:p14="http://schemas.microsoft.com/office/powerpoint/2010/main" val="250144775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a:extLst>
              <a:ext uri="{FF2B5EF4-FFF2-40B4-BE49-F238E27FC236}">
                <a16:creationId xmlns:a16="http://schemas.microsoft.com/office/drawing/2014/main" id="{A8E9E6C7-F236-C370-69A6-22C96C19876E}"/>
              </a:ext>
            </a:extLst>
          </p:cNvPr>
          <p:cNvGraphicFramePr>
            <a:graphicFrameLocks noGrp="1"/>
          </p:cNvGraphicFramePr>
          <p:nvPr>
            <p:ph idx="1"/>
          </p:nvPr>
        </p:nvGraphicFramePr>
        <p:xfrm>
          <a:off x="394282" y="265273"/>
          <a:ext cx="11425806" cy="5461000"/>
        </p:xfrm>
        <a:graphic>
          <a:graphicData uri="http://schemas.openxmlformats.org/drawingml/2006/table">
            <a:tbl>
              <a:tblPr firstRow="1" bandRow="1">
                <a:tableStyleId>{7DF18680-E054-41AD-8BC1-D1AEF772440D}</a:tableStyleId>
              </a:tblPr>
              <a:tblGrid>
                <a:gridCol w="1719744">
                  <a:extLst>
                    <a:ext uri="{9D8B030D-6E8A-4147-A177-3AD203B41FA5}">
                      <a16:colId xmlns:a16="http://schemas.microsoft.com/office/drawing/2014/main" val="893781220"/>
                    </a:ext>
                  </a:extLst>
                </a:gridCol>
                <a:gridCol w="9706062">
                  <a:extLst>
                    <a:ext uri="{9D8B030D-6E8A-4147-A177-3AD203B41FA5}">
                      <a16:colId xmlns:a16="http://schemas.microsoft.com/office/drawing/2014/main" val="532189833"/>
                    </a:ext>
                  </a:extLst>
                </a:gridCol>
              </a:tblGrid>
              <a:tr h="370840">
                <a:tc>
                  <a:txBody>
                    <a:bodyPr/>
                    <a:lstStyle/>
                    <a:p>
                      <a:pPr algn="ctr"/>
                      <a:r>
                        <a:rPr lang="ru-RU" dirty="0"/>
                        <a:t>Субъект РФ</a:t>
                      </a:r>
                    </a:p>
                  </a:txBody>
                  <a:tcPr/>
                </a:tc>
                <a:tc>
                  <a:txBody>
                    <a:bodyPr/>
                    <a:lstStyle/>
                    <a:p>
                      <a:pPr algn="ctr"/>
                      <a:r>
                        <a:rPr lang="ru-RU" dirty="0"/>
                        <a:t>Реквизиты и суть решения</a:t>
                      </a:r>
                    </a:p>
                  </a:txBody>
                  <a:tcPr/>
                </a:tc>
                <a:extLst>
                  <a:ext uri="{0D108BD9-81ED-4DB2-BD59-A6C34878D82A}">
                    <a16:rowId xmlns:a16="http://schemas.microsoft.com/office/drawing/2014/main" val="1656173046"/>
                  </a:ext>
                </a:extLst>
              </a:tr>
              <a:tr h="370840">
                <a:tc>
                  <a:txBody>
                    <a:bodyPr/>
                    <a:lstStyle/>
                    <a:p>
                      <a:r>
                        <a:rPr lang="ru-RU" sz="1400" dirty="0"/>
                        <a:t>Липецкая обл.</a:t>
                      </a:r>
                    </a:p>
                  </a:txBody>
                  <a:tcPr/>
                </a:tc>
                <a:tc>
                  <a:txBody>
                    <a:bodyPr/>
                    <a:lstStyle/>
                    <a:p>
                      <a:pPr marL="285750" indent="-285750">
                        <a:buFont typeface="Arial" panose="020B0604020202020204" pitchFamily="34" charset="0"/>
                        <a:buChar char="•"/>
                      </a:pPr>
                      <a:r>
                        <a:rPr lang="ru-RU" sz="1400" dirty="0"/>
                        <a:t>РЕШЕНИЕ № 048/06/106-443/2022 от 16 мая 2022 года. ЭА на проведение капитального ремонта </a:t>
                      </a:r>
                      <a:r>
                        <a:rPr lang="ru-RU" sz="1400" dirty="0" err="1"/>
                        <a:t>рентгенкабинета</a:t>
                      </a:r>
                      <a:r>
                        <a:rPr lang="ru-RU" sz="1400" dirty="0"/>
                        <a:t> в поликлинике ГУЗ "Липецкая ГБ СМП №1« (реестровый номер 0346300089422000034).</a:t>
                      </a:r>
                    </a:p>
                    <a:p>
                      <a:pPr marL="285750" indent="-285750">
                        <a:buFont typeface="Arial" panose="020B0604020202020204" pitchFamily="34" charset="0"/>
                        <a:buChar char="•"/>
                      </a:pPr>
                      <a:r>
                        <a:rPr lang="ru-RU" sz="1400" dirty="0"/>
                        <a:t>Поскольку объектом электронного аукциона является выполнение </a:t>
                      </a:r>
                      <a:r>
                        <a:rPr lang="ru-RU" sz="1400" u="sng" dirty="0"/>
                        <a:t>работ по капитальному ремонту объекта капитального строительства</a:t>
                      </a:r>
                      <a:r>
                        <a:rPr lang="ru-RU" sz="1400" dirty="0"/>
                        <a:t>, и начальная (максимальная) цена контракта превышает 5 миллионов рублей, то заказчик, в силу приведенных положений Постановления № 2571, ст. 31 Закона о контрактной системе, обязан установить в извещении о проведении электронного аукциона указанное дополнительное требование к участникам электронного аукциона.</a:t>
                      </a:r>
                    </a:p>
                    <a:p>
                      <a:pPr marL="285750" indent="-285750">
                        <a:buFont typeface="Arial" panose="020B0604020202020204" pitchFamily="34" charset="0"/>
                        <a:buChar char="•"/>
                      </a:pPr>
                      <a:r>
                        <a:rPr lang="ru-RU" sz="1400" dirty="0"/>
                        <a:t>Однако, на заседании Комиссии установлено, что в извещения о проведении электронного аукциона заказчиком не установлено вышеуказанное дополнительное требование к участникам закупки.</a:t>
                      </a:r>
                    </a:p>
                    <a:p>
                      <a:pPr marL="285750" indent="-285750">
                        <a:buFont typeface="Arial" panose="020B0604020202020204" pitchFamily="34" charset="0"/>
                        <a:buChar char="•"/>
                      </a:pPr>
                      <a:r>
                        <a:rPr lang="ru-RU" sz="1400" dirty="0"/>
                        <a:t>Следовательно, заказчик, не установив обязательное дополнительное требование к участникам закупки, допустил нарушение п. 12 ч. 1 ст. 42 Закона о контрактной системе, что содержит признаки состава административного правонарушения, предусмотренного частью 1.4 статьи 7.30 Кодекса Российской Федерации об административных правонарушениях.</a:t>
                      </a:r>
                    </a:p>
                  </a:txBody>
                  <a:tcPr/>
                </a:tc>
                <a:extLst>
                  <a:ext uri="{0D108BD9-81ED-4DB2-BD59-A6C34878D82A}">
                    <a16:rowId xmlns:a16="http://schemas.microsoft.com/office/drawing/2014/main" val="3735573861"/>
                  </a:ext>
                </a:extLst>
              </a:tr>
              <a:tr h="370840">
                <a:tc>
                  <a:txBody>
                    <a:bodyPr/>
                    <a:lstStyle/>
                    <a:p>
                      <a:r>
                        <a:rPr lang="ru-RU" sz="1400" dirty="0"/>
                        <a:t>Москва</a:t>
                      </a:r>
                    </a:p>
                  </a:txBody>
                  <a:tcPr/>
                </a:tc>
                <a:tc>
                  <a:txBody>
                    <a:bodyPr/>
                    <a:lstStyle/>
                    <a:p>
                      <a:pPr marL="285750" indent="-285750">
                        <a:buFont typeface="Arial" panose="020B0604020202020204" pitchFamily="34" charset="0"/>
                        <a:buChar char="•"/>
                      </a:pPr>
                      <a:r>
                        <a:rPr lang="ru-RU" sz="1400" b="0" dirty="0"/>
                        <a:t>РЕШЕНИЕ о делу № 077/06/106-6809/2022 от 11.05.2022. ЭА на право заключения государственного контракта на оказание услуг по комплексному обслуживанию помещений (Закупка № 0373100119522000029)</a:t>
                      </a:r>
                    </a:p>
                    <a:p>
                      <a:pPr marL="285750" indent="-285750">
                        <a:buFont typeface="Arial" panose="020B0604020202020204" pitchFamily="34" charset="0"/>
                        <a:buChar char="•"/>
                      </a:pPr>
                      <a:r>
                        <a:rPr lang="ru-RU" sz="1400" b="0" dirty="0"/>
                        <a:t>Комиссией Управления установлено, что в соответствии с извещением объектом закупки является оказание услуг по комплексному обслуживанию помещений с начальной (максимальной) ценой контракта 5 751 871,02 рублей.</a:t>
                      </a:r>
                    </a:p>
                    <a:p>
                      <a:pPr marL="285750" indent="-285750">
                        <a:buFont typeface="Arial" panose="020B0604020202020204" pitchFamily="34" charset="0"/>
                        <a:buChar char="•"/>
                      </a:pPr>
                      <a:r>
                        <a:rPr lang="ru-RU" sz="1400" b="0" dirty="0"/>
                        <a:t>Позиция 14 приложения </a:t>
                      </a:r>
                      <a:r>
                        <a:rPr lang="ru-RU" sz="1400" b="1" dirty="0"/>
                        <a:t>Услуги по техническому обслуживанию зданий, сооружений </a:t>
                      </a:r>
                      <a:r>
                        <a:rPr lang="ru-RU" sz="1400" b="0" dirty="0"/>
                        <a:t>применяется в случае, если при осуществлении закупки начальная (максимальная) цена контракта превышает 1 млн. рублей.</a:t>
                      </a:r>
                    </a:p>
                    <a:p>
                      <a:pPr marL="285750" indent="-285750">
                        <a:buFont typeface="Arial" panose="020B0604020202020204" pitchFamily="34" charset="0"/>
                        <a:buChar char="•"/>
                      </a:pPr>
                      <a:r>
                        <a:rPr lang="ru-RU" sz="1400" b="0" dirty="0"/>
                        <a:t>На основании вышеизложенного Комиссия Управления приходит к выводу о нарушении Заказчиком ч.4 ст.31, п.12 ч.1 ст.42 Закона о контрактной системе, что содержит признаки состава административного правонарушения, ответственность за которое предусмотрена ч.4 ст.7.30 Кодекса Российской Федерации об административных правонарушениях.</a:t>
                      </a:r>
                    </a:p>
                  </a:txBody>
                  <a:tcPr/>
                </a:tc>
                <a:extLst>
                  <a:ext uri="{0D108BD9-81ED-4DB2-BD59-A6C34878D82A}">
                    <a16:rowId xmlns:a16="http://schemas.microsoft.com/office/drawing/2014/main" val="1168948513"/>
                  </a:ext>
                </a:extLst>
              </a:tr>
            </a:tbl>
          </a:graphicData>
        </a:graphic>
      </p:graphicFrame>
    </p:spTree>
    <p:extLst>
      <p:ext uri="{BB962C8B-B14F-4D97-AF65-F5344CB8AC3E}">
        <p14:creationId xmlns:p14="http://schemas.microsoft.com/office/powerpoint/2010/main" val="627411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2990BA99-7AB1-1E18-4C18-71AA6FD11216}"/>
              </a:ext>
            </a:extLst>
          </p:cNvPr>
          <p:cNvPicPr>
            <a:picLocks noGrp="1" noChangeAspect="1"/>
          </p:cNvPicPr>
          <p:nvPr>
            <p:ph idx="1"/>
          </p:nvPr>
        </p:nvPicPr>
        <p:blipFill>
          <a:blip r:embed="rId2"/>
          <a:stretch>
            <a:fillRect/>
          </a:stretch>
        </p:blipFill>
        <p:spPr>
          <a:xfrm>
            <a:off x="2472267" y="381000"/>
            <a:ext cx="7408333" cy="5695741"/>
          </a:xfrm>
        </p:spPr>
      </p:pic>
    </p:spTree>
    <p:extLst>
      <p:ext uri="{BB962C8B-B14F-4D97-AF65-F5344CB8AC3E}">
        <p14:creationId xmlns:p14="http://schemas.microsoft.com/office/powerpoint/2010/main" val="196248899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a:extLst>
              <a:ext uri="{FF2B5EF4-FFF2-40B4-BE49-F238E27FC236}">
                <a16:creationId xmlns:a16="http://schemas.microsoft.com/office/drawing/2014/main" id="{A8E9E6C7-F236-C370-69A6-22C96C19876E}"/>
              </a:ext>
            </a:extLst>
          </p:cNvPr>
          <p:cNvGraphicFramePr>
            <a:graphicFrameLocks noGrp="1"/>
          </p:cNvGraphicFramePr>
          <p:nvPr>
            <p:ph idx="1"/>
          </p:nvPr>
        </p:nvGraphicFramePr>
        <p:xfrm>
          <a:off x="302003" y="147320"/>
          <a:ext cx="11425806" cy="6009640"/>
        </p:xfrm>
        <a:graphic>
          <a:graphicData uri="http://schemas.openxmlformats.org/drawingml/2006/table">
            <a:tbl>
              <a:tblPr firstRow="1" bandRow="1">
                <a:tableStyleId>{7DF18680-E054-41AD-8BC1-D1AEF772440D}</a:tableStyleId>
              </a:tblPr>
              <a:tblGrid>
                <a:gridCol w="1719744">
                  <a:extLst>
                    <a:ext uri="{9D8B030D-6E8A-4147-A177-3AD203B41FA5}">
                      <a16:colId xmlns:a16="http://schemas.microsoft.com/office/drawing/2014/main" val="893781220"/>
                    </a:ext>
                  </a:extLst>
                </a:gridCol>
                <a:gridCol w="9706062">
                  <a:extLst>
                    <a:ext uri="{9D8B030D-6E8A-4147-A177-3AD203B41FA5}">
                      <a16:colId xmlns:a16="http://schemas.microsoft.com/office/drawing/2014/main" val="532189833"/>
                    </a:ext>
                  </a:extLst>
                </a:gridCol>
              </a:tblGrid>
              <a:tr h="370840">
                <a:tc>
                  <a:txBody>
                    <a:bodyPr/>
                    <a:lstStyle/>
                    <a:p>
                      <a:pPr algn="ctr"/>
                      <a:r>
                        <a:rPr lang="ru-RU" dirty="0"/>
                        <a:t>Субъект РФ</a:t>
                      </a:r>
                    </a:p>
                  </a:txBody>
                  <a:tcPr/>
                </a:tc>
                <a:tc>
                  <a:txBody>
                    <a:bodyPr/>
                    <a:lstStyle/>
                    <a:p>
                      <a:pPr algn="ctr"/>
                      <a:r>
                        <a:rPr lang="ru-RU" dirty="0"/>
                        <a:t>Реквизиты и суть решения</a:t>
                      </a:r>
                    </a:p>
                  </a:txBody>
                  <a:tcPr/>
                </a:tc>
                <a:extLst>
                  <a:ext uri="{0D108BD9-81ED-4DB2-BD59-A6C34878D82A}">
                    <a16:rowId xmlns:a16="http://schemas.microsoft.com/office/drawing/2014/main" val="1656173046"/>
                  </a:ext>
                </a:extLst>
              </a:tr>
              <a:tr h="370840">
                <a:tc>
                  <a:txBody>
                    <a:bodyPr/>
                    <a:lstStyle/>
                    <a:p>
                      <a:r>
                        <a:rPr lang="ru-RU" sz="1400" dirty="0"/>
                        <a:t>Москва (1 из 2)</a:t>
                      </a:r>
                    </a:p>
                  </a:txBody>
                  <a:tcPr/>
                </a:tc>
                <a:tc>
                  <a:txBody>
                    <a:bodyPr/>
                    <a:lstStyle/>
                    <a:p>
                      <a:pPr marL="285750" indent="-285750">
                        <a:buFont typeface="Arial" panose="020B0604020202020204" pitchFamily="34" charset="0"/>
                        <a:buChar char="•"/>
                      </a:pPr>
                      <a:r>
                        <a:rPr lang="ru-RU" sz="1400" dirty="0"/>
                        <a:t> РЕШЕНИЕ по делу № 077/06/106-6567/2022 о нарушении от 05.05.2022. ЭА на право заключения государственного контракта на оказание услуг по техническому обслуживанию сплит-систем для нужд ГБУЗ «Центр паллиативной помощи ДЗМ» и филиалов в 2022 году (Закупка № 0873200001722000247).</a:t>
                      </a:r>
                    </a:p>
                    <a:p>
                      <a:pPr marL="285750" indent="-285750">
                        <a:buFont typeface="Arial" panose="020B0604020202020204" pitchFamily="34" charset="0"/>
                        <a:buChar char="•"/>
                      </a:pPr>
                      <a:r>
                        <a:rPr lang="ru-RU" sz="1400" dirty="0"/>
                        <a:t>Суть жалобы – не применена п. 14 2571 ПП </a:t>
                      </a:r>
                      <a:r>
                        <a:rPr lang="ru-RU" sz="1400" b="1" dirty="0"/>
                        <a:t>Услуги по техническому обслуживанию зданий, сооружений</a:t>
                      </a:r>
                    </a:p>
                    <a:p>
                      <a:pPr marL="285750" indent="-285750">
                        <a:buFont typeface="Arial" panose="020B0604020202020204" pitchFamily="34" charset="0"/>
                        <a:buChar char="•"/>
                      </a:pPr>
                      <a:r>
                        <a:rPr lang="ru-RU" sz="1400" b="0" dirty="0"/>
                        <a:t>В соответствии с абз.4 </a:t>
                      </a:r>
                      <a:r>
                        <a:rPr lang="ru-RU" sz="1400" b="0" dirty="0" err="1"/>
                        <a:t>пп</a:t>
                      </a:r>
                      <a:r>
                        <a:rPr lang="ru-RU" sz="1400" b="0" dirty="0"/>
                        <a:t>.«а» п.3 постановления № 2571 положения постановления применяются при проведении конкурентных способов определения поставщиков (подрядчиков, исполнителей), при этом позиция 14 приложения применяется в случае, если при осуществлении закупки начальная (максимальная) цена контракта превышает 1 млн. рублей.</a:t>
                      </a:r>
                    </a:p>
                    <a:p>
                      <a:pPr marL="285750" indent="-285750">
                        <a:buFont typeface="Arial" panose="020B0604020202020204" pitchFamily="34" charset="0"/>
                        <a:buChar char="•"/>
                      </a:pPr>
                      <a:r>
                        <a:rPr lang="ru-RU" sz="1400" b="0" dirty="0"/>
                        <a:t>В соответствии с ч.8 ст.55.24 Градостроительного кодекса Российской Федерации техническое обслуживание зданий, сооружений, текущий ремонт зданий, сооружений проводятся в целях обеспечения надлежащего технического состояния таких зданий, сооружений. Под надлежащим техническим состоянием зданий, сооружений понимаются поддержание параметров устойчивости, надежности зданий, сооружений, а также исправность строительных конструкций, систем инженерно-технического обеспечения, сетей инженерно-технического обеспечения, их элементов в соответствии с требованиями технических регламентов, проектной документации.</a:t>
                      </a:r>
                    </a:p>
                    <a:p>
                      <a:pPr marL="285750" indent="-285750">
                        <a:buFont typeface="Arial" panose="020B0604020202020204" pitchFamily="34" charset="0"/>
                        <a:buChar char="•"/>
                      </a:pPr>
                      <a:r>
                        <a:rPr lang="ru-RU" sz="1400" b="0" dirty="0"/>
                        <a:t>Согласно п.21 ст.2 Федерального закона от 30.12.2009 № 384-ФЗ «Технический регламент о безопасности зданий и сооружений» система инженерно-технического обеспечения - это одна из систем здания или сооружения, предназначенная для выполнения функций водоснабжения, канализации, отопления, вентиляции, кондиционирования воздуха, газоснабжения, электроснабжения, связи, информатизации, диспетчеризации, </a:t>
                      </a:r>
                      <a:r>
                        <a:rPr lang="ru-RU" sz="1400" b="0" dirty="0" err="1"/>
                        <a:t>мусороудаления</a:t>
                      </a:r>
                      <a:r>
                        <a:rPr lang="ru-RU" sz="1400" b="0" dirty="0"/>
                        <a:t>, вертикального транспорта (лифты, эскалаторы) или функций обеспечения безопасности.</a:t>
                      </a:r>
                    </a:p>
                    <a:p>
                      <a:pPr marL="285750" indent="-285750">
                        <a:buFont typeface="Arial" panose="020B0604020202020204" pitchFamily="34" charset="0"/>
                        <a:buChar char="•"/>
                      </a:pPr>
                      <a:r>
                        <a:rPr lang="ru-RU" sz="1400" b="0" dirty="0"/>
                        <a:t>Не согласившись с доводами жалобы, представитель Заказчика пояснил, что  что система кондиционирования является частью здания, предусмотренная планом систем инженерно-технического обеспечения, при этом в рамках </a:t>
                      </a:r>
                      <a:r>
                        <a:rPr lang="ru-RU" sz="1400" b="0" dirty="0" err="1"/>
                        <a:t>даннои</a:t>
                      </a:r>
                      <a:r>
                        <a:rPr lang="ru-RU" sz="1400" b="0" dirty="0"/>
                        <a:t>̆ </a:t>
                      </a:r>
                      <a:r>
                        <a:rPr lang="ru-RU" sz="1400" b="0" dirty="0" err="1"/>
                        <a:t>закупочнои</a:t>
                      </a:r>
                      <a:r>
                        <a:rPr lang="ru-RU" sz="1400" b="0" dirty="0"/>
                        <a:t>̆ процедуры кондиционеры – это дополнительное, не обязательное оборудование, не предусмотренное планом здания, установленное Заказчиком для комфортного пребывая </a:t>
                      </a:r>
                      <a:r>
                        <a:rPr lang="ru-RU" sz="1400" b="0" dirty="0" err="1"/>
                        <a:t>людеи</a:t>
                      </a:r>
                      <a:r>
                        <a:rPr lang="ru-RU" sz="1400" b="0" dirty="0"/>
                        <a:t>̆, что свидетельствует о том, что навесные кондиционеры не являются инженерно-</a:t>
                      </a:r>
                      <a:r>
                        <a:rPr lang="ru-RU" sz="1400" b="0" dirty="0" err="1"/>
                        <a:t>техническои</a:t>
                      </a:r>
                      <a:r>
                        <a:rPr lang="ru-RU" sz="1400" b="0" dirty="0"/>
                        <a:t>̆ </a:t>
                      </a:r>
                      <a:r>
                        <a:rPr lang="ru-RU" sz="1400" b="0" dirty="0" err="1"/>
                        <a:t>системои</a:t>
                      </a:r>
                      <a:r>
                        <a:rPr lang="ru-RU" sz="1400" b="0" dirty="0"/>
                        <a:t>̆, а являются движимым имуществом, демонтаж которых не причинит несоразмерного ущерба его назначению и (или) функциональное предназначение которых не является </a:t>
                      </a:r>
                      <a:r>
                        <a:rPr lang="ru-RU" sz="1400" b="0" dirty="0" err="1"/>
                        <a:t>неотъемлемои</a:t>
                      </a:r>
                      <a:r>
                        <a:rPr lang="ru-RU" sz="1400" b="0" dirty="0"/>
                        <a:t>̆ частью здания.</a:t>
                      </a:r>
                    </a:p>
                  </a:txBody>
                  <a:tcPr/>
                </a:tc>
                <a:extLst>
                  <a:ext uri="{0D108BD9-81ED-4DB2-BD59-A6C34878D82A}">
                    <a16:rowId xmlns:a16="http://schemas.microsoft.com/office/drawing/2014/main" val="3735573861"/>
                  </a:ext>
                </a:extLst>
              </a:tr>
            </a:tbl>
          </a:graphicData>
        </a:graphic>
      </p:graphicFrame>
    </p:spTree>
    <p:extLst>
      <p:ext uri="{BB962C8B-B14F-4D97-AF65-F5344CB8AC3E}">
        <p14:creationId xmlns:p14="http://schemas.microsoft.com/office/powerpoint/2010/main" val="260854826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a:extLst>
              <a:ext uri="{FF2B5EF4-FFF2-40B4-BE49-F238E27FC236}">
                <a16:creationId xmlns:a16="http://schemas.microsoft.com/office/drawing/2014/main" id="{A8E9E6C7-F236-C370-69A6-22C96C19876E}"/>
              </a:ext>
            </a:extLst>
          </p:cNvPr>
          <p:cNvGraphicFramePr>
            <a:graphicFrameLocks noGrp="1"/>
          </p:cNvGraphicFramePr>
          <p:nvPr>
            <p:ph idx="1"/>
          </p:nvPr>
        </p:nvGraphicFramePr>
        <p:xfrm>
          <a:off x="302003" y="147320"/>
          <a:ext cx="11425806" cy="4089400"/>
        </p:xfrm>
        <a:graphic>
          <a:graphicData uri="http://schemas.openxmlformats.org/drawingml/2006/table">
            <a:tbl>
              <a:tblPr firstRow="1" bandRow="1">
                <a:tableStyleId>{7DF18680-E054-41AD-8BC1-D1AEF772440D}</a:tableStyleId>
              </a:tblPr>
              <a:tblGrid>
                <a:gridCol w="1719744">
                  <a:extLst>
                    <a:ext uri="{9D8B030D-6E8A-4147-A177-3AD203B41FA5}">
                      <a16:colId xmlns:a16="http://schemas.microsoft.com/office/drawing/2014/main" val="893781220"/>
                    </a:ext>
                  </a:extLst>
                </a:gridCol>
                <a:gridCol w="9706062">
                  <a:extLst>
                    <a:ext uri="{9D8B030D-6E8A-4147-A177-3AD203B41FA5}">
                      <a16:colId xmlns:a16="http://schemas.microsoft.com/office/drawing/2014/main" val="532189833"/>
                    </a:ext>
                  </a:extLst>
                </a:gridCol>
              </a:tblGrid>
              <a:tr h="370840">
                <a:tc>
                  <a:txBody>
                    <a:bodyPr/>
                    <a:lstStyle/>
                    <a:p>
                      <a:pPr algn="ctr"/>
                      <a:r>
                        <a:rPr lang="ru-RU" dirty="0"/>
                        <a:t>Субъект РФ</a:t>
                      </a:r>
                    </a:p>
                  </a:txBody>
                  <a:tcPr/>
                </a:tc>
                <a:tc>
                  <a:txBody>
                    <a:bodyPr/>
                    <a:lstStyle/>
                    <a:p>
                      <a:pPr algn="ctr"/>
                      <a:r>
                        <a:rPr lang="ru-RU" dirty="0"/>
                        <a:t>Реквизиты и суть решения</a:t>
                      </a:r>
                    </a:p>
                  </a:txBody>
                  <a:tcPr/>
                </a:tc>
                <a:extLst>
                  <a:ext uri="{0D108BD9-81ED-4DB2-BD59-A6C34878D82A}">
                    <a16:rowId xmlns:a16="http://schemas.microsoft.com/office/drawing/2014/main" val="1656173046"/>
                  </a:ext>
                </a:extLst>
              </a:tr>
              <a:tr h="370840">
                <a:tc>
                  <a:txBody>
                    <a:bodyPr/>
                    <a:lstStyle/>
                    <a:p>
                      <a:r>
                        <a:rPr lang="ru-RU" sz="1400" dirty="0"/>
                        <a:t>Москва (2 из 2)</a:t>
                      </a:r>
                    </a:p>
                  </a:txBody>
                  <a:tcPr/>
                </a:tc>
                <a:tc>
                  <a:txBody>
                    <a:bodyPr/>
                    <a:lstStyle/>
                    <a:p>
                      <a:pPr marL="285750" indent="-285750">
                        <a:buFont typeface="Arial" panose="020B0604020202020204" pitchFamily="34" charset="0"/>
                        <a:buChar char="•"/>
                      </a:pPr>
                      <a:r>
                        <a:rPr lang="ru-RU" sz="1400" b="0" dirty="0"/>
                        <a:t>Кроме того, позиция 14 распространяется исключительно на услуги по техническому обслуживанию зданий, сооружений, при этом в настоящем случае Заказчиком выбран код ОКПД2 33.12.18.000 «Услуги по ремонту и техническому обслуживанию не бытового холодильного и вентиляционного оборудования», что, по мнению Заказчика, указывает на неприменение в настоящей закупке дополнительных требований, предусмотренных Приложением к постановлению №2571.</a:t>
                      </a:r>
                    </a:p>
                    <a:p>
                      <a:pPr marL="285750" indent="-285750">
                        <a:buFont typeface="Arial" panose="020B0604020202020204" pitchFamily="34" charset="0"/>
                        <a:buChar char="•"/>
                      </a:pPr>
                      <a:r>
                        <a:rPr lang="ru-RU" sz="1400" b="0" dirty="0"/>
                        <a:t>Вместе с тем Комиссия Управления отмечает, что положениями постановления №2571 не конкретизированы коды ОКПД2, как факторы, влияющие на установление или </a:t>
                      </a:r>
                      <a:r>
                        <a:rPr lang="ru-RU" sz="1400" b="0" dirty="0" err="1"/>
                        <a:t>неустановления</a:t>
                      </a:r>
                      <a:r>
                        <a:rPr lang="ru-RU" sz="1400" b="0" dirty="0"/>
                        <a:t> дополнительных требований к участникам закупки, поскольку такие требования устанавливаются в зависимости от соответствия объекта закупки позиции графы «Наименование отдельных видов товаров, работ, услуг, являющихся объектом закупки».</a:t>
                      </a:r>
                    </a:p>
                    <a:p>
                      <a:pPr marL="285750" indent="-285750">
                        <a:buFont typeface="Arial" panose="020B0604020202020204" pitchFamily="34" charset="0"/>
                        <a:buChar char="•"/>
                      </a:pPr>
                      <a:r>
                        <a:rPr lang="ru-RU" sz="1400" b="0" dirty="0" err="1"/>
                        <a:t>Комиссиеи</a:t>
                      </a:r>
                      <a:r>
                        <a:rPr lang="ru-RU" sz="1400" b="0" dirty="0"/>
                        <a:t>̆ Управления установлено, что предмет </a:t>
                      </a:r>
                      <a:r>
                        <a:rPr lang="ru-RU" sz="1400" b="0" dirty="0" err="1"/>
                        <a:t>закупочнои</a:t>
                      </a:r>
                      <a:r>
                        <a:rPr lang="ru-RU" sz="1400" b="0" dirty="0"/>
                        <a:t>̆ процедуры в понятии Градостроительного кодекса Российской Федерации включен в Приложение к Постановлению №2571 и превышает определенную начальную (максимальную) цену контракта, ввиду чего Заказчику надлежало установить дополнительные требования к участникам закупки в соответствии с положениями п.14 Приложения к Постановлению №2571.</a:t>
                      </a:r>
                    </a:p>
                    <a:p>
                      <a:pPr marL="285750" indent="-285750">
                        <a:buFont typeface="Arial" panose="020B0604020202020204" pitchFamily="34" charset="0"/>
                        <a:buChar char="•"/>
                      </a:pPr>
                      <a:r>
                        <a:rPr lang="ru-RU" sz="1400" b="0" dirty="0"/>
                        <a:t>На основании вышеизложенного Комиссия Управления приходит к выводу о нарушении Заказчиком ч.4 ст.31, п.12 ч.1 ст.42 Закона о контрактной системе, что содержит признаки состава административного правонарушения, ответственность за которое предусмотрена ч.4.2 ст.7.30 Кодекса Российской Федерации об административных правонарушениях.</a:t>
                      </a:r>
                    </a:p>
                  </a:txBody>
                  <a:tcPr/>
                </a:tc>
                <a:extLst>
                  <a:ext uri="{0D108BD9-81ED-4DB2-BD59-A6C34878D82A}">
                    <a16:rowId xmlns:a16="http://schemas.microsoft.com/office/drawing/2014/main" val="3735573861"/>
                  </a:ext>
                </a:extLst>
              </a:tr>
            </a:tbl>
          </a:graphicData>
        </a:graphic>
      </p:graphicFrame>
    </p:spTree>
    <p:extLst>
      <p:ext uri="{BB962C8B-B14F-4D97-AF65-F5344CB8AC3E}">
        <p14:creationId xmlns:p14="http://schemas.microsoft.com/office/powerpoint/2010/main" val="353377896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a:extLst>
              <a:ext uri="{FF2B5EF4-FFF2-40B4-BE49-F238E27FC236}">
                <a16:creationId xmlns:a16="http://schemas.microsoft.com/office/drawing/2014/main" id="{A8E9E6C7-F236-C370-69A6-22C96C19876E}"/>
              </a:ext>
            </a:extLst>
          </p:cNvPr>
          <p:cNvGraphicFramePr>
            <a:graphicFrameLocks noGrp="1"/>
          </p:cNvGraphicFramePr>
          <p:nvPr>
            <p:ph idx="1"/>
          </p:nvPr>
        </p:nvGraphicFramePr>
        <p:xfrm>
          <a:off x="394282" y="265273"/>
          <a:ext cx="11425806" cy="3876040"/>
        </p:xfrm>
        <a:graphic>
          <a:graphicData uri="http://schemas.openxmlformats.org/drawingml/2006/table">
            <a:tbl>
              <a:tblPr firstRow="1" bandRow="1">
                <a:tableStyleId>{7DF18680-E054-41AD-8BC1-D1AEF772440D}</a:tableStyleId>
              </a:tblPr>
              <a:tblGrid>
                <a:gridCol w="1719744">
                  <a:extLst>
                    <a:ext uri="{9D8B030D-6E8A-4147-A177-3AD203B41FA5}">
                      <a16:colId xmlns:a16="http://schemas.microsoft.com/office/drawing/2014/main" val="893781220"/>
                    </a:ext>
                  </a:extLst>
                </a:gridCol>
                <a:gridCol w="9706062">
                  <a:extLst>
                    <a:ext uri="{9D8B030D-6E8A-4147-A177-3AD203B41FA5}">
                      <a16:colId xmlns:a16="http://schemas.microsoft.com/office/drawing/2014/main" val="532189833"/>
                    </a:ext>
                  </a:extLst>
                </a:gridCol>
              </a:tblGrid>
              <a:tr h="370840">
                <a:tc>
                  <a:txBody>
                    <a:bodyPr/>
                    <a:lstStyle/>
                    <a:p>
                      <a:pPr algn="ctr"/>
                      <a:r>
                        <a:rPr lang="ru-RU" dirty="0"/>
                        <a:t>Субъект РФ</a:t>
                      </a:r>
                    </a:p>
                  </a:txBody>
                  <a:tcPr/>
                </a:tc>
                <a:tc>
                  <a:txBody>
                    <a:bodyPr/>
                    <a:lstStyle/>
                    <a:p>
                      <a:pPr algn="ctr"/>
                      <a:r>
                        <a:rPr lang="ru-RU" dirty="0"/>
                        <a:t>Реквизиты и суть решения</a:t>
                      </a:r>
                    </a:p>
                  </a:txBody>
                  <a:tcPr/>
                </a:tc>
                <a:extLst>
                  <a:ext uri="{0D108BD9-81ED-4DB2-BD59-A6C34878D82A}">
                    <a16:rowId xmlns:a16="http://schemas.microsoft.com/office/drawing/2014/main" val="1656173046"/>
                  </a:ext>
                </a:extLst>
              </a:tr>
              <a:tr h="370840">
                <a:tc>
                  <a:txBody>
                    <a:bodyPr/>
                    <a:lstStyle/>
                    <a:p>
                      <a:r>
                        <a:rPr lang="ru-RU" sz="1400" dirty="0"/>
                        <a:t>Нижегородская обл.</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dirty="0"/>
                        <a:t>РЕШЕНИЕ №052/06/105-1377/2022 от 13.05.2022. ЭА на право заключения контракта по объекту закупки: «Выполнение работ по устройству и содержанию цветников на территории Приокского района города Нижнего Новгорода в 2022 году (цветники из однолетних цветов и многолетних растений)»,  (№ 0132300007522000340).</a:t>
                      </a:r>
                    </a:p>
                    <a:p>
                      <a:pPr marL="285750" indent="-285750">
                        <a:buFont typeface="Arial" panose="020B0604020202020204" pitchFamily="34" charset="0"/>
                        <a:buChar char="•"/>
                      </a:pPr>
                      <a:r>
                        <a:rPr lang="ru-RU" sz="1400" dirty="0"/>
                        <a:t>В соответствии с Позицией 9 </a:t>
                      </a:r>
                      <a:r>
                        <a:rPr lang="ru-RU" sz="1400" b="1" dirty="0"/>
                        <a:t>Работы по строительству некапитального строения, сооружения (строений, сооружений), благоустройству территории </a:t>
                      </a:r>
                      <a:r>
                        <a:rPr lang="ru-RU" sz="1400" dirty="0"/>
                        <a:t>Приложения к Постановлению Правительства № 2571 заказчик обязан установить дополнительные требования к участникам закупки в случае, если объектом закупки являются работы по строительству некапитального строения, сооружения (строений, сооружений), благоустройству территории.</a:t>
                      </a:r>
                    </a:p>
                    <a:p>
                      <a:pPr marL="285750" indent="-285750">
                        <a:buFont typeface="Arial" panose="020B0604020202020204" pitchFamily="34" charset="0"/>
                        <a:buChar char="•"/>
                      </a:pPr>
                      <a:r>
                        <a:rPr lang="ru-RU" sz="1400" dirty="0"/>
                        <a:t>В соответствии с абзацем 3 подпункта «а» пункта 3 Постановления Правительства № 2571 положения настоящего постановления применяются при проведении конкурентных способов определения поставщиков (подрядчиков, исполнителей), при этом позиции 6 - 13, 17 и 18 приложения применяются в случае, если при осуществлении закупки начальная (максимальная) цена контракта для обеспечения федеральных нужд превышает 10 млн. рублей, для обеспечения нужд субъектов Российской Федерации, муниципальных нужд - 5 млн. рублей;</a:t>
                      </a:r>
                    </a:p>
                    <a:p>
                      <a:pPr marL="285750" indent="-285750">
                        <a:buFont typeface="Arial" panose="020B0604020202020204" pitchFamily="34" charset="0"/>
                        <a:buChar char="•"/>
                      </a:pPr>
                      <a:r>
                        <a:rPr lang="ru-RU" sz="1400" dirty="0"/>
                        <a:t>Начальная (максимальная) цена контракта составляет 7 262 622,00 рублей.</a:t>
                      </a:r>
                    </a:p>
                    <a:p>
                      <a:pPr marL="285750" indent="-285750">
                        <a:buFont typeface="Arial" panose="020B0604020202020204" pitchFamily="34" charset="0"/>
                        <a:buChar char="•"/>
                      </a:pPr>
                      <a:r>
                        <a:rPr lang="ru-RU" sz="1400" dirty="0"/>
                        <a:t>Таким образом, Комиссия Нижегородского УФАС России приходит к выводу, что у заказчика имелась обязанность установить в извещении дополнительные требования к участникам закупки в соответствии с положениями Постановления Правительства № 2571.</a:t>
                      </a:r>
                    </a:p>
                  </a:txBody>
                  <a:tcPr/>
                </a:tc>
                <a:extLst>
                  <a:ext uri="{0D108BD9-81ED-4DB2-BD59-A6C34878D82A}">
                    <a16:rowId xmlns:a16="http://schemas.microsoft.com/office/drawing/2014/main" val="3735573861"/>
                  </a:ext>
                </a:extLst>
              </a:tr>
            </a:tbl>
          </a:graphicData>
        </a:graphic>
      </p:graphicFrame>
    </p:spTree>
    <p:extLst>
      <p:ext uri="{BB962C8B-B14F-4D97-AF65-F5344CB8AC3E}">
        <p14:creationId xmlns:p14="http://schemas.microsoft.com/office/powerpoint/2010/main" val="385063328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a:extLst>
              <a:ext uri="{FF2B5EF4-FFF2-40B4-BE49-F238E27FC236}">
                <a16:creationId xmlns:a16="http://schemas.microsoft.com/office/drawing/2014/main" id="{A8E9E6C7-F236-C370-69A6-22C96C19876E}"/>
              </a:ext>
            </a:extLst>
          </p:cNvPr>
          <p:cNvGraphicFramePr>
            <a:graphicFrameLocks noGrp="1"/>
          </p:cNvGraphicFramePr>
          <p:nvPr>
            <p:ph idx="1"/>
          </p:nvPr>
        </p:nvGraphicFramePr>
        <p:xfrm>
          <a:off x="320179" y="105882"/>
          <a:ext cx="11551641" cy="4607560"/>
        </p:xfrm>
        <a:graphic>
          <a:graphicData uri="http://schemas.openxmlformats.org/drawingml/2006/table">
            <a:tbl>
              <a:tblPr firstRow="1" bandRow="1">
                <a:tableStyleId>{7DF18680-E054-41AD-8BC1-D1AEF772440D}</a:tableStyleId>
              </a:tblPr>
              <a:tblGrid>
                <a:gridCol w="1738684">
                  <a:extLst>
                    <a:ext uri="{9D8B030D-6E8A-4147-A177-3AD203B41FA5}">
                      <a16:colId xmlns:a16="http://schemas.microsoft.com/office/drawing/2014/main" val="893781220"/>
                    </a:ext>
                  </a:extLst>
                </a:gridCol>
                <a:gridCol w="9812957">
                  <a:extLst>
                    <a:ext uri="{9D8B030D-6E8A-4147-A177-3AD203B41FA5}">
                      <a16:colId xmlns:a16="http://schemas.microsoft.com/office/drawing/2014/main" val="532189833"/>
                    </a:ext>
                  </a:extLst>
                </a:gridCol>
              </a:tblGrid>
              <a:tr h="370840">
                <a:tc>
                  <a:txBody>
                    <a:bodyPr/>
                    <a:lstStyle/>
                    <a:p>
                      <a:pPr algn="ctr"/>
                      <a:r>
                        <a:rPr lang="ru-RU" dirty="0"/>
                        <a:t>Субъект РФ</a:t>
                      </a:r>
                    </a:p>
                  </a:txBody>
                  <a:tcPr/>
                </a:tc>
                <a:tc>
                  <a:txBody>
                    <a:bodyPr/>
                    <a:lstStyle/>
                    <a:p>
                      <a:pPr algn="ctr"/>
                      <a:r>
                        <a:rPr lang="ru-RU" dirty="0"/>
                        <a:t>Реквизиты и суть решения</a:t>
                      </a:r>
                    </a:p>
                  </a:txBody>
                  <a:tcPr/>
                </a:tc>
                <a:extLst>
                  <a:ext uri="{0D108BD9-81ED-4DB2-BD59-A6C34878D82A}">
                    <a16:rowId xmlns:a16="http://schemas.microsoft.com/office/drawing/2014/main" val="1656173046"/>
                  </a:ext>
                </a:extLst>
              </a:tr>
              <a:tr h="370840">
                <a:tc>
                  <a:txBody>
                    <a:bodyPr/>
                    <a:lstStyle/>
                    <a:p>
                      <a:r>
                        <a:rPr lang="ru-RU" sz="1400" dirty="0" err="1"/>
                        <a:t>Респ</a:t>
                      </a:r>
                      <a:r>
                        <a:rPr lang="ru-RU" sz="1400" dirty="0"/>
                        <a:t>. Саха - Якутия</a:t>
                      </a:r>
                    </a:p>
                  </a:txBody>
                  <a:tcPr/>
                </a:tc>
                <a:tc>
                  <a:txBody>
                    <a:bodyPr/>
                    <a:lstStyle/>
                    <a:p>
                      <a:pPr marL="285750" indent="-285750">
                        <a:buFont typeface="Arial" panose="020B0604020202020204" pitchFamily="34" charset="0"/>
                        <a:buChar char="•"/>
                      </a:pPr>
                      <a:r>
                        <a:rPr lang="ru-RU" sz="1400" dirty="0"/>
                        <a:t>РЕШЕНИЕ по делу № 014/06/49-639/2022 от 11 мая 2022 года. ЭА  на выполнение работ по ремонту улично-дорожной сети до озера» </a:t>
                      </a:r>
                      <a:r>
                        <a:rPr lang="ru-RU" sz="1400" dirty="0" err="1"/>
                        <a:t>Бэс</a:t>
                      </a:r>
                      <a:r>
                        <a:rPr lang="ru-RU" sz="1400" dirty="0"/>
                        <a:t> </a:t>
                      </a:r>
                      <a:r>
                        <a:rPr lang="ru-RU" sz="1400" dirty="0" err="1"/>
                        <a:t>куолэ</a:t>
                      </a:r>
                      <a:r>
                        <a:rPr lang="ru-RU" sz="1400" dirty="0"/>
                        <a:t>» длиной 5700м. (автодорога «а/д «Вилюй» - летник </a:t>
                      </a:r>
                      <a:r>
                        <a:rPr lang="ru-RU" sz="1400" dirty="0" err="1"/>
                        <a:t>Арыылаах</a:t>
                      </a:r>
                      <a:r>
                        <a:rPr lang="ru-RU" sz="1400" dirty="0"/>
                        <a:t>», автодорога «подъезд к озеру «</a:t>
                      </a:r>
                      <a:r>
                        <a:rPr lang="ru-RU" sz="1400" dirty="0" err="1"/>
                        <a:t>Бэс</a:t>
                      </a:r>
                      <a:r>
                        <a:rPr lang="ru-RU" sz="1400" dirty="0"/>
                        <a:t> </a:t>
                      </a:r>
                      <a:r>
                        <a:rPr lang="ru-RU" sz="1400" dirty="0" err="1"/>
                        <a:t>куолэ</a:t>
                      </a:r>
                      <a:r>
                        <a:rPr lang="ru-RU" sz="1400" dirty="0"/>
                        <a:t>»)(извещение №0116300021822000032).</a:t>
                      </a:r>
                    </a:p>
                    <a:p>
                      <a:pPr marL="285750" indent="-285750">
                        <a:buFont typeface="Arial" panose="020B0604020202020204" pitchFamily="34" charset="0"/>
                        <a:buChar char="•"/>
                      </a:pPr>
                      <a:r>
                        <a:rPr lang="ru-RU" sz="1400" dirty="0"/>
                        <a:t>Заказчик не установил требование по </a:t>
                      </a:r>
                      <a:r>
                        <a:rPr lang="ru-RU" sz="1400" b="1" dirty="0"/>
                        <a:t>п. 18 Работы по ремонту, содержанию автомобильной дороги </a:t>
                      </a:r>
                      <a:r>
                        <a:rPr lang="ru-RU" sz="1400" b="0" dirty="0"/>
                        <a:t>2571 ПП.</a:t>
                      </a:r>
                    </a:p>
                    <a:p>
                      <a:pPr marL="285750" indent="-285750">
                        <a:buFont typeface="Arial" panose="020B0604020202020204" pitchFamily="34" charset="0"/>
                        <a:buChar char="•"/>
                      </a:pPr>
                      <a:r>
                        <a:rPr lang="ru-RU" sz="1400" b="0" dirty="0"/>
                        <a:t>Жалоба обоснована.</a:t>
                      </a:r>
                    </a:p>
                  </a:txBody>
                  <a:tcPr/>
                </a:tc>
                <a:extLst>
                  <a:ext uri="{0D108BD9-81ED-4DB2-BD59-A6C34878D82A}">
                    <a16:rowId xmlns:a16="http://schemas.microsoft.com/office/drawing/2014/main" val="3735573861"/>
                  </a:ext>
                </a:extLst>
              </a:tr>
              <a:tr h="370840">
                <a:tc>
                  <a:txBody>
                    <a:bodyPr/>
                    <a:lstStyle/>
                    <a:p>
                      <a:r>
                        <a:rPr lang="ru-RU" sz="1400" dirty="0" err="1"/>
                        <a:t>Респ</a:t>
                      </a:r>
                      <a:r>
                        <a:rPr lang="ru-RU" sz="1400" dirty="0"/>
                        <a:t>. Саха - Якутия</a:t>
                      </a:r>
                    </a:p>
                  </a:txBody>
                  <a:tcPr/>
                </a:tc>
                <a:tc>
                  <a:txBody>
                    <a:bodyPr/>
                    <a:lstStyle/>
                    <a:p>
                      <a:pPr marL="285750" indent="-285750">
                        <a:buFont typeface="Arial" panose="020B0604020202020204" pitchFamily="34" charset="0"/>
                        <a:buChar char="•"/>
                      </a:pPr>
                      <a:r>
                        <a:rPr lang="ru-RU" sz="1400" b="0" dirty="0"/>
                        <a:t>Р Е Ш Е Н И Е по делу № 014/06/49-609/2022 от 04 мая 2022 года. ЭА на выполнение работ по устройству металлического ограждения территории СОШ №1 (извещение № 0316300009322000002).</a:t>
                      </a:r>
                    </a:p>
                    <a:p>
                      <a:pPr marL="285750" indent="-285750">
                        <a:buFont typeface="Arial" panose="020B0604020202020204" pitchFamily="34" charset="0"/>
                        <a:buChar char="•"/>
                      </a:pPr>
                      <a:r>
                        <a:rPr lang="ru-RU" sz="1400" b="0" dirty="0"/>
                        <a:t>Предметом осуществляемой закупки является выполнение работ по устройству металлического ограждения территории СОШ №1 c Н(М)ЦК 7 448 838,00 рублей.</a:t>
                      </a:r>
                    </a:p>
                    <a:p>
                      <a:pPr marL="285750" indent="-285750">
                        <a:buFont typeface="Arial" panose="020B0604020202020204" pitchFamily="34" charset="0"/>
                        <a:buChar char="•"/>
                      </a:pPr>
                      <a:r>
                        <a:rPr lang="ru-RU" sz="1400" b="0" dirty="0"/>
                        <a:t>При этом, заказчиком при осуществлении закупки не установлены дополнительные требования к участникам закупки, к наличию опыта работы, связанного с предметом контракта, и деловой репутацией, а именно установлены требования, в соответствии с п. 9 " </a:t>
                      </a:r>
                      <a:r>
                        <a:rPr lang="ru-RU" sz="1400" b="1" dirty="0"/>
                        <a:t>Работы по строительству некапитального строения, сооружения (строений, сооружений), </a:t>
                      </a:r>
                      <a:r>
                        <a:rPr lang="ru-RU" sz="1400" b="0" dirty="0"/>
                        <a:t>благоустройству территории" Постановления Правительства Российской Федерации от 29.12.2021 N 2571.</a:t>
                      </a:r>
                    </a:p>
                    <a:p>
                      <a:pPr marL="285750" indent="-285750">
                        <a:buFont typeface="Arial" panose="020B0604020202020204" pitchFamily="34" charset="0"/>
                        <a:buChar char="•"/>
                      </a:pPr>
                      <a:r>
                        <a:rPr lang="ru-RU" sz="1400" b="0" dirty="0"/>
                        <a:t>Таким образом, заказчик не установив дополнительные требования Постановлением Правительства РФ от 29.12.2021 N 2571 "О дополнительных требованиях к участникам закупки отдельных видов товаров, работ, услуг для обеспечения государственных и муниципальных нужд, а также об информации и документах, подтверждающих соответствие участников закупки указанным дополнительным требованиям, и признании утратившими силу некоторых актов и отдельных положений актов Правительства Российской Федерации", нарушил часть 4 статьи 31, пункт 12 части 1 статьи 42 Закона о контрактной системе.</a:t>
                      </a:r>
                    </a:p>
                  </a:txBody>
                  <a:tcPr/>
                </a:tc>
                <a:extLst>
                  <a:ext uri="{0D108BD9-81ED-4DB2-BD59-A6C34878D82A}">
                    <a16:rowId xmlns:a16="http://schemas.microsoft.com/office/drawing/2014/main" val="1168948513"/>
                  </a:ext>
                </a:extLst>
              </a:tr>
            </a:tbl>
          </a:graphicData>
        </a:graphic>
      </p:graphicFrame>
    </p:spTree>
    <p:extLst>
      <p:ext uri="{BB962C8B-B14F-4D97-AF65-F5344CB8AC3E}">
        <p14:creationId xmlns:p14="http://schemas.microsoft.com/office/powerpoint/2010/main" val="294396823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a:extLst>
              <a:ext uri="{FF2B5EF4-FFF2-40B4-BE49-F238E27FC236}">
                <a16:creationId xmlns:a16="http://schemas.microsoft.com/office/drawing/2014/main" id="{A8E9E6C7-F236-C370-69A6-22C96C19876E}"/>
              </a:ext>
            </a:extLst>
          </p:cNvPr>
          <p:cNvGraphicFramePr>
            <a:graphicFrameLocks noGrp="1"/>
          </p:cNvGraphicFramePr>
          <p:nvPr>
            <p:ph idx="1"/>
          </p:nvPr>
        </p:nvGraphicFramePr>
        <p:xfrm>
          <a:off x="320179" y="105882"/>
          <a:ext cx="11551641" cy="5369560"/>
        </p:xfrm>
        <a:graphic>
          <a:graphicData uri="http://schemas.openxmlformats.org/drawingml/2006/table">
            <a:tbl>
              <a:tblPr firstRow="1" bandRow="1">
                <a:tableStyleId>{7DF18680-E054-41AD-8BC1-D1AEF772440D}</a:tableStyleId>
              </a:tblPr>
              <a:tblGrid>
                <a:gridCol w="1738684">
                  <a:extLst>
                    <a:ext uri="{9D8B030D-6E8A-4147-A177-3AD203B41FA5}">
                      <a16:colId xmlns:a16="http://schemas.microsoft.com/office/drawing/2014/main" val="893781220"/>
                    </a:ext>
                  </a:extLst>
                </a:gridCol>
                <a:gridCol w="9812957">
                  <a:extLst>
                    <a:ext uri="{9D8B030D-6E8A-4147-A177-3AD203B41FA5}">
                      <a16:colId xmlns:a16="http://schemas.microsoft.com/office/drawing/2014/main" val="532189833"/>
                    </a:ext>
                  </a:extLst>
                </a:gridCol>
              </a:tblGrid>
              <a:tr h="370840">
                <a:tc>
                  <a:txBody>
                    <a:bodyPr/>
                    <a:lstStyle/>
                    <a:p>
                      <a:pPr algn="ctr"/>
                      <a:r>
                        <a:rPr lang="ru-RU" dirty="0"/>
                        <a:t>Субъект РФ</a:t>
                      </a:r>
                    </a:p>
                  </a:txBody>
                  <a:tcPr/>
                </a:tc>
                <a:tc>
                  <a:txBody>
                    <a:bodyPr/>
                    <a:lstStyle/>
                    <a:p>
                      <a:pPr algn="ctr"/>
                      <a:r>
                        <a:rPr lang="ru-RU" dirty="0"/>
                        <a:t>Реквизиты и суть решения</a:t>
                      </a:r>
                    </a:p>
                  </a:txBody>
                  <a:tcPr/>
                </a:tc>
                <a:extLst>
                  <a:ext uri="{0D108BD9-81ED-4DB2-BD59-A6C34878D82A}">
                    <a16:rowId xmlns:a16="http://schemas.microsoft.com/office/drawing/2014/main" val="1656173046"/>
                  </a:ext>
                </a:extLst>
              </a:tr>
              <a:tr h="370840">
                <a:tc>
                  <a:txBody>
                    <a:bodyPr/>
                    <a:lstStyle/>
                    <a:p>
                      <a:r>
                        <a:rPr lang="ru-RU" sz="1400" dirty="0" err="1"/>
                        <a:t>Респ</a:t>
                      </a:r>
                      <a:r>
                        <a:rPr lang="ru-RU" sz="1400" dirty="0"/>
                        <a:t>. Тыва</a:t>
                      </a:r>
                    </a:p>
                  </a:txBody>
                  <a:tcPr/>
                </a:tc>
                <a:tc>
                  <a:txBody>
                    <a:bodyPr/>
                    <a:lstStyle/>
                    <a:p>
                      <a:pPr marL="285750" indent="-285750">
                        <a:buFont typeface="Arial" panose="020B0604020202020204" pitchFamily="34" charset="0"/>
                        <a:buChar char="•"/>
                      </a:pPr>
                      <a:r>
                        <a:rPr lang="ru-RU" sz="1400" b="0" dirty="0"/>
                        <a:t> РЕШЕНИЕ по жалобе № 017/06/105-56/2022. Резолютивная часть решения объявлена 11.05.2022 года. </a:t>
                      </a:r>
                    </a:p>
                    <a:p>
                      <a:pPr marL="285750" indent="-285750">
                        <a:buFont typeface="Arial" panose="020B0604020202020204" pitchFamily="34" charset="0"/>
                        <a:buChar char="•"/>
                      </a:pPr>
                      <a:r>
                        <a:rPr lang="ru-RU" sz="1400" b="0" dirty="0"/>
                        <a:t>ЭА № 0312300056922000019 на выполнение работ по строительству временного моста через р. Хемчик на км 0+500 автомобильной дороги Бай-Тал – </a:t>
                      </a:r>
                      <a:r>
                        <a:rPr lang="ru-RU" sz="1400" b="0" dirty="0" err="1"/>
                        <a:t>Аржаан</a:t>
                      </a:r>
                      <a:r>
                        <a:rPr lang="ru-RU" sz="1400" b="0" dirty="0"/>
                        <a:t> </a:t>
                      </a:r>
                      <a:r>
                        <a:rPr lang="ru-RU" sz="1400" b="0" dirty="0" err="1"/>
                        <a:t>Шивилиг</a:t>
                      </a:r>
                      <a:r>
                        <a:rPr lang="ru-RU" sz="1400" b="0" dirty="0"/>
                        <a:t> </a:t>
                      </a:r>
                    </a:p>
                    <a:p>
                      <a:pPr marL="285750" indent="-285750">
                        <a:buFont typeface="Arial" panose="020B0604020202020204" pitchFamily="34" charset="0"/>
                        <a:buChar char="•"/>
                      </a:pPr>
                      <a:r>
                        <a:rPr lang="ru-RU" sz="1400" b="0" dirty="0"/>
                        <a:t>В силу пункта 10.1 статьи 1 Градостроительного кодекса Российской Федерации (далее – </a:t>
                      </a:r>
                      <a:r>
                        <a:rPr lang="ru-RU" sz="1400" b="0" dirty="0" err="1"/>
                        <a:t>ГрК</a:t>
                      </a:r>
                      <a:r>
                        <a:rPr lang="ru-RU" sz="1400" b="0" dirty="0"/>
                        <a:t> РФ) линейные объекты – это линии электропередачи, линии связи (в том числе линейно-кабельные сооружения), трубопроводы, автомобильные дороги, железнодорожные линии и другие подобные сооружения.</a:t>
                      </a:r>
                    </a:p>
                    <a:p>
                      <a:pPr marL="285750" indent="-285750">
                        <a:buFont typeface="Arial" panose="020B0604020202020204" pitchFamily="34" charset="0"/>
                        <a:buChar char="•"/>
                      </a:pPr>
                      <a:r>
                        <a:rPr lang="ru-RU" sz="1400" b="0" dirty="0"/>
                        <a:t>В пунктах 1 и 3 статьи 3 Федерального закона от 08.11.2007 года № 257-ФЗ «Об автомобильных дорогах и о дорожной деятельности в Российской Федерации и о внесении изменений в отдельные законодательные акты Российской Федерации» предусмотрено, что автомобильная дорога – это объект транспортной инфраструктуры, предназначенный для движения транспортных средств и включающий в себя земельные участки в границах полосы отвода автомобильной дороги и расположенные на них или под ними конструктивные элементы (дорожное полотно, дорожное покрытие и подобные элементы) и дорожные сооружения, являющиеся ее технологической частью, - защитные дорожные сооружения, искусственные дорожные сооружения, производственные объекты, элементы обустройства автомобильных дорог.</a:t>
                      </a:r>
                    </a:p>
                    <a:p>
                      <a:pPr marL="285750" indent="-285750">
                        <a:buFont typeface="Arial" panose="020B0604020202020204" pitchFamily="34" charset="0"/>
                        <a:buChar char="•"/>
                      </a:pPr>
                      <a:r>
                        <a:rPr lang="ru-RU" sz="1400" b="0" dirty="0"/>
                        <a:t>Искусственные дорожные сооружения – это сооружения, предназначенные для движения транспортных средств, пешеходов и прогона животных в местах пересечения автомобильных дорог иными автомобильными дорогами, водотоками, оврагами, в местах, которые являются препятствиями для такого движения, прогона (зимники, мосты, переправы по льду, путепроводы, трубопроводы, тоннели, эстакады, подобные сооружения).</a:t>
                      </a:r>
                    </a:p>
                    <a:p>
                      <a:pPr marL="285750" indent="-285750">
                        <a:buFont typeface="Arial" panose="020B0604020202020204" pitchFamily="34" charset="0"/>
                        <a:buChar char="•"/>
                      </a:pPr>
                      <a:r>
                        <a:rPr lang="ru-RU" sz="1400" b="0" dirty="0"/>
                        <a:t>Таким образом, мост как искусственное дорожное сооружение относится к автомобильным дорогам и регулируется нормативными документами в сфере дорожной деятельности.</a:t>
                      </a:r>
                    </a:p>
                    <a:p>
                      <a:pPr marL="285750" indent="-285750">
                        <a:buFont typeface="Arial" panose="020B0604020202020204" pitchFamily="34" charset="0"/>
                        <a:buChar char="•"/>
                      </a:pPr>
                      <a:r>
                        <a:rPr lang="ru-RU" sz="1400" b="0" dirty="0"/>
                        <a:t>На основании изложенного, Комиссия </a:t>
                      </a:r>
                      <a:r>
                        <a:rPr lang="ru-RU" sz="1400" b="0" dirty="0" err="1"/>
                        <a:t>Тывинского</a:t>
                      </a:r>
                      <a:r>
                        <a:rPr lang="ru-RU" sz="1400" b="0" dirty="0"/>
                        <a:t> УФАС России приходит к выводу, что при проведении ЭА муниципальным заказчиком должно было быть установлено </a:t>
                      </a:r>
                      <a:r>
                        <a:rPr lang="ru-RU" sz="1400" b="0" dirty="0" err="1"/>
                        <a:t>доп.требование</a:t>
                      </a:r>
                      <a:r>
                        <a:rPr lang="ru-RU" sz="1400" b="0" dirty="0"/>
                        <a:t> в соответствии с позицией </a:t>
                      </a:r>
                      <a:r>
                        <a:rPr lang="ru-RU" sz="1400" b="1" dirty="0"/>
                        <a:t>17 Работы по строительству, реконструкции, капитальному ремонту автомобильной дороги </a:t>
                      </a:r>
                      <a:r>
                        <a:rPr lang="ru-RU" sz="1400" b="0" dirty="0"/>
                        <a:t>2571 ПП</a:t>
                      </a:r>
                    </a:p>
                  </a:txBody>
                  <a:tcPr/>
                </a:tc>
                <a:extLst>
                  <a:ext uri="{0D108BD9-81ED-4DB2-BD59-A6C34878D82A}">
                    <a16:rowId xmlns:a16="http://schemas.microsoft.com/office/drawing/2014/main" val="1168948513"/>
                  </a:ext>
                </a:extLst>
              </a:tr>
            </a:tbl>
          </a:graphicData>
        </a:graphic>
      </p:graphicFrame>
    </p:spTree>
    <p:extLst>
      <p:ext uri="{BB962C8B-B14F-4D97-AF65-F5344CB8AC3E}">
        <p14:creationId xmlns:p14="http://schemas.microsoft.com/office/powerpoint/2010/main" val="119023484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a:extLst>
              <a:ext uri="{FF2B5EF4-FFF2-40B4-BE49-F238E27FC236}">
                <a16:creationId xmlns:a16="http://schemas.microsoft.com/office/drawing/2014/main" id="{A8E9E6C7-F236-C370-69A6-22C96C19876E}"/>
              </a:ext>
            </a:extLst>
          </p:cNvPr>
          <p:cNvGraphicFramePr>
            <a:graphicFrameLocks noGrp="1"/>
          </p:cNvGraphicFramePr>
          <p:nvPr>
            <p:ph idx="1"/>
          </p:nvPr>
        </p:nvGraphicFramePr>
        <p:xfrm>
          <a:off x="320179" y="105882"/>
          <a:ext cx="11551641" cy="5034280"/>
        </p:xfrm>
        <a:graphic>
          <a:graphicData uri="http://schemas.openxmlformats.org/drawingml/2006/table">
            <a:tbl>
              <a:tblPr firstRow="1" bandRow="1">
                <a:tableStyleId>{7DF18680-E054-41AD-8BC1-D1AEF772440D}</a:tableStyleId>
              </a:tblPr>
              <a:tblGrid>
                <a:gridCol w="1738684">
                  <a:extLst>
                    <a:ext uri="{9D8B030D-6E8A-4147-A177-3AD203B41FA5}">
                      <a16:colId xmlns:a16="http://schemas.microsoft.com/office/drawing/2014/main" val="893781220"/>
                    </a:ext>
                  </a:extLst>
                </a:gridCol>
                <a:gridCol w="9812957">
                  <a:extLst>
                    <a:ext uri="{9D8B030D-6E8A-4147-A177-3AD203B41FA5}">
                      <a16:colId xmlns:a16="http://schemas.microsoft.com/office/drawing/2014/main" val="532189833"/>
                    </a:ext>
                  </a:extLst>
                </a:gridCol>
              </a:tblGrid>
              <a:tr h="370840">
                <a:tc>
                  <a:txBody>
                    <a:bodyPr/>
                    <a:lstStyle/>
                    <a:p>
                      <a:pPr algn="ctr"/>
                      <a:r>
                        <a:rPr lang="ru-RU" dirty="0"/>
                        <a:t>Субъект РФ</a:t>
                      </a:r>
                    </a:p>
                  </a:txBody>
                  <a:tcPr/>
                </a:tc>
                <a:tc>
                  <a:txBody>
                    <a:bodyPr/>
                    <a:lstStyle/>
                    <a:p>
                      <a:pPr algn="ctr"/>
                      <a:r>
                        <a:rPr lang="ru-RU" dirty="0"/>
                        <a:t>Реквизиты и суть решения</a:t>
                      </a:r>
                    </a:p>
                  </a:txBody>
                  <a:tcPr/>
                </a:tc>
                <a:extLst>
                  <a:ext uri="{0D108BD9-81ED-4DB2-BD59-A6C34878D82A}">
                    <a16:rowId xmlns:a16="http://schemas.microsoft.com/office/drawing/2014/main" val="1656173046"/>
                  </a:ext>
                </a:extLst>
              </a:tr>
              <a:tr h="370840">
                <a:tc>
                  <a:txBody>
                    <a:bodyPr/>
                    <a:lstStyle/>
                    <a:p>
                      <a:r>
                        <a:rPr lang="ru-RU" sz="1400" dirty="0"/>
                        <a:t>Краснодарский край</a:t>
                      </a:r>
                    </a:p>
                  </a:txBody>
                  <a:tcPr/>
                </a:tc>
                <a:tc>
                  <a:txBody>
                    <a:bodyPr/>
                    <a:lstStyle/>
                    <a:p>
                      <a:pPr marL="285750" indent="-285750">
                        <a:buFont typeface="Arial" panose="020B0604020202020204" pitchFamily="34" charset="0"/>
                        <a:buChar char="•"/>
                      </a:pPr>
                      <a:r>
                        <a:rPr lang="ru-RU" sz="1400" b="0" dirty="0"/>
                        <a:t>РЕШЕНИЕ № 285/2022 по делу № 023/06/31-1681/2022 от 4 мая 2022 года. ЭА: «Поставка продуктов питания (Фрукты свежие)» (извещение № 0318100022022000132). Заказчик - ФГБУ детский санаторий «</a:t>
                      </a:r>
                      <a:r>
                        <a:rPr lang="ru-RU" sz="1400" b="0" dirty="0" err="1"/>
                        <a:t>Бимлюк</a:t>
                      </a:r>
                      <a:r>
                        <a:rPr lang="ru-RU" sz="1400" b="0" dirty="0"/>
                        <a:t>»</a:t>
                      </a:r>
                    </a:p>
                    <a:p>
                      <a:pPr marL="285750" indent="-285750">
                        <a:buFont typeface="Arial" panose="020B0604020202020204" pitchFamily="34" charset="0"/>
                        <a:buChar char="•"/>
                      </a:pPr>
                      <a:r>
                        <a:rPr lang="ru-RU" sz="1400" b="0" dirty="0"/>
                        <a:t>Суть жалобы – не применены доп. Требования по п.33 2571 ПП </a:t>
                      </a:r>
                      <a:r>
                        <a:rPr lang="ru-RU" sz="1400" b="1" dirty="0"/>
                        <a:t>Услуги общественного питания и (или) поставка пищевых продуктов, закупаемых для организаций, осуществляющих образовательную деятельность, медицинских организаций, организаций социального обслуживания, организаций отдыха детей и их оздоровления.</a:t>
                      </a:r>
                    </a:p>
                    <a:p>
                      <a:pPr marL="285750" indent="-285750">
                        <a:buFont typeface="Arial" panose="020B0604020202020204" pitchFamily="34" charset="0"/>
                        <a:buChar char="•"/>
                      </a:pPr>
                      <a:r>
                        <a:rPr lang="ru-RU" sz="1400" b="0" dirty="0"/>
                        <a:t>В силу </a:t>
                      </a:r>
                      <a:r>
                        <a:rPr lang="ru-RU" sz="1400" b="0" dirty="0" err="1"/>
                        <a:t>пп.а</a:t>
                      </a:r>
                      <a:r>
                        <a:rPr lang="ru-RU" sz="1400" b="0" dirty="0"/>
                        <a:t>) п.3 постановления Правительства Российской Федерации №2571 установлено, что положения настоящего постановления применяются при проведении конкурентных способов определения поставщиков (подрядчиков, исполнителей), при этом: - позиции 24 - 31 и 33 - 35 приложения могут не применяться в случае, если при осуществлении закупки начальная (максимальная) цена контракта не превышает 500 тыс. рублей. </a:t>
                      </a:r>
                    </a:p>
                    <a:p>
                      <a:pPr marL="285750" indent="-285750">
                        <a:buFont typeface="Arial" panose="020B0604020202020204" pitchFamily="34" charset="0"/>
                        <a:buChar char="•"/>
                      </a:pPr>
                      <a:r>
                        <a:rPr lang="ru-RU" sz="1400" b="0" dirty="0"/>
                        <a:t>НМЦК по данной закупке - 2 022 048,00 рублей.</a:t>
                      </a:r>
                    </a:p>
                    <a:p>
                      <a:pPr marL="285750" indent="-285750">
                        <a:buFont typeface="Arial" panose="020B0604020202020204" pitchFamily="34" charset="0"/>
                        <a:buChar char="•"/>
                      </a:pPr>
                      <a:r>
                        <a:rPr lang="ru-RU" sz="1400" b="0" dirty="0"/>
                        <a:t>Жалоба обоснована.</a:t>
                      </a:r>
                    </a:p>
                  </a:txBody>
                  <a:tcPr/>
                </a:tc>
                <a:extLst>
                  <a:ext uri="{0D108BD9-81ED-4DB2-BD59-A6C34878D82A}">
                    <a16:rowId xmlns:a16="http://schemas.microsoft.com/office/drawing/2014/main" val="3735573861"/>
                  </a:ext>
                </a:extLst>
              </a:tr>
              <a:tr h="370840">
                <a:tc>
                  <a:txBody>
                    <a:bodyPr/>
                    <a:lstStyle/>
                    <a:p>
                      <a:r>
                        <a:rPr lang="ru-RU" sz="1400" dirty="0"/>
                        <a:t>Астраханская обл. </a:t>
                      </a:r>
                    </a:p>
                  </a:txBody>
                  <a:tcPr/>
                </a:tc>
                <a:tc>
                  <a:txBody>
                    <a:bodyPr/>
                    <a:lstStyle/>
                    <a:p>
                      <a:pPr marL="285750" indent="-285750">
                        <a:buFont typeface="Arial" panose="020B0604020202020204" pitchFamily="34" charset="0"/>
                        <a:buChar char="•"/>
                      </a:pPr>
                      <a:r>
                        <a:rPr lang="ru-RU" sz="1400" b="0" dirty="0"/>
                        <a:t>РЕШЕНИЕ №030/06/64-55/2022 от 18.01.2022  По жалобе № 202200149788000053.  ЭА на право заключения контракта  на выполнение текущих работ по содержанию автомобильных дорог общего пользования местного значения и искусственных дорожных сооружений на них в городе Харабали.</a:t>
                      </a:r>
                    </a:p>
                    <a:p>
                      <a:pPr marL="285750" indent="-285750">
                        <a:buFont typeface="Arial" panose="020B0604020202020204" pitchFamily="34" charset="0"/>
                        <a:buChar char="•"/>
                      </a:pPr>
                      <a:r>
                        <a:rPr lang="ru-RU" sz="1400" b="0" dirty="0"/>
                        <a:t>Заказчик проводит закупку для обеспечения муниципальных нужд, начальная (максимальная) цена контракта составила 6 000 000  руб.</a:t>
                      </a:r>
                    </a:p>
                    <a:p>
                      <a:pPr marL="285750" indent="-285750">
                        <a:buFont typeface="Arial" panose="020B0604020202020204" pitchFamily="34" charset="0"/>
                        <a:buChar char="•"/>
                      </a:pPr>
                      <a:r>
                        <a:rPr lang="ru-RU" sz="1400" b="0" dirty="0"/>
                        <a:t>Заказчик обязан установить дополнительные требования к участникам закупки в случае проведения закупки на выполнение работ по ремонту, содержанию автомобильных дорог, если начальная (максимальная) цена контракта (цена лота) для обеспечения федеральных нужд превышает 10 млн. рублей, для обеспечения нужд субъектов Российской Федерации, муниципальных нужд - 5 млн. рублей, но почему то он этого не сделал.</a:t>
                      </a:r>
                    </a:p>
                    <a:p>
                      <a:pPr marL="285750" indent="-285750">
                        <a:buFont typeface="Arial" panose="020B0604020202020204" pitchFamily="34" charset="0"/>
                        <a:buChar char="•"/>
                      </a:pPr>
                      <a:r>
                        <a:rPr lang="ru-RU" sz="1400" b="1" dirty="0"/>
                        <a:t>Жалоба обоснована.</a:t>
                      </a:r>
                    </a:p>
                  </a:txBody>
                  <a:tcPr/>
                </a:tc>
                <a:extLst>
                  <a:ext uri="{0D108BD9-81ED-4DB2-BD59-A6C34878D82A}">
                    <a16:rowId xmlns:a16="http://schemas.microsoft.com/office/drawing/2014/main" val="4137927162"/>
                  </a:ext>
                </a:extLst>
              </a:tr>
            </a:tbl>
          </a:graphicData>
        </a:graphic>
      </p:graphicFrame>
    </p:spTree>
    <p:extLst>
      <p:ext uri="{BB962C8B-B14F-4D97-AF65-F5344CB8AC3E}">
        <p14:creationId xmlns:p14="http://schemas.microsoft.com/office/powerpoint/2010/main" val="101519244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a:extLst>
              <a:ext uri="{FF2B5EF4-FFF2-40B4-BE49-F238E27FC236}">
                <a16:creationId xmlns:a16="http://schemas.microsoft.com/office/drawing/2014/main" id="{A8E9E6C7-F236-C370-69A6-22C96C19876E}"/>
              </a:ext>
            </a:extLst>
          </p:cNvPr>
          <p:cNvGraphicFramePr>
            <a:graphicFrameLocks noGrp="1"/>
          </p:cNvGraphicFramePr>
          <p:nvPr>
            <p:ph idx="1"/>
          </p:nvPr>
        </p:nvGraphicFramePr>
        <p:xfrm>
          <a:off x="320179" y="105882"/>
          <a:ext cx="11551641" cy="5796280"/>
        </p:xfrm>
        <a:graphic>
          <a:graphicData uri="http://schemas.openxmlformats.org/drawingml/2006/table">
            <a:tbl>
              <a:tblPr firstRow="1" bandRow="1">
                <a:tableStyleId>{7DF18680-E054-41AD-8BC1-D1AEF772440D}</a:tableStyleId>
              </a:tblPr>
              <a:tblGrid>
                <a:gridCol w="1738684">
                  <a:extLst>
                    <a:ext uri="{9D8B030D-6E8A-4147-A177-3AD203B41FA5}">
                      <a16:colId xmlns:a16="http://schemas.microsoft.com/office/drawing/2014/main" val="893781220"/>
                    </a:ext>
                  </a:extLst>
                </a:gridCol>
                <a:gridCol w="9812957">
                  <a:extLst>
                    <a:ext uri="{9D8B030D-6E8A-4147-A177-3AD203B41FA5}">
                      <a16:colId xmlns:a16="http://schemas.microsoft.com/office/drawing/2014/main" val="532189833"/>
                    </a:ext>
                  </a:extLst>
                </a:gridCol>
              </a:tblGrid>
              <a:tr h="370840">
                <a:tc>
                  <a:txBody>
                    <a:bodyPr/>
                    <a:lstStyle/>
                    <a:p>
                      <a:pPr algn="ctr"/>
                      <a:r>
                        <a:rPr lang="ru-RU" dirty="0"/>
                        <a:t>Субъект РФ</a:t>
                      </a:r>
                    </a:p>
                  </a:txBody>
                  <a:tcPr/>
                </a:tc>
                <a:tc>
                  <a:txBody>
                    <a:bodyPr/>
                    <a:lstStyle/>
                    <a:p>
                      <a:pPr algn="ctr"/>
                      <a:r>
                        <a:rPr lang="ru-RU" dirty="0"/>
                        <a:t>Реквизиты и суть решения</a:t>
                      </a:r>
                    </a:p>
                  </a:txBody>
                  <a:tcPr/>
                </a:tc>
                <a:extLst>
                  <a:ext uri="{0D108BD9-81ED-4DB2-BD59-A6C34878D82A}">
                    <a16:rowId xmlns:a16="http://schemas.microsoft.com/office/drawing/2014/main" val="1656173046"/>
                  </a:ext>
                </a:extLst>
              </a:tr>
              <a:tr h="370840">
                <a:tc>
                  <a:txBody>
                    <a:bodyPr/>
                    <a:lstStyle/>
                    <a:p>
                      <a:r>
                        <a:rPr lang="ru-RU" sz="1400" dirty="0"/>
                        <a:t>Пермский край </a:t>
                      </a:r>
                    </a:p>
                  </a:txBody>
                  <a:tcPr/>
                </a:tc>
                <a:tc>
                  <a:txBody>
                    <a:bodyPr/>
                    <a:lstStyle/>
                    <a:p>
                      <a:pPr marL="285750" indent="-285750">
                        <a:buFont typeface="Arial" panose="020B0604020202020204" pitchFamily="34" charset="0"/>
                        <a:buChar char="•"/>
                      </a:pPr>
                      <a:r>
                        <a:rPr lang="ru-RU" sz="1400" b="0" dirty="0"/>
                        <a:t>РЕШЕНИЕ от 04.05.2022 г. по жалобе № 202200120047001201.ЭА на осуществление мероприятий по обслуживанию наружного освещения в рамках муниципальной программы Нытвенского городского округа «Благоустройство территории Нытвенского городского округа» (</a:t>
                      </a:r>
                      <a:r>
                        <a:rPr lang="ru-RU" sz="1400" b="0" dirty="0" err="1"/>
                        <a:t>изв</a:t>
                      </a:r>
                      <a:r>
                        <a:rPr lang="ru-RU" sz="1400" b="0" dirty="0"/>
                        <a:t>. № 0156600019322000064).</a:t>
                      </a:r>
                    </a:p>
                    <a:p>
                      <a:pPr marL="285750" indent="-285750">
                        <a:buFont typeface="Arial" panose="020B0604020202020204" pitchFamily="34" charset="0"/>
                        <a:buChar char="•"/>
                      </a:pPr>
                      <a:r>
                        <a:rPr lang="ru-RU" sz="1400" b="0" dirty="0"/>
                        <a:t>Заявитель полагает, что Заказчик неправомерно не установил в аукционной документации дополнительные требования к участникам закупки.</a:t>
                      </a:r>
                    </a:p>
                    <a:p>
                      <a:pPr marL="285750" indent="-285750">
                        <a:buFont typeface="Arial" panose="020B0604020202020204" pitchFamily="34" charset="0"/>
                        <a:buChar char="•"/>
                      </a:pPr>
                      <a:r>
                        <a:rPr lang="ru-RU" sz="1400" b="0" dirty="0"/>
                        <a:t>Согласно п. 10.1 ст. 1 </a:t>
                      </a:r>
                      <a:r>
                        <a:rPr lang="ru-RU" sz="1400" b="0" dirty="0" err="1"/>
                        <a:t>ГрК</a:t>
                      </a:r>
                      <a:r>
                        <a:rPr lang="ru-RU" sz="1400" b="0" dirty="0"/>
                        <a:t> РФ линейные объекты - линии электропередачи, линии связи (в том числе линейно-кабельные сооружения), трубопроводы, автомобильные дороги, железнодорожные линии и другие подобные сооружения.</a:t>
                      </a:r>
                    </a:p>
                    <a:p>
                      <a:pPr marL="285750" indent="-285750">
                        <a:buFont typeface="Arial" panose="020B0604020202020204" pitchFamily="34" charset="0"/>
                        <a:buChar char="•"/>
                      </a:pPr>
                      <a:r>
                        <a:rPr lang="ru-RU" sz="1400" b="0" dirty="0"/>
                        <a:t>Согласно п. 23 ст. 2 Федерального закона от 30.12.2009 № 384-ФЗ (ред. от 02.07.2013) «Технический регламент о безопасности зданий и сооружений» сооружение - результат строительства, представляющий собой объемную, плоскостную или линейную строительную систему, имеющую наземную, надземную и (или) подземную части, состоящую из несущих, а в отдельных случаях и ограждающих строительных конструкций и предназначенную для выполнения производственных процессов различного вида, хранения продукции, временного пребывания людей, перемещения людей и грузов.</a:t>
                      </a:r>
                    </a:p>
                    <a:p>
                      <a:pPr marL="285750" indent="-285750">
                        <a:buFont typeface="Arial" panose="020B0604020202020204" pitchFamily="34" charset="0"/>
                        <a:buChar char="•"/>
                      </a:pPr>
                      <a:r>
                        <a:rPr lang="ru-RU" sz="1400" b="0" dirty="0"/>
                        <a:t>Следовательно, «сооружение» - собирательное понятие и включает в себя, в том числе, линейный объект.</a:t>
                      </a:r>
                    </a:p>
                    <a:p>
                      <a:pPr marL="285750" indent="-285750">
                        <a:buFont typeface="Arial" panose="020B0604020202020204" pitchFamily="34" charset="0"/>
                        <a:buChar char="•"/>
                      </a:pPr>
                      <a:r>
                        <a:rPr lang="ru-RU" sz="1400" b="0" dirty="0"/>
                        <a:t>Комиссией установлено, что техническим заданием и проектно-сметной документацией предусмотрено: подвеска самонесущих изолированных проводов напряжением от 0,4 </a:t>
                      </a:r>
                      <a:r>
                        <a:rPr lang="ru-RU" sz="1400" b="0" dirty="0" err="1"/>
                        <a:t>кВ</a:t>
                      </a:r>
                      <a:r>
                        <a:rPr lang="ru-RU" sz="1400" b="0" dirty="0"/>
                        <a:t> до 1 </a:t>
                      </a:r>
                      <a:r>
                        <a:rPr lang="ru-RU" sz="1400" b="0" dirty="0" err="1"/>
                        <a:t>кВ</a:t>
                      </a:r>
                      <a:r>
                        <a:rPr lang="ru-RU" sz="1400" b="0" dirty="0"/>
                        <a:t> (со снятием напряжения), замена светильников, замена ламп. Данные работы не относятся к работам по строительству, реконструкции, капитальному ремонту, сносу объектов капитального строительства.</a:t>
                      </a:r>
                    </a:p>
                    <a:p>
                      <a:pPr marL="285750" indent="-285750">
                        <a:buFont typeface="Arial" panose="020B0604020202020204" pitchFamily="34" charset="0"/>
                        <a:buChar char="•"/>
                      </a:pPr>
                      <a:r>
                        <a:rPr lang="ru-RU" sz="1400" b="0" dirty="0"/>
                        <a:t>Исходя из вышеизложенного, можно сделать вывод, что объект обслуживания в рамках электронного аукциона (</a:t>
                      </a:r>
                      <a:r>
                        <a:rPr lang="ru-RU" sz="1400" b="0" dirty="0" err="1"/>
                        <a:t>изв</a:t>
                      </a:r>
                      <a:r>
                        <a:rPr lang="ru-RU" sz="1400" b="0" dirty="0"/>
                        <a:t>. № 0156600019322000064) - наружное освещение, состоящее из опор, светильников, линии электропередач представляет собой линейную систему, имеющую наземную, надземную и (или) подземную части и, следовательно, представляет собой сооружение.</a:t>
                      </a:r>
                    </a:p>
                    <a:p>
                      <a:pPr marL="285750" indent="-285750">
                        <a:buFont typeface="Arial" panose="020B0604020202020204" pitchFamily="34" charset="0"/>
                        <a:buChar char="•"/>
                      </a:pPr>
                      <a:r>
                        <a:rPr lang="ru-RU" sz="1400" b="0" dirty="0"/>
                        <a:t>Таким образом, Комиссия приходит к выводу о нарушении Заказчиком требования п. 12 ч. 1 ст. 42 Закона о закупках, не установившего дополнительные требования к участникам закупки в соответствии с п. 14 Приложения к ПП РФ № 2571. </a:t>
                      </a:r>
                      <a:r>
                        <a:rPr lang="ru-RU" sz="1400" b="1" dirty="0"/>
                        <a:t>Услуги по техническому обслуживанию зданий, сооружений </a:t>
                      </a:r>
                    </a:p>
                  </a:txBody>
                  <a:tcPr/>
                </a:tc>
                <a:extLst>
                  <a:ext uri="{0D108BD9-81ED-4DB2-BD59-A6C34878D82A}">
                    <a16:rowId xmlns:a16="http://schemas.microsoft.com/office/drawing/2014/main" val="1927673280"/>
                  </a:ext>
                </a:extLst>
              </a:tr>
            </a:tbl>
          </a:graphicData>
        </a:graphic>
      </p:graphicFrame>
    </p:spTree>
    <p:extLst>
      <p:ext uri="{BB962C8B-B14F-4D97-AF65-F5344CB8AC3E}">
        <p14:creationId xmlns:p14="http://schemas.microsoft.com/office/powerpoint/2010/main" val="407527900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a:extLst>
              <a:ext uri="{FF2B5EF4-FFF2-40B4-BE49-F238E27FC236}">
                <a16:creationId xmlns:a16="http://schemas.microsoft.com/office/drawing/2014/main" id="{A8E9E6C7-F236-C370-69A6-22C96C19876E}"/>
              </a:ext>
            </a:extLst>
          </p:cNvPr>
          <p:cNvGraphicFramePr>
            <a:graphicFrameLocks noGrp="1"/>
          </p:cNvGraphicFramePr>
          <p:nvPr>
            <p:ph idx="1"/>
          </p:nvPr>
        </p:nvGraphicFramePr>
        <p:xfrm>
          <a:off x="176169" y="0"/>
          <a:ext cx="11620150" cy="6405880"/>
        </p:xfrm>
        <a:graphic>
          <a:graphicData uri="http://schemas.openxmlformats.org/drawingml/2006/table">
            <a:tbl>
              <a:tblPr firstRow="1" bandRow="1">
                <a:tableStyleId>{7DF18680-E054-41AD-8BC1-D1AEF772440D}</a:tableStyleId>
              </a:tblPr>
              <a:tblGrid>
                <a:gridCol w="1979802">
                  <a:extLst>
                    <a:ext uri="{9D8B030D-6E8A-4147-A177-3AD203B41FA5}">
                      <a16:colId xmlns:a16="http://schemas.microsoft.com/office/drawing/2014/main" val="893781220"/>
                    </a:ext>
                  </a:extLst>
                </a:gridCol>
                <a:gridCol w="9640348">
                  <a:extLst>
                    <a:ext uri="{9D8B030D-6E8A-4147-A177-3AD203B41FA5}">
                      <a16:colId xmlns:a16="http://schemas.microsoft.com/office/drawing/2014/main" val="532189833"/>
                    </a:ext>
                  </a:extLst>
                </a:gridCol>
              </a:tblGrid>
              <a:tr h="370840">
                <a:tc>
                  <a:txBody>
                    <a:bodyPr/>
                    <a:lstStyle/>
                    <a:p>
                      <a:pPr algn="ctr"/>
                      <a:r>
                        <a:rPr lang="ru-RU" dirty="0"/>
                        <a:t>Субъект РФ</a:t>
                      </a:r>
                    </a:p>
                  </a:txBody>
                  <a:tcPr/>
                </a:tc>
                <a:tc>
                  <a:txBody>
                    <a:bodyPr/>
                    <a:lstStyle/>
                    <a:p>
                      <a:pPr algn="ctr"/>
                      <a:r>
                        <a:rPr lang="ru-RU" dirty="0"/>
                        <a:t>Реквизиты и суть решения</a:t>
                      </a:r>
                    </a:p>
                  </a:txBody>
                  <a:tcPr/>
                </a:tc>
                <a:extLst>
                  <a:ext uri="{0D108BD9-81ED-4DB2-BD59-A6C34878D82A}">
                    <a16:rowId xmlns:a16="http://schemas.microsoft.com/office/drawing/2014/main" val="1656173046"/>
                  </a:ext>
                </a:extLst>
              </a:tr>
              <a:tr h="370840">
                <a:tc>
                  <a:txBody>
                    <a:bodyPr/>
                    <a:lstStyle/>
                    <a:p>
                      <a:r>
                        <a:rPr lang="ru-RU" sz="1400" dirty="0"/>
                        <a:t>Алтайский край</a:t>
                      </a:r>
                    </a:p>
                    <a:p>
                      <a:r>
                        <a:rPr lang="ru-RU" sz="1200" dirty="0"/>
                        <a:t>Аналогично - Решение по жалобе № 202200127671000425 ЭА № 0317100032622000013 «Капитальный ремонт лаборатории </a:t>
                      </a:r>
                      <a:r>
                        <a:rPr lang="ru-RU" sz="1200" dirty="0" err="1"/>
                        <a:t>особоопасной</a:t>
                      </a:r>
                      <a:r>
                        <a:rPr lang="ru-RU" sz="1200" dirty="0"/>
                        <a:t> вирусной и бактериологической инфекции».</a:t>
                      </a:r>
                    </a:p>
                  </a:txBody>
                  <a:tcPr/>
                </a:tc>
                <a:tc>
                  <a:txBody>
                    <a:bodyPr/>
                    <a:lstStyle/>
                    <a:p>
                      <a:pPr marL="285750" indent="-285750">
                        <a:buFont typeface="Arial" panose="020B0604020202020204" pitchFamily="34" charset="0"/>
                        <a:buChar char="•"/>
                      </a:pPr>
                      <a:r>
                        <a:rPr lang="ru-RU" sz="1400" b="0" dirty="0"/>
                        <a:t>РЕШЕНИЕ по делу № 022/06/31-324/2022 от 04 мая 2022г. ЭА № 0817300013622000003 «Капитальный ремонт водозаборной скважины в </a:t>
                      </a:r>
                      <a:r>
                        <a:rPr lang="ru-RU" sz="1400" b="0" dirty="0" err="1"/>
                        <a:t>с.Редкая</a:t>
                      </a:r>
                      <a:r>
                        <a:rPr lang="ru-RU" sz="1400" b="0" dirty="0"/>
                        <a:t> Дубрава Немецкого национального района Алтайского края, установка водонапорной башни»</a:t>
                      </a:r>
                    </a:p>
                    <a:p>
                      <a:pPr marL="285750" indent="-285750">
                        <a:buFont typeface="Arial" panose="020B0604020202020204" pitchFamily="34" charset="0"/>
                        <a:buChar char="•"/>
                      </a:pPr>
                      <a:r>
                        <a:rPr lang="ru-RU" sz="1400" b="0" dirty="0"/>
                        <a:t>Начальная (максимальная) цена контракта - 6 080 927, 23 руб.</a:t>
                      </a:r>
                    </a:p>
                    <a:p>
                      <a:pPr marL="285750" indent="-285750">
                        <a:buFont typeface="Arial" panose="020B0604020202020204" pitchFamily="34" charset="0"/>
                        <a:buChar char="•"/>
                      </a:pPr>
                      <a:r>
                        <a:rPr lang="ru-RU" sz="1400" b="0" dirty="0"/>
                        <a:t>В соответствии с абзацем 4 подпункта "а" пункта 3 Постановления N 2571 положения настоящего постановления применяются при проведении конкурентных способов определения поставщиков (подрядчиков, исполнителей), при этом позиции 6 - 13, 17 и 18 приложения применяются в случае, если при осуществлении закупки начальная (максимальная) цена контракта для обеспечения федеральных нужд превышает 10 млн. рублей, для обеспечения нужд субъектов Российской Федерации, муниципальных нужд - 5 млн. рублей.</a:t>
                      </a:r>
                    </a:p>
                    <a:p>
                      <a:pPr marL="285750" indent="-285750">
                        <a:buFont typeface="Arial" panose="020B0604020202020204" pitchFamily="34" charset="0"/>
                        <a:buChar char="•"/>
                      </a:pPr>
                      <a:r>
                        <a:rPr lang="ru-RU" sz="1400" b="0" dirty="0"/>
                        <a:t>Надо было устанавливать требования по </a:t>
                      </a:r>
                      <a:r>
                        <a:rPr lang="ru-RU" sz="1400" b="1" dirty="0"/>
                        <a:t>п. 10 Работы по капитальному ремонту объекта капитального строительства</a:t>
                      </a:r>
                    </a:p>
                    <a:p>
                      <a:pPr marL="285750" indent="-285750">
                        <a:buFont typeface="Arial" panose="020B0604020202020204" pitchFamily="34" charset="0"/>
                        <a:buChar char="•"/>
                      </a:pPr>
                      <a:r>
                        <a:rPr lang="ru-RU" sz="1400" b="1" dirty="0"/>
                        <a:t>(за исключением линейного объекта)</a:t>
                      </a:r>
                    </a:p>
                  </a:txBody>
                  <a:tcPr/>
                </a:tc>
                <a:extLst>
                  <a:ext uri="{0D108BD9-81ED-4DB2-BD59-A6C34878D82A}">
                    <a16:rowId xmlns:a16="http://schemas.microsoft.com/office/drawing/2014/main" val="1168948513"/>
                  </a:ext>
                </a:extLst>
              </a:tr>
              <a:tr h="370840">
                <a:tc>
                  <a:txBody>
                    <a:bodyPr/>
                    <a:lstStyle/>
                    <a:p>
                      <a:r>
                        <a:rPr lang="ru-RU" sz="1400" dirty="0" err="1"/>
                        <a:t>Респ</a:t>
                      </a:r>
                      <a:r>
                        <a:rPr lang="ru-RU" sz="1400" dirty="0"/>
                        <a:t>. Башкортостан</a:t>
                      </a:r>
                    </a:p>
                  </a:txBody>
                  <a:tcPr/>
                </a:tc>
                <a:tc>
                  <a:txBody>
                    <a:bodyPr/>
                    <a:lstStyle/>
                    <a:p>
                      <a:pPr marL="285750" indent="-285750">
                        <a:buFont typeface="Arial" panose="020B0604020202020204" pitchFamily="34" charset="0"/>
                        <a:buChar char="•"/>
                      </a:pPr>
                      <a:r>
                        <a:rPr lang="ru-RU" sz="1400" b="0" dirty="0"/>
                        <a:t>РЕШЕНИЕ №ТО002/06/105-817/2022 от  29 апреля 2022 года. ЭА № 0301300037822000149 «Закупка продуктов питания (говядина замороженная)». Заказчик -  ГБУЗ Республики Башкортостан городская больница №2 города Стерлитамак</a:t>
                      </a:r>
                    </a:p>
                    <a:p>
                      <a:pPr marL="285750" indent="-285750">
                        <a:buFont typeface="Arial" panose="020B0604020202020204" pitchFamily="34" charset="0"/>
                        <a:buChar char="•"/>
                      </a:pPr>
                      <a:r>
                        <a:rPr lang="ru-RU" sz="1400" b="0" dirty="0"/>
                        <a:t>НМЦК составляет 2 952 378,00 ₽.</a:t>
                      </a:r>
                    </a:p>
                    <a:p>
                      <a:pPr marL="285750" indent="-285750">
                        <a:buFont typeface="Arial" panose="020B0604020202020204" pitchFamily="34" charset="0"/>
                        <a:buChar char="•"/>
                      </a:pPr>
                      <a:r>
                        <a:rPr lang="ru-RU" sz="1400" b="0" dirty="0"/>
                        <a:t>Надо было устанавливать </a:t>
                      </a:r>
                      <a:r>
                        <a:rPr lang="ru-RU" sz="1400" b="0" dirty="0" err="1"/>
                        <a:t>доп.требования</a:t>
                      </a:r>
                      <a:r>
                        <a:rPr lang="ru-RU" sz="1400" b="0" dirty="0"/>
                        <a:t> по п. 33. </a:t>
                      </a:r>
                      <a:r>
                        <a:rPr lang="ru-RU" sz="1400" b="1" dirty="0"/>
                        <a:t>Услуги общественного питания и (или) поставка пищевых продуктов, закупаемых для организаций, осуществляющих образовательную деятельность, медицинских организаций, организаций социального обслуживания, организаций отдыха детей и их оздоровления</a:t>
                      </a:r>
                    </a:p>
                  </a:txBody>
                  <a:tcPr/>
                </a:tc>
                <a:extLst>
                  <a:ext uri="{0D108BD9-81ED-4DB2-BD59-A6C34878D82A}">
                    <a16:rowId xmlns:a16="http://schemas.microsoft.com/office/drawing/2014/main" val="3445145620"/>
                  </a:ext>
                </a:extLst>
              </a:tr>
              <a:tr h="370840">
                <a:tc>
                  <a:txBody>
                    <a:bodyPr/>
                    <a:lstStyle/>
                    <a:p>
                      <a:r>
                        <a:rPr lang="ru-RU" sz="1400" dirty="0"/>
                        <a:t>Ленинградская обл.</a:t>
                      </a:r>
                    </a:p>
                  </a:txBody>
                  <a:tcPr/>
                </a:tc>
                <a:tc>
                  <a:txBody>
                    <a:bodyPr/>
                    <a:lstStyle/>
                    <a:p>
                      <a:pPr marL="285750" indent="-285750">
                        <a:buFont typeface="Arial" panose="020B0604020202020204" pitchFamily="34" charset="0"/>
                        <a:buChar char="•"/>
                      </a:pPr>
                      <a:r>
                        <a:rPr lang="ru-RU" sz="1400" b="0" dirty="0"/>
                        <a:t>РЕШЕНИЕ  № 047/06/42-1038/2022 от 29 апреля 2022 года. ЭА на выполнение работ по капитальному ремонту Дома культуры пос. </a:t>
                      </a:r>
                      <a:r>
                        <a:rPr lang="ru-RU" sz="1400" b="0" dirty="0" err="1"/>
                        <a:t>Кикерино</a:t>
                      </a:r>
                      <a:r>
                        <a:rPr lang="ru-RU" sz="1400" b="0" dirty="0"/>
                        <a:t> Волосовского района Ленинградской области в части входной группы, помещения с лестничным маршем, санузла в холле, холла 1 этажа, технического помещения сцены, ремонт библиотеки. Извещение № 0345300014822000003. Заказчик – </a:t>
                      </a:r>
                      <a:r>
                        <a:rPr lang="ru-RU" sz="1400" b="0" dirty="0" err="1"/>
                        <a:t>мун</a:t>
                      </a:r>
                      <a:r>
                        <a:rPr lang="ru-RU" sz="1400" b="0" dirty="0"/>
                        <a:t>. образование</a:t>
                      </a:r>
                    </a:p>
                    <a:p>
                      <a:pPr marL="285750" indent="-285750">
                        <a:buFont typeface="Arial" panose="020B0604020202020204" pitchFamily="34" charset="0"/>
                        <a:buChar char="•"/>
                      </a:pPr>
                      <a:r>
                        <a:rPr lang="ru-RU" sz="1400" b="0" dirty="0"/>
                        <a:t>Начальная (максимальная) цена контракта – 5 349 384,00 руб.</a:t>
                      </a:r>
                    </a:p>
                    <a:p>
                      <a:pPr marL="285750" indent="-285750">
                        <a:buFont typeface="Arial" panose="020B0604020202020204" pitchFamily="34" charset="0"/>
                        <a:buChar char="•"/>
                      </a:pPr>
                      <a:r>
                        <a:rPr lang="ru-RU" sz="1400" b="0" dirty="0"/>
                        <a:t>В соответствии с позицией </a:t>
                      </a:r>
                      <a:r>
                        <a:rPr lang="ru-RU" sz="1400" b="1" dirty="0"/>
                        <a:t>10 Работы по капитальному ремонту объекта капитального строительства</a:t>
                      </a:r>
                    </a:p>
                    <a:p>
                      <a:pPr marL="285750" indent="-285750">
                        <a:buFont typeface="Arial" panose="020B0604020202020204" pitchFamily="34" charset="0"/>
                        <a:buChar char="•"/>
                      </a:pPr>
                      <a:r>
                        <a:rPr lang="ru-RU" sz="1400" b="1" dirty="0"/>
                        <a:t>(за исключением линейного объекта) </a:t>
                      </a:r>
                      <a:r>
                        <a:rPr lang="ru-RU" sz="1400" b="0" dirty="0"/>
                        <a:t>Приложения к Постановлению № 2571 дополнительные требования устанавливаются заказчиками при проведении закупок на выполнение работ по капитальному ремонту объекта капитального строительства (за исключением линейного объекта), для </a:t>
                      </a:r>
                      <a:r>
                        <a:rPr lang="ru-RU" sz="1400" b="0" dirty="0" err="1"/>
                        <a:t>мун</a:t>
                      </a:r>
                      <a:r>
                        <a:rPr lang="ru-RU" sz="1400" b="0" dirty="0"/>
                        <a:t>. Нужд от - 5 млн. рублей.</a:t>
                      </a:r>
                    </a:p>
                    <a:p>
                      <a:pPr marL="285750" indent="-285750">
                        <a:buFont typeface="Arial" panose="020B0604020202020204" pitchFamily="34" charset="0"/>
                        <a:buChar char="•"/>
                      </a:pPr>
                      <a:r>
                        <a:rPr lang="ru-RU" sz="1400" b="0" dirty="0"/>
                        <a:t>Жалоба на </a:t>
                      </a:r>
                      <a:r>
                        <a:rPr lang="ru-RU" sz="1400" b="0" dirty="0" err="1"/>
                        <a:t>неустановление</a:t>
                      </a:r>
                      <a:r>
                        <a:rPr lang="ru-RU" sz="1400" b="0" dirty="0"/>
                        <a:t> требований – обоснована.</a:t>
                      </a:r>
                    </a:p>
                  </a:txBody>
                  <a:tcPr/>
                </a:tc>
                <a:extLst>
                  <a:ext uri="{0D108BD9-81ED-4DB2-BD59-A6C34878D82A}">
                    <a16:rowId xmlns:a16="http://schemas.microsoft.com/office/drawing/2014/main" val="648251861"/>
                  </a:ext>
                </a:extLst>
              </a:tr>
            </a:tbl>
          </a:graphicData>
        </a:graphic>
      </p:graphicFrame>
    </p:spTree>
    <p:extLst>
      <p:ext uri="{BB962C8B-B14F-4D97-AF65-F5344CB8AC3E}">
        <p14:creationId xmlns:p14="http://schemas.microsoft.com/office/powerpoint/2010/main" val="314626097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a:extLst>
              <a:ext uri="{FF2B5EF4-FFF2-40B4-BE49-F238E27FC236}">
                <a16:creationId xmlns:a16="http://schemas.microsoft.com/office/drawing/2014/main" id="{A8E9E6C7-F236-C370-69A6-22C96C19876E}"/>
              </a:ext>
            </a:extLst>
          </p:cNvPr>
          <p:cNvGraphicFramePr>
            <a:graphicFrameLocks noGrp="1"/>
          </p:cNvGraphicFramePr>
          <p:nvPr>
            <p:ph idx="1"/>
            <p:extLst>
              <p:ext uri="{D42A27DB-BD31-4B8C-83A1-F6EECF244321}">
                <p14:modId xmlns:p14="http://schemas.microsoft.com/office/powerpoint/2010/main" val="3744559493"/>
              </p:ext>
            </p:extLst>
          </p:nvPr>
        </p:nvGraphicFramePr>
        <p:xfrm>
          <a:off x="244678" y="0"/>
          <a:ext cx="11551641" cy="6863080"/>
        </p:xfrm>
        <a:graphic>
          <a:graphicData uri="http://schemas.openxmlformats.org/drawingml/2006/table">
            <a:tbl>
              <a:tblPr firstRow="1" bandRow="1">
                <a:tableStyleId>{8EC20E35-A176-4012-BC5E-935CFFF8708E}</a:tableStyleId>
              </a:tblPr>
              <a:tblGrid>
                <a:gridCol w="1738684">
                  <a:extLst>
                    <a:ext uri="{9D8B030D-6E8A-4147-A177-3AD203B41FA5}">
                      <a16:colId xmlns:a16="http://schemas.microsoft.com/office/drawing/2014/main" val="893781220"/>
                    </a:ext>
                  </a:extLst>
                </a:gridCol>
                <a:gridCol w="9812957">
                  <a:extLst>
                    <a:ext uri="{9D8B030D-6E8A-4147-A177-3AD203B41FA5}">
                      <a16:colId xmlns:a16="http://schemas.microsoft.com/office/drawing/2014/main" val="532189833"/>
                    </a:ext>
                  </a:extLst>
                </a:gridCol>
              </a:tblGrid>
              <a:tr h="370840">
                <a:tc>
                  <a:txBody>
                    <a:bodyPr/>
                    <a:lstStyle/>
                    <a:p>
                      <a:pPr algn="ctr"/>
                      <a:r>
                        <a:rPr lang="ru-RU" dirty="0"/>
                        <a:t>Субъект РФ</a:t>
                      </a:r>
                    </a:p>
                  </a:txBody>
                  <a:tcPr/>
                </a:tc>
                <a:tc>
                  <a:txBody>
                    <a:bodyPr/>
                    <a:lstStyle/>
                    <a:p>
                      <a:pPr algn="ctr"/>
                      <a:r>
                        <a:rPr lang="ru-RU" dirty="0"/>
                        <a:t>Реквизиты и суть решения</a:t>
                      </a:r>
                    </a:p>
                  </a:txBody>
                  <a:tcPr/>
                </a:tc>
                <a:extLst>
                  <a:ext uri="{0D108BD9-81ED-4DB2-BD59-A6C34878D82A}">
                    <a16:rowId xmlns:a16="http://schemas.microsoft.com/office/drawing/2014/main" val="1656173046"/>
                  </a:ext>
                </a:extLst>
              </a:tr>
              <a:tr h="370840">
                <a:tc>
                  <a:txBody>
                    <a:bodyPr/>
                    <a:lstStyle/>
                    <a:p>
                      <a:r>
                        <a:rPr lang="ru-RU" sz="1400" dirty="0"/>
                        <a:t>Свердловская обл.</a:t>
                      </a:r>
                    </a:p>
                  </a:txBody>
                  <a:tcPr/>
                </a:tc>
                <a:tc>
                  <a:txBody>
                    <a:bodyPr/>
                    <a:lstStyle/>
                    <a:p>
                      <a:pPr marL="285750" indent="-285750">
                        <a:buFont typeface="Arial" panose="020B0604020202020204" pitchFamily="34" charset="0"/>
                        <a:buChar char="•"/>
                      </a:pPr>
                      <a:r>
                        <a:rPr lang="ru-RU" sz="1400" b="0" dirty="0"/>
                        <a:t>РЕШЕНИЕ по жалобе № 066/06/106-1507/2022 от 04.05.2022 г. ЭА на выполнение работ по облицовке фасадов жилых домов по адресу ул. проспект Комсомольский, д. 6 в городе Волчанске Свердловской области (извещение №  0362300329122000020).</a:t>
                      </a:r>
                    </a:p>
                    <a:p>
                      <a:pPr marL="285750" indent="-285750">
                        <a:buFont typeface="Arial" panose="020B0604020202020204" pitchFamily="34" charset="0"/>
                        <a:buChar char="•"/>
                      </a:pPr>
                      <a:r>
                        <a:rPr lang="ru-RU" sz="1400" b="0" dirty="0"/>
                        <a:t>Комиссией установлено, что наименованием объекта закупки выступает «Выполнение работ по облицовке фасадов жилых домов». При этом заказчиком установлен следующий код по ОКПД 2 - 43.99.90.190 «Работы строительные специализированные прочие, не включенные в другие группировки».</a:t>
                      </a:r>
                    </a:p>
                    <a:p>
                      <a:pPr marL="285750" indent="-285750">
                        <a:buFont typeface="Arial" panose="020B0604020202020204" pitchFamily="34" charset="0"/>
                        <a:buChar char="•"/>
                      </a:pPr>
                      <a:r>
                        <a:rPr lang="ru-RU" sz="1400" b="0" dirty="0"/>
                        <a:t>Жилым домом, в соответствии с ч. 2 ст. 16 ЖК РФ, признается индивидуально-определенное здание, которое состоит из комнат, а также помещений вспомогательного использования, предназначенных для удовлетворения гражданами бытовых и иных нужд, связанных с их проживанием в таком здании.</a:t>
                      </a:r>
                    </a:p>
                    <a:p>
                      <a:pPr marL="285750" indent="-285750">
                        <a:buFont typeface="Arial" panose="020B0604020202020204" pitchFamily="34" charset="0"/>
                        <a:buChar char="•"/>
                      </a:pPr>
                      <a:r>
                        <a:rPr lang="ru-RU" sz="1400" b="0" dirty="0"/>
                        <a:t>Правила содержания общего имущества в многоквартирном доме установлены постановлением Правительства РФ от 13.08.2006 № 491 «Об утверждении Правил содержания общего имущества в многоквартирном доме и правил изменения размера платы за содержание жилого помещения в случае оказания услуг и выполнения работ по управлению, содержанию и ремонту общего имущества в многоквартирном доме ненадлежащего качества и (или) с перерывами, превышающими установленную продолжительность» (далее – Правила, утвержденные постановлением Правительства РФ от 13.08.2006 № 491).</a:t>
                      </a:r>
                    </a:p>
                    <a:p>
                      <a:pPr marL="285750" indent="-285750">
                        <a:buFont typeface="Arial" panose="020B0604020202020204" pitchFamily="34" charset="0"/>
                        <a:buChar char="•"/>
                      </a:pPr>
                      <a:r>
                        <a:rPr lang="ru-RU" sz="1400" b="0" dirty="0"/>
                        <a:t>Пунктом 18 Правил, утвержденных постановлением Правительства РФ от 13.08.2006 № 491, установлено, что текущий ремонт общего имущества проводится по решению общего собрания собственников помещений для предупреждения преждевременного износа и поддержания эксплуатационных показателей и работоспособности, устранения повреждений и неисправностей общего имущества или его отдельных элементов (без замены ограждающих несущих конструкций, лифтов). При этом, примерный перечень работ, относящихся к текущему ремонту, приведен в приложении № 7 Постановления Госстроя РФ от 27.09.2003 № 170 «Об утверждении Правил и норм технической эксплуатации жилищного фонда» (далее - Постановление Госстроя РФ от 27.09.2003 № 170).</a:t>
                      </a:r>
                    </a:p>
                    <a:p>
                      <a:pPr marL="285750" indent="-285750">
                        <a:buFont typeface="Arial" panose="020B0604020202020204" pitchFamily="34" charset="0"/>
                        <a:buChar char="•"/>
                      </a:pPr>
                      <a:r>
                        <a:rPr lang="ru-RU" sz="1400" b="0" dirty="0"/>
                        <a:t>На основании п. 2 приложения № 7 Постановления Госстроя РФ от 27.09.2003 № 170 к текущему ремонту относятся, в том числе, следующие виды работ: герметизация стыков, заделка и восстановление архитектурных элементов; смена участков обшивки деревянных стен, ремонт и окраска фасадов.</a:t>
                      </a:r>
                    </a:p>
                    <a:p>
                      <a:pPr marL="285750" indent="-285750">
                        <a:buFont typeface="Arial" panose="020B0604020202020204" pitchFamily="34" charset="0"/>
                        <a:buChar char="•"/>
                      </a:pPr>
                      <a:r>
                        <a:rPr lang="ru-RU" sz="1400" b="0" dirty="0"/>
                        <a:t>Следовательно, работы по облицовке фасадов, выступающие объектом закупки № 0362300329122000020, относятся к текущему ремонту жилых домов. При этом заказчиком в извещении электронного аукциона не установлены требования к участникам закупки, предусмотренные ч. 2 ст. 31 Закона о контрактной системе, п. 15 приложения к постановлению Правительства РФ № 2571.</a:t>
                      </a:r>
                    </a:p>
                    <a:p>
                      <a:pPr marL="285750" indent="-285750">
                        <a:buFont typeface="Arial" panose="020B0604020202020204" pitchFamily="34" charset="0"/>
                        <a:buChar char="•"/>
                      </a:pPr>
                      <a:r>
                        <a:rPr lang="ru-RU" sz="1400" b="1" dirty="0"/>
                        <a:t>Жалоба обоснована.</a:t>
                      </a:r>
                    </a:p>
                  </a:txBody>
                  <a:tcPr/>
                </a:tc>
                <a:extLst>
                  <a:ext uri="{0D108BD9-81ED-4DB2-BD59-A6C34878D82A}">
                    <a16:rowId xmlns:a16="http://schemas.microsoft.com/office/drawing/2014/main" val="1168948513"/>
                  </a:ext>
                </a:extLst>
              </a:tr>
            </a:tbl>
          </a:graphicData>
        </a:graphic>
      </p:graphicFrame>
    </p:spTree>
    <p:extLst>
      <p:ext uri="{BB962C8B-B14F-4D97-AF65-F5344CB8AC3E}">
        <p14:creationId xmlns:p14="http://schemas.microsoft.com/office/powerpoint/2010/main" val="370508067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a:extLst>
              <a:ext uri="{FF2B5EF4-FFF2-40B4-BE49-F238E27FC236}">
                <a16:creationId xmlns:a16="http://schemas.microsoft.com/office/drawing/2014/main" id="{A8E9E6C7-F236-C370-69A6-22C96C19876E}"/>
              </a:ext>
            </a:extLst>
          </p:cNvPr>
          <p:cNvGraphicFramePr>
            <a:graphicFrameLocks noGrp="1"/>
          </p:cNvGraphicFramePr>
          <p:nvPr>
            <p:ph idx="1"/>
            <p:extLst>
              <p:ext uri="{D42A27DB-BD31-4B8C-83A1-F6EECF244321}">
                <p14:modId xmlns:p14="http://schemas.microsoft.com/office/powerpoint/2010/main" val="2730367433"/>
              </p:ext>
            </p:extLst>
          </p:nvPr>
        </p:nvGraphicFramePr>
        <p:xfrm>
          <a:off x="244678" y="194733"/>
          <a:ext cx="11551641" cy="6223000"/>
        </p:xfrm>
        <a:graphic>
          <a:graphicData uri="http://schemas.openxmlformats.org/drawingml/2006/table">
            <a:tbl>
              <a:tblPr firstRow="1" bandRow="1">
                <a:tableStyleId>{8EC20E35-A176-4012-BC5E-935CFFF8708E}</a:tableStyleId>
              </a:tblPr>
              <a:tblGrid>
                <a:gridCol w="1738684">
                  <a:extLst>
                    <a:ext uri="{9D8B030D-6E8A-4147-A177-3AD203B41FA5}">
                      <a16:colId xmlns:a16="http://schemas.microsoft.com/office/drawing/2014/main" val="893781220"/>
                    </a:ext>
                  </a:extLst>
                </a:gridCol>
                <a:gridCol w="9812957">
                  <a:extLst>
                    <a:ext uri="{9D8B030D-6E8A-4147-A177-3AD203B41FA5}">
                      <a16:colId xmlns:a16="http://schemas.microsoft.com/office/drawing/2014/main" val="532189833"/>
                    </a:ext>
                  </a:extLst>
                </a:gridCol>
              </a:tblGrid>
              <a:tr h="370840">
                <a:tc>
                  <a:txBody>
                    <a:bodyPr/>
                    <a:lstStyle/>
                    <a:p>
                      <a:pPr algn="ctr"/>
                      <a:r>
                        <a:rPr lang="ru-RU" dirty="0"/>
                        <a:t>Субъект РФ</a:t>
                      </a:r>
                    </a:p>
                  </a:txBody>
                  <a:tcPr/>
                </a:tc>
                <a:tc>
                  <a:txBody>
                    <a:bodyPr/>
                    <a:lstStyle/>
                    <a:p>
                      <a:pPr algn="ctr"/>
                      <a:r>
                        <a:rPr lang="ru-RU" dirty="0"/>
                        <a:t>Реквизиты и суть решения</a:t>
                      </a:r>
                    </a:p>
                  </a:txBody>
                  <a:tcPr/>
                </a:tc>
                <a:extLst>
                  <a:ext uri="{0D108BD9-81ED-4DB2-BD59-A6C34878D82A}">
                    <a16:rowId xmlns:a16="http://schemas.microsoft.com/office/drawing/2014/main" val="1656173046"/>
                  </a:ext>
                </a:extLst>
              </a:tr>
              <a:tr h="370840">
                <a:tc>
                  <a:txBody>
                    <a:bodyPr/>
                    <a:lstStyle/>
                    <a:p>
                      <a:r>
                        <a:rPr lang="ru-RU" sz="1400" dirty="0"/>
                        <a:t>Свердловская обл.</a:t>
                      </a:r>
                    </a:p>
                  </a:txBody>
                  <a:tcPr/>
                </a:tc>
                <a:tc>
                  <a:txBody>
                    <a:bodyPr/>
                    <a:lstStyle/>
                    <a:p>
                      <a:pPr marL="285750" indent="-285750">
                        <a:buFont typeface="Arial" panose="020B0604020202020204" pitchFamily="34" charset="0"/>
                        <a:buChar char="•"/>
                      </a:pPr>
                      <a:r>
                        <a:rPr lang="ru-RU" sz="1400" b="0" dirty="0"/>
                        <a:t>РЕШЕНИЕ по жалобе № 066/06/106-1466/2022 от 28.04.2022 г. ЭА на ремонт тротуара по ул. Садовой в п. Первомайский (извещение № 0162300054222000012).</a:t>
                      </a:r>
                    </a:p>
                    <a:p>
                      <a:pPr marL="285750" indent="-285750">
                        <a:buFont typeface="Arial" panose="020B0604020202020204" pitchFamily="34" charset="0"/>
                        <a:buChar char="•"/>
                      </a:pPr>
                      <a:r>
                        <a:rPr lang="ru-RU" sz="1400" b="0" dirty="0"/>
                        <a:t>Заказчик не установил требования по п. 18 - </a:t>
                      </a:r>
                      <a:r>
                        <a:rPr lang="ru-RU" sz="1400" b="1" dirty="0"/>
                        <a:t>Работы по ремонту, содержанию автомобильной дороги</a:t>
                      </a:r>
                    </a:p>
                    <a:p>
                      <a:pPr marL="285750" indent="-285750">
                        <a:buFont typeface="Arial" panose="020B0604020202020204" pitchFamily="34" charset="0"/>
                        <a:buChar char="•"/>
                      </a:pPr>
                      <a:r>
                        <a:rPr lang="ru-RU" sz="1400" b="0" dirty="0"/>
                        <a:t>При этом заказчиком установлен следующий код по ОКПД 2 - 42.11.20.290 «Работы по ремонту прочих автомобильных дорог».</a:t>
                      </a:r>
                    </a:p>
                    <a:p>
                      <a:pPr marL="285750" indent="-285750">
                        <a:buFont typeface="Arial" panose="020B0604020202020204" pitchFamily="34" charset="0"/>
                        <a:buChar char="•"/>
                      </a:pPr>
                      <a:r>
                        <a:rPr lang="ru-RU" sz="1400" b="0" dirty="0"/>
                        <a:t>Согласно п. 1 ст. 3 Федерального закона от 08.11.2007 № 257-ФЗ "Об автомобильных дорогах и о дорожной деятельности в Российской Федерации и о внесении изменений в отдельные законодательные акты Российской Федерации" (далее - Федеральный закон N 257-ФЗ) под автомобильной дорогой понимается объект транспортной инфраструктуры, предназначенный для движения транспортных средств и включающий в себя земельные участки в границах полосы отвода автомобильной дороги и расположенные на них или под ними конструктивные элементы (дорожное полотно, дорожное покрытие и подобные элементы) и дорожные сооружения, являющиеся ее технологической частью, - защитные дорожные сооружения, искусственные дорожные сооружения, производственные объекты, элементы обустройства автомобильных дорог.</a:t>
                      </a:r>
                    </a:p>
                    <a:p>
                      <a:pPr marL="285750" indent="-285750">
                        <a:buFont typeface="Arial" panose="020B0604020202020204" pitchFamily="34" charset="0"/>
                        <a:buChar char="•"/>
                      </a:pPr>
                      <a:r>
                        <a:rPr lang="ru-RU" sz="1400" b="0" dirty="0"/>
                        <a:t>Элементы обустройства автомобильных дорог - сооружения, к которым относятся дорожные знаки, дорожные ограждения, светофоры, устройства для регулирования дорожного движения, работающие в автоматическом режиме специальные технические средства, имеющие функции фото- и киносъемки, видеозаписи для фиксации нарушений правил дорожного движения, сохранности автомобильных дорог и сбора платы в счет возмещения вреда, причиняемого автомобильным дорогам общего пользования федерального значения транспортными средствами, имеющими разрешенную максимальную массу свыше 12 тонн, места отдыха, остановочные пункты, объекты, предназначенные для освещения автомобильных дорог, пешеходные дорожки, пункты весового и габаритного контроля транспортных средств, пункты взимания платы, стоянки (парковки) транспортных средств, сооружения, предназначенные для охраны автомобильных дорог и искусственных дорожных сооружений, тротуары, другие предназначенные для обеспечения дорожного движения, в том числе его безопасности, сооружения, за исключением объектов дорожного сервиса (п. 5 ст. 3 Федерального закона № 257-ФЗ).</a:t>
                      </a:r>
                    </a:p>
                    <a:p>
                      <a:pPr marL="285750" indent="-285750">
                        <a:buFont typeface="Arial" panose="020B0604020202020204" pitchFamily="34" charset="0"/>
                        <a:buChar char="•"/>
                      </a:pPr>
                      <a:r>
                        <a:rPr lang="ru-RU" sz="1400" b="0" dirty="0"/>
                        <a:t>Следовательно, тротуары, ремонт которых выступает объектом закупки, являются элементом обустройства автомобильных дорог. </a:t>
                      </a:r>
                    </a:p>
                    <a:p>
                      <a:pPr marL="285750" indent="-285750">
                        <a:buFont typeface="Arial" panose="020B0604020202020204" pitchFamily="34" charset="0"/>
                        <a:buChar char="•"/>
                      </a:pPr>
                      <a:r>
                        <a:rPr lang="ru-RU" sz="1400" b="1" dirty="0"/>
                        <a:t>Жалоба обоснована.</a:t>
                      </a:r>
                    </a:p>
                  </a:txBody>
                  <a:tcPr/>
                </a:tc>
                <a:extLst>
                  <a:ext uri="{0D108BD9-81ED-4DB2-BD59-A6C34878D82A}">
                    <a16:rowId xmlns:a16="http://schemas.microsoft.com/office/drawing/2014/main" val="1168948513"/>
                  </a:ext>
                </a:extLst>
              </a:tr>
            </a:tbl>
          </a:graphicData>
        </a:graphic>
      </p:graphicFrame>
    </p:spTree>
    <p:extLst>
      <p:ext uri="{BB962C8B-B14F-4D97-AF65-F5344CB8AC3E}">
        <p14:creationId xmlns:p14="http://schemas.microsoft.com/office/powerpoint/2010/main" val="195404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p:cNvGraphicFramePr>
            <a:graphicFrameLocks noGrp="1"/>
          </p:cNvGraphicFramePr>
          <p:nvPr>
            <p:ph idx="1"/>
          </p:nvPr>
        </p:nvGraphicFramePr>
        <p:xfrm>
          <a:off x="251670" y="0"/>
          <a:ext cx="11532764" cy="5821680"/>
        </p:xfrm>
        <a:graphic>
          <a:graphicData uri="http://schemas.openxmlformats.org/drawingml/2006/table">
            <a:tbl>
              <a:tblPr firstRow="1" bandRow="1">
                <a:tableStyleId>{7DF18680-E054-41AD-8BC1-D1AEF772440D}</a:tableStyleId>
              </a:tblPr>
              <a:tblGrid>
                <a:gridCol w="9853568">
                  <a:extLst>
                    <a:ext uri="{9D8B030D-6E8A-4147-A177-3AD203B41FA5}">
                      <a16:colId xmlns:a16="http://schemas.microsoft.com/office/drawing/2014/main" val="20000"/>
                    </a:ext>
                  </a:extLst>
                </a:gridCol>
                <a:gridCol w="1679196">
                  <a:extLst>
                    <a:ext uri="{9D8B030D-6E8A-4147-A177-3AD203B41FA5}">
                      <a16:colId xmlns:a16="http://schemas.microsoft.com/office/drawing/2014/main" val="20001"/>
                    </a:ext>
                  </a:extLst>
                </a:gridCol>
              </a:tblGrid>
              <a:tr h="332625">
                <a:tc>
                  <a:txBody>
                    <a:bodyPr/>
                    <a:lstStyle/>
                    <a:p>
                      <a:r>
                        <a:rPr lang="ru-RU" dirty="0"/>
                        <a:t>Будущая редакция</a:t>
                      </a:r>
                    </a:p>
                  </a:txBody>
                  <a:tcPr/>
                </a:tc>
                <a:tc>
                  <a:txBody>
                    <a:bodyPr/>
                    <a:lstStyle/>
                    <a:p>
                      <a:r>
                        <a:rPr lang="ru-RU" dirty="0"/>
                        <a:t>Комментарий</a:t>
                      </a:r>
                    </a:p>
                  </a:txBody>
                  <a:tcPr/>
                </a:tc>
                <a:extLst>
                  <a:ext uri="{0D108BD9-81ED-4DB2-BD59-A6C34878D82A}">
                    <a16:rowId xmlns:a16="http://schemas.microsoft.com/office/drawing/2014/main" val="10000"/>
                  </a:ext>
                </a:extLst>
              </a:tr>
              <a:tr h="5313165">
                <a:tc>
                  <a:txBody>
                    <a:bodyPr/>
                    <a:lstStyle/>
                    <a:p>
                      <a:endParaRPr lang="ru-RU" sz="1600" b="1" kern="1200" dirty="0">
                        <a:solidFill>
                          <a:srgbClr val="FF0000"/>
                        </a:solidFill>
                        <a:effectLst/>
                        <a:latin typeface="+mn-lt"/>
                        <a:ea typeface="+mn-ea"/>
                        <a:cs typeface="+mn-cs"/>
                      </a:endParaRPr>
                    </a:p>
                    <a:p>
                      <a:r>
                        <a:rPr lang="ru-RU" sz="1600" b="1" kern="1200" dirty="0">
                          <a:solidFill>
                            <a:schemeClr val="dk1"/>
                          </a:solidFill>
                          <a:effectLst/>
                          <a:latin typeface="+mn-lt"/>
                          <a:ea typeface="+mn-ea"/>
                          <a:cs typeface="+mn-cs"/>
                        </a:rPr>
                        <a:t>2) независимо от начальной (максимальной) цены контракта и годового объема закупок, предусмотренных пунктом 1 настоящей части, в случае осуществления:</a:t>
                      </a:r>
                    </a:p>
                    <a:p>
                      <a:r>
                        <a:rPr lang="ru-RU" sz="1600" kern="1200" dirty="0">
                          <a:solidFill>
                            <a:schemeClr val="dk1"/>
                          </a:solidFill>
                          <a:effectLst/>
                          <a:latin typeface="+mn-lt"/>
                          <a:ea typeface="+mn-ea"/>
                          <a:cs typeface="+mn-cs"/>
                        </a:rPr>
                        <a:t>а)  закупки, по результатам которой заключается контракт на поставку товаров, необходимых для нормального жизнеобеспечения граждан, </a:t>
                      </a:r>
                      <a:r>
                        <a:rPr lang="ru-RU" sz="1600" strike="sngStrike" kern="1200" dirty="0">
                          <a:solidFill>
                            <a:schemeClr val="dk1"/>
                          </a:solidFill>
                          <a:effectLst/>
                          <a:latin typeface="+mn-lt"/>
                          <a:ea typeface="+mn-ea"/>
                          <a:cs typeface="+mn-cs"/>
                        </a:rPr>
                        <a:t>если контрольным органом в сфере закупок выдано предписание об устранении нарушения законодательства Российской Федерации или иных нормативных правовых актов о контрактной системе в сфере закупок, предусматривающее в том числе отмену протокола подведения итогов определения поставщика (подрядчика, исполнителя), </a:t>
                      </a:r>
                    </a:p>
                    <a:p>
                      <a:pPr marL="285750" indent="-285750">
                        <a:buFont typeface="Arial" panose="020B0604020202020204" pitchFamily="34" charset="0"/>
                        <a:buChar char="•"/>
                      </a:pPr>
                      <a:r>
                        <a:rPr lang="ru-RU" sz="1600" strike="sngStrike" kern="1200" dirty="0">
                          <a:solidFill>
                            <a:schemeClr val="dk1"/>
                          </a:solidFill>
                          <a:effectLst/>
                          <a:latin typeface="+mn-lt"/>
                          <a:ea typeface="+mn-ea"/>
                          <a:cs typeface="+mn-cs"/>
                        </a:rPr>
                        <a:t>либо если арбитражным судом вынесено определение об обеспечении иска, поданного заказчиком в связи с неисполнением ранее заключенного контракта,</a:t>
                      </a:r>
                    </a:p>
                    <a:p>
                      <a:pPr marL="285750" indent="-285750">
                        <a:buFont typeface="Arial" panose="020B0604020202020204" pitchFamily="34" charset="0"/>
                        <a:buChar char="•"/>
                      </a:pPr>
                      <a:r>
                        <a:rPr lang="ru-RU" sz="1600" strike="sngStrike" kern="1200" dirty="0">
                          <a:solidFill>
                            <a:schemeClr val="dk1"/>
                          </a:solidFill>
                          <a:effectLst/>
                          <a:latin typeface="+mn-lt"/>
                          <a:ea typeface="+mn-ea"/>
                          <a:cs typeface="+mn-cs"/>
                        </a:rPr>
                        <a:t> либо если ранее заключенный контракт на поставку таких товаров расторгнут в соответствии с настоящим Федеральным законом. </a:t>
                      </a:r>
                    </a:p>
                    <a:p>
                      <a:r>
                        <a:rPr lang="ru-RU" sz="1600" b="1" strike="sngStrike" kern="1200" dirty="0">
                          <a:solidFill>
                            <a:srgbClr val="FF0000"/>
                          </a:solidFill>
                          <a:effectLst/>
                          <a:latin typeface="+mn-lt"/>
                          <a:ea typeface="+mn-ea"/>
                          <a:cs typeface="+mn-cs"/>
                        </a:rPr>
                        <a:t>Срок исполнения контракта не может выходить за пределы срока, необходимого для определения поставщика (подрядчика, исполнителя) таких товаров, а количество закупаемых товаров не может превышать количество товаров, необходимых в течение такого срока;</a:t>
                      </a:r>
                    </a:p>
                    <a:p>
                      <a:endParaRPr lang="ru-RU" sz="1600" b="1" strike="sngStrike" kern="1200" dirty="0">
                        <a:solidFill>
                          <a:srgbClr val="FF0000"/>
                        </a:solidFill>
                        <a:effectLst/>
                        <a:latin typeface="+mn-lt"/>
                        <a:ea typeface="+mn-ea"/>
                        <a:cs typeface="+mn-cs"/>
                      </a:endParaRPr>
                    </a:p>
                    <a:p>
                      <a:r>
                        <a:rPr lang="ru-RU" sz="1600" b="0" strike="noStrike" kern="1200" dirty="0">
                          <a:solidFill>
                            <a:schemeClr val="tx1"/>
                          </a:solidFill>
                          <a:effectLst/>
                          <a:latin typeface="+mn-lt"/>
                          <a:ea typeface="+mn-ea"/>
                          <a:cs typeface="+mn-cs"/>
                        </a:rPr>
                        <a:t>8.3) контракт на поставку товаров, необходимых для нормального жизнеобеспечения граждан, - контракт, предусматривающий поставку продовольствия, средств, необходимых для оказания скорой, в том числе скорой специализированной, медицинской помощи в экстренной или неотложной форме, лекарственных средств, </a:t>
                      </a:r>
                      <a:r>
                        <a:rPr lang="ru-RU" sz="1600" b="0" strike="noStrike" kern="1200" dirty="0">
                          <a:solidFill>
                            <a:srgbClr val="FF0000"/>
                          </a:solidFill>
                          <a:effectLst/>
                          <a:latin typeface="+mn-lt"/>
                          <a:ea typeface="+mn-ea"/>
                          <a:cs typeface="+mn-cs"/>
                        </a:rPr>
                        <a:t>медицинских изделий, технических средств реабилитации</a:t>
                      </a:r>
                      <a:r>
                        <a:rPr lang="ru-RU" sz="1600" b="0" strike="noStrike" kern="1200" dirty="0">
                          <a:solidFill>
                            <a:schemeClr val="tx1"/>
                          </a:solidFill>
                          <a:effectLst/>
                          <a:latin typeface="+mn-lt"/>
                          <a:ea typeface="+mn-ea"/>
                          <a:cs typeface="+mn-cs"/>
                        </a:rPr>
                        <a:t>, топлива, отсутствие которых приведет к нарушению нормального жизнеобеспечения граждан – </a:t>
                      </a:r>
                      <a:r>
                        <a:rPr lang="ru-RU" sz="1600" b="1" strike="noStrike" kern="1200" dirty="0">
                          <a:solidFill>
                            <a:srgbClr val="FF0000"/>
                          </a:solidFill>
                          <a:effectLst/>
                          <a:latin typeface="+mn-lt"/>
                          <a:ea typeface="+mn-ea"/>
                          <a:cs typeface="+mn-cs"/>
                        </a:rPr>
                        <a:t>с 16.04.2022;</a:t>
                      </a:r>
                    </a:p>
                    <a:p>
                      <a:endParaRPr lang="ru-RU" sz="1600" b="1" strike="sngStrike" kern="1200" dirty="0">
                        <a:solidFill>
                          <a:srgbClr val="FF0000"/>
                        </a:solidFill>
                        <a:effectLst/>
                        <a:latin typeface="+mn-lt"/>
                        <a:ea typeface="+mn-ea"/>
                        <a:cs typeface="+mn-cs"/>
                      </a:endParaRPr>
                    </a:p>
                  </a:txBody>
                  <a:tcPr/>
                </a:tc>
                <a:tc>
                  <a:txBody>
                    <a:bodyPr/>
                    <a:lstStyle/>
                    <a:p>
                      <a:pPr marL="0" indent="0">
                        <a:buFont typeface="Arial" panose="020B0604020202020204" pitchFamily="34" charset="0"/>
                        <a:buNone/>
                      </a:pPr>
                      <a:r>
                        <a:rPr lang="ru-RU" sz="1600" i="1" dirty="0"/>
                        <a:t>Предельный размер НМЦК в ЗК сохраняется, годовой объем увеличивается – сейчас не более 10% СГОЗ. </a:t>
                      </a:r>
                    </a:p>
                    <a:p>
                      <a:pPr marL="0" indent="0">
                        <a:buFont typeface="Arial" panose="020B0604020202020204" pitchFamily="34" charset="0"/>
                        <a:buNone/>
                      </a:pPr>
                      <a:endParaRPr lang="ru-RU" sz="1600" i="1" dirty="0"/>
                    </a:p>
                    <a:p>
                      <a:pPr marL="0" indent="0">
                        <a:buFont typeface="Arial" panose="020B0604020202020204" pitchFamily="34" charset="0"/>
                        <a:buNone/>
                      </a:pPr>
                      <a:endParaRPr lang="ru-RU" sz="1600" i="1" dirty="0"/>
                    </a:p>
                    <a:p>
                      <a:pPr marL="0" indent="0">
                        <a:buFont typeface="Arial" panose="020B0604020202020204" pitchFamily="34" charset="0"/>
                        <a:buNone/>
                      </a:pPr>
                      <a:r>
                        <a:rPr lang="ru-RU" sz="1600" i="1" dirty="0"/>
                        <a:t>Появляется новый случай проведения ЗК без ограничения НМЦД по сравнению с ЗП</a:t>
                      </a:r>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a:extLst>
              <a:ext uri="{FF2B5EF4-FFF2-40B4-BE49-F238E27FC236}">
                <a16:creationId xmlns:a16="http://schemas.microsoft.com/office/drawing/2014/main" id="{A8E9E6C7-F236-C370-69A6-22C96C19876E}"/>
              </a:ext>
            </a:extLst>
          </p:cNvPr>
          <p:cNvGraphicFramePr>
            <a:graphicFrameLocks noGrp="1"/>
          </p:cNvGraphicFramePr>
          <p:nvPr>
            <p:ph idx="1"/>
            <p:extLst>
              <p:ext uri="{D42A27DB-BD31-4B8C-83A1-F6EECF244321}">
                <p14:modId xmlns:p14="http://schemas.microsoft.com/office/powerpoint/2010/main" val="3376143520"/>
              </p:ext>
            </p:extLst>
          </p:nvPr>
        </p:nvGraphicFramePr>
        <p:xfrm>
          <a:off x="244678" y="194733"/>
          <a:ext cx="11551641" cy="6009640"/>
        </p:xfrm>
        <a:graphic>
          <a:graphicData uri="http://schemas.openxmlformats.org/drawingml/2006/table">
            <a:tbl>
              <a:tblPr firstRow="1" bandRow="1">
                <a:tableStyleId>{8EC20E35-A176-4012-BC5E-935CFFF8708E}</a:tableStyleId>
              </a:tblPr>
              <a:tblGrid>
                <a:gridCol w="1738684">
                  <a:extLst>
                    <a:ext uri="{9D8B030D-6E8A-4147-A177-3AD203B41FA5}">
                      <a16:colId xmlns:a16="http://schemas.microsoft.com/office/drawing/2014/main" val="893781220"/>
                    </a:ext>
                  </a:extLst>
                </a:gridCol>
                <a:gridCol w="9812957">
                  <a:extLst>
                    <a:ext uri="{9D8B030D-6E8A-4147-A177-3AD203B41FA5}">
                      <a16:colId xmlns:a16="http://schemas.microsoft.com/office/drawing/2014/main" val="532189833"/>
                    </a:ext>
                  </a:extLst>
                </a:gridCol>
              </a:tblGrid>
              <a:tr h="370840">
                <a:tc>
                  <a:txBody>
                    <a:bodyPr/>
                    <a:lstStyle/>
                    <a:p>
                      <a:pPr algn="ctr"/>
                      <a:r>
                        <a:rPr lang="ru-RU" dirty="0"/>
                        <a:t>Субъект РФ</a:t>
                      </a:r>
                    </a:p>
                  </a:txBody>
                  <a:tcPr/>
                </a:tc>
                <a:tc>
                  <a:txBody>
                    <a:bodyPr/>
                    <a:lstStyle/>
                    <a:p>
                      <a:pPr algn="ctr"/>
                      <a:r>
                        <a:rPr lang="ru-RU" dirty="0"/>
                        <a:t>Реквизиты и суть решения</a:t>
                      </a:r>
                    </a:p>
                  </a:txBody>
                  <a:tcPr/>
                </a:tc>
                <a:extLst>
                  <a:ext uri="{0D108BD9-81ED-4DB2-BD59-A6C34878D82A}">
                    <a16:rowId xmlns:a16="http://schemas.microsoft.com/office/drawing/2014/main" val="1656173046"/>
                  </a:ext>
                </a:extLst>
              </a:tr>
              <a:tr h="370840">
                <a:tc>
                  <a:txBody>
                    <a:bodyPr/>
                    <a:lstStyle/>
                    <a:p>
                      <a:r>
                        <a:rPr lang="ru-RU" sz="1400" dirty="0"/>
                        <a:t>Свердловская обл.</a:t>
                      </a:r>
                    </a:p>
                  </a:txBody>
                  <a:tcPr/>
                </a:tc>
                <a:tc>
                  <a:txBody>
                    <a:bodyPr/>
                    <a:lstStyle/>
                    <a:p>
                      <a:pPr marL="285750" indent="-285750">
                        <a:buFont typeface="Arial" panose="020B0604020202020204" pitchFamily="34" charset="0"/>
                        <a:buChar char="•"/>
                      </a:pPr>
                      <a:r>
                        <a:rPr lang="ru-RU" sz="1400" b="0" dirty="0"/>
                        <a:t>РЕШЕНИЕ по жалобе № 066/06/31-1151/2022 от 07.04.2022г.  ЭА на ремонт кровли МБОУ ПГО "СОШ №1" имени Героя Советского Союза Н. В. </a:t>
                      </a:r>
                      <a:r>
                        <a:rPr lang="ru-RU" sz="1400" b="0" dirty="0" err="1"/>
                        <a:t>Кологойды</a:t>
                      </a:r>
                      <a:r>
                        <a:rPr lang="ru-RU" sz="1400" b="0" dirty="0"/>
                        <a:t> (извещение № 0362300119322000001).</a:t>
                      </a:r>
                    </a:p>
                    <a:p>
                      <a:pPr marL="285750" indent="-285750">
                        <a:buFont typeface="Arial" panose="020B0604020202020204" pitchFamily="34" charset="0"/>
                        <a:buChar char="•"/>
                      </a:pPr>
                      <a:r>
                        <a:rPr lang="ru-RU" sz="1400" b="0" dirty="0"/>
                        <a:t>Заказчиком не были установлены обязательные дополнительные требования к участникам закупки, предъявляемые к опыту выполнения работ по текущему ремонту зданий, сооружений, несмотря на то обстоятельство, что наименование закупаемых работ содержится в перечне Приложения, утвержденного постановлением Правительства РФ № 2571.</a:t>
                      </a:r>
                    </a:p>
                    <a:p>
                      <a:pPr marL="285750" indent="-285750">
                        <a:buFont typeface="Arial" panose="020B0604020202020204" pitchFamily="34" charset="0"/>
                        <a:buChar char="•"/>
                      </a:pPr>
                      <a:r>
                        <a:rPr lang="ru-RU" sz="1400" b="0" dirty="0"/>
                        <a:t>Комиссией установлено, что наименованием объекта закупки является «выполнение работ по ремонту покрытия кровли и устройству водосточной системы здания школы, ремонт козырька центрального входа» (Описание объекта закупки, являющееся Приложением № 2 к контракту).</a:t>
                      </a:r>
                    </a:p>
                    <a:p>
                      <a:pPr marL="285750" indent="-285750">
                        <a:buFont typeface="Arial" panose="020B0604020202020204" pitchFamily="34" charset="0"/>
                        <a:buChar char="•"/>
                      </a:pPr>
                      <a:endParaRPr lang="ru-RU" sz="1400" b="0" dirty="0"/>
                    </a:p>
                    <a:p>
                      <a:pPr marL="285750" indent="-285750">
                        <a:buFont typeface="Arial" panose="020B0604020202020204" pitchFamily="34" charset="0"/>
                        <a:buChar char="•"/>
                      </a:pPr>
                      <a:r>
                        <a:rPr lang="ru-RU" sz="1400" b="0" dirty="0"/>
                        <a:t>Также заказчиком установлен следующий код по ОКПД 2 - 43.91.19.110 Работы строительные по устройству любых видов кровельных покрытий зданий и сооружений.</a:t>
                      </a:r>
                    </a:p>
                    <a:p>
                      <a:pPr marL="285750" indent="-285750">
                        <a:buFont typeface="Arial" panose="020B0604020202020204" pitchFamily="34" charset="0"/>
                        <a:buChar char="•"/>
                      </a:pPr>
                      <a:endParaRPr lang="ru-RU" sz="1400" b="0" dirty="0"/>
                    </a:p>
                    <a:p>
                      <a:pPr marL="285750" indent="-285750">
                        <a:buFont typeface="Arial" panose="020B0604020202020204" pitchFamily="34" charset="0"/>
                        <a:buChar char="•"/>
                      </a:pPr>
                      <a:r>
                        <a:rPr lang="ru-RU" sz="1400" b="0" dirty="0"/>
                        <a:t>Согласно п. 3.1.1 СТО НОСТРОЙ 2.13.81-2012. Стандарт организации. Крыши и кровли. Крыши. Требования к устройству, правилам приемки и контролю (утв. и введен в действие Протоколом Ассоциации Национального объединения строителей, "НОСТРОЙ" от 25.10.2012 N 36) под крышей понимается верхняя несущая и ограждающая конструкция здания или сооружения, предназначенная для защиты от внешних климатических и других воздействий.</a:t>
                      </a:r>
                    </a:p>
                    <a:p>
                      <a:pPr marL="285750" indent="-285750">
                        <a:buFont typeface="Arial" panose="020B0604020202020204" pitchFamily="34" charset="0"/>
                        <a:buChar char="•"/>
                      </a:pPr>
                      <a:endParaRPr lang="ru-RU" sz="1400" b="0" dirty="0"/>
                    </a:p>
                    <a:p>
                      <a:pPr marL="285750" indent="-285750">
                        <a:buFont typeface="Arial" panose="020B0604020202020204" pitchFamily="34" charset="0"/>
                        <a:buChar char="•"/>
                      </a:pPr>
                      <a:r>
                        <a:rPr lang="ru-RU" sz="1400" b="0" dirty="0"/>
                        <a:t>В связи с чем, крыша является составной частью здания или сооружения.</a:t>
                      </a:r>
                    </a:p>
                    <a:p>
                      <a:pPr marL="285750" indent="-285750">
                        <a:buFont typeface="Arial" panose="020B0604020202020204" pitchFamily="34" charset="0"/>
                        <a:buChar char="•"/>
                      </a:pPr>
                      <a:endParaRPr lang="ru-RU" sz="1400" b="0" dirty="0"/>
                    </a:p>
                    <a:p>
                      <a:pPr marL="285750" indent="-285750">
                        <a:buFont typeface="Arial" panose="020B0604020202020204" pitchFamily="34" charset="0"/>
                        <a:buChar char="•"/>
                      </a:pPr>
                      <a:r>
                        <a:rPr lang="ru-RU" sz="1400" b="0" dirty="0"/>
                        <a:t>Вместе с тем, закупая осуществление работ по текущему ремонту уже существующего покрытия кровли крыши, которая в свою очередь является составным элементом здания, заказчиком в извещении не установлены ни дополнительные требования к участникам в виде наличия опыта выполнения соответствующего вида работ, ни требования к предоставлению в составе заявки участника документов, подтверждающих наличие указанного опыта.</a:t>
                      </a:r>
                    </a:p>
                    <a:p>
                      <a:pPr marL="285750" indent="-285750">
                        <a:buFont typeface="Arial" panose="020B0604020202020204" pitchFamily="34" charset="0"/>
                        <a:buChar char="•"/>
                      </a:pPr>
                      <a:endParaRPr lang="ru-RU" sz="1400" b="0" dirty="0"/>
                    </a:p>
                    <a:p>
                      <a:pPr marL="285750" indent="-285750">
                        <a:buFont typeface="Arial" panose="020B0604020202020204" pitchFamily="34" charset="0"/>
                        <a:buChar char="•"/>
                      </a:pPr>
                      <a:r>
                        <a:rPr lang="ru-RU" sz="1400" b="1" dirty="0"/>
                        <a:t>В связи с чем, в данных действиях заказчика выявлены нарушения ч. 2 ст. 31, п. 12 ч. 1 ст. 42, </a:t>
                      </a:r>
                      <a:r>
                        <a:rPr lang="ru-RU" sz="1400" b="1" dirty="0" err="1"/>
                        <a:t>пп</a:t>
                      </a:r>
                      <a:r>
                        <a:rPr lang="ru-RU" sz="1400" b="1" dirty="0"/>
                        <a:t>. «н» п. 1 ч. 1 ст. 43 Закона о контрактной системе.</a:t>
                      </a:r>
                    </a:p>
                  </a:txBody>
                  <a:tcPr/>
                </a:tc>
                <a:extLst>
                  <a:ext uri="{0D108BD9-81ED-4DB2-BD59-A6C34878D82A}">
                    <a16:rowId xmlns:a16="http://schemas.microsoft.com/office/drawing/2014/main" val="1168948513"/>
                  </a:ext>
                </a:extLst>
              </a:tr>
            </a:tbl>
          </a:graphicData>
        </a:graphic>
      </p:graphicFrame>
    </p:spTree>
    <p:extLst>
      <p:ext uri="{BB962C8B-B14F-4D97-AF65-F5344CB8AC3E}">
        <p14:creationId xmlns:p14="http://schemas.microsoft.com/office/powerpoint/2010/main" val="209751306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a:extLst>
              <a:ext uri="{FF2B5EF4-FFF2-40B4-BE49-F238E27FC236}">
                <a16:creationId xmlns:a16="http://schemas.microsoft.com/office/drawing/2014/main" id="{A8E9E6C7-F236-C370-69A6-22C96C19876E}"/>
              </a:ext>
            </a:extLst>
          </p:cNvPr>
          <p:cNvGraphicFramePr>
            <a:graphicFrameLocks noGrp="1"/>
          </p:cNvGraphicFramePr>
          <p:nvPr>
            <p:ph idx="1"/>
            <p:extLst>
              <p:ext uri="{D42A27DB-BD31-4B8C-83A1-F6EECF244321}">
                <p14:modId xmlns:p14="http://schemas.microsoft.com/office/powerpoint/2010/main" val="3251861414"/>
              </p:ext>
            </p:extLst>
          </p:nvPr>
        </p:nvGraphicFramePr>
        <p:xfrm>
          <a:off x="244678" y="194733"/>
          <a:ext cx="11551641" cy="3876040"/>
        </p:xfrm>
        <a:graphic>
          <a:graphicData uri="http://schemas.openxmlformats.org/drawingml/2006/table">
            <a:tbl>
              <a:tblPr firstRow="1" bandRow="1">
                <a:tableStyleId>{8EC20E35-A176-4012-BC5E-935CFFF8708E}</a:tableStyleId>
              </a:tblPr>
              <a:tblGrid>
                <a:gridCol w="1738684">
                  <a:extLst>
                    <a:ext uri="{9D8B030D-6E8A-4147-A177-3AD203B41FA5}">
                      <a16:colId xmlns:a16="http://schemas.microsoft.com/office/drawing/2014/main" val="893781220"/>
                    </a:ext>
                  </a:extLst>
                </a:gridCol>
                <a:gridCol w="9812957">
                  <a:extLst>
                    <a:ext uri="{9D8B030D-6E8A-4147-A177-3AD203B41FA5}">
                      <a16:colId xmlns:a16="http://schemas.microsoft.com/office/drawing/2014/main" val="532189833"/>
                    </a:ext>
                  </a:extLst>
                </a:gridCol>
              </a:tblGrid>
              <a:tr h="370840">
                <a:tc>
                  <a:txBody>
                    <a:bodyPr/>
                    <a:lstStyle/>
                    <a:p>
                      <a:pPr algn="ctr"/>
                      <a:r>
                        <a:rPr lang="ru-RU" dirty="0"/>
                        <a:t>Субъект РФ</a:t>
                      </a:r>
                    </a:p>
                  </a:txBody>
                  <a:tcPr/>
                </a:tc>
                <a:tc>
                  <a:txBody>
                    <a:bodyPr/>
                    <a:lstStyle/>
                    <a:p>
                      <a:pPr algn="ctr"/>
                      <a:r>
                        <a:rPr lang="ru-RU" dirty="0"/>
                        <a:t>Реквизиты и суть решения</a:t>
                      </a:r>
                    </a:p>
                  </a:txBody>
                  <a:tcPr/>
                </a:tc>
                <a:extLst>
                  <a:ext uri="{0D108BD9-81ED-4DB2-BD59-A6C34878D82A}">
                    <a16:rowId xmlns:a16="http://schemas.microsoft.com/office/drawing/2014/main" val="1656173046"/>
                  </a:ext>
                </a:extLst>
              </a:tr>
              <a:tr h="370840">
                <a:tc>
                  <a:txBody>
                    <a:bodyPr/>
                    <a:lstStyle/>
                    <a:p>
                      <a:r>
                        <a:rPr lang="ru-RU" sz="1400" dirty="0"/>
                        <a:t>Свердловская обл.</a:t>
                      </a:r>
                    </a:p>
                  </a:txBody>
                  <a:tcPr/>
                </a:tc>
                <a:tc>
                  <a:txBody>
                    <a:bodyPr/>
                    <a:lstStyle/>
                    <a:p>
                      <a:pPr marL="285750" indent="-285750">
                        <a:buFont typeface="Arial" panose="020B0604020202020204" pitchFamily="34" charset="0"/>
                        <a:buChar char="•"/>
                      </a:pPr>
                      <a:r>
                        <a:rPr lang="ru-RU" sz="1400" b="0" dirty="0"/>
                        <a:t>РЕШЕНИЕ по жалобе № 066/06/42-1074/2022 от  01.04.2022г. ЭА на ремонт автомобильных дорог общего пользования местного значения по улице Пушкина на участке км 0+480 - км 0+994, по улице Фрунзе на участке км 0+000 - км 0+140 в городе Реж (извещение № 0862300028022000008).</a:t>
                      </a:r>
                    </a:p>
                    <a:p>
                      <a:pPr marL="285750" indent="-285750">
                        <a:buFont typeface="Arial" panose="020B0604020202020204" pitchFamily="34" charset="0"/>
                        <a:buChar char="•"/>
                      </a:pPr>
                      <a:r>
                        <a:rPr lang="ru-RU" sz="1400" b="0" dirty="0"/>
                        <a:t>Из доводов жалобы следует, что заказчиком не были установлены обязательные дополнительные требования к участникам закупки, предъявляемые к опыту выполнения работ по ремонту, содержанию автомобильной дороги, несмотря на то обстоятельство, что наименование закупаемых работ содержится в перечне Приложения, утвержденного постановлением Правительства РФ № 2571.</a:t>
                      </a:r>
                    </a:p>
                    <a:p>
                      <a:pPr marL="285750" indent="-285750">
                        <a:buFont typeface="Arial" panose="020B0604020202020204" pitchFamily="34" charset="0"/>
                        <a:buChar char="•"/>
                      </a:pPr>
                      <a:r>
                        <a:rPr lang="ru-RU" sz="1400" b="0" dirty="0"/>
                        <a:t>При этом заказчиком установлен следующий код по ОКПД 2 - 42.11.10.120 Дороги автомобильные, в том числе улично-дорожная сеть, и прочие автомобильные и пешеходные дороги.</a:t>
                      </a:r>
                    </a:p>
                    <a:p>
                      <a:pPr marL="285750" indent="-285750">
                        <a:buFont typeface="Arial" panose="020B0604020202020204" pitchFamily="34" charset="0"/>
                        <a:buChar char="•"/>
                      </a:pPr>
                      <a:endParaRPr lang="ru-RU" sz="1400" b="0" dirty="0"/>
                    </a:p>
                    <a:p>
                      <a:pPr marL="285750" indent="-285750">
                        <a:buFont typeface="Arial" panose="020B0604020202020204" pitchFamily="34" charset="0"/>
                        <a:buChar char="•"/>
                      </a:pPr>
                      <a:r>
                        <a:rPr lang="ru-RU" sz="1400" b="0" dirty="0"/>
                        <a:t>Вместе с тем, заказчиком в извещении электронного аукциона не установлены требования к участникам закупки, предусмотренные ч. 2 ст. 31 Закона о контрактной системе, п. 18 приложения к Постановлению Правительства РФ № 2571.</a:t>
                      </a:r>
                    </a:p>
                    <a:p>
                      <a:pPr marL="285750" indent="-285750">
                        <a:buFont typeface="Arial" panose="020B0604020202020204" pitchFamily="34" charset="0"/>
                        <a:buChar char="•"/>
                      </a:pPr>
                      <a:endParaRPr lang="ru-RU" sz="1400" b="0" dirty="0"/>
                    </a:p>
                    <a:p>
                      <a:pPr marL="285750" indent="-285750">
                        <a:buFont typeface="Arial" panose="020B0604020202020204" pitchFamily="34" charset="0"/>
                        <a:buChar char="•"/>
                      </a:pPr>
                      <a:r>
                        <a:rPr lang="ru-RU" sz="1400" b="0" dirty="0"/>
                        <a:t>В связи с чем, в данных действиях заказчика выявлены нарушения ч. 2 ст. 31, п. 12 ч. 1 ст. 42 Закона о контрактной системе.</a:t>
                      </a:r>
                    </a:p>
                  </a:txBody>
                  <a:tcPr/>
                </a:tc>
                <a:extLst>
                  <a:ext uri="{0D108BD9-81ED-4DB2-BD59-A6C34878D82A}">
                    <a16:rowId xmlns:a16="http://schemas.microsoft.com/office/drawing/2014/main" val="1168948513"/>
                  </a:ext>
                </a:extLst>
              </a:tr>
            </a:tbl>
          </a:graphicData>
        </a:graphic>
      </p:graphicFrame>
    </p:spTree>
    <p:extLst>
      <p:ext uri="{BB962C8B-B14F-4D97-AF65-F5344CB8AC3E}">
        <p14:creationId xmlns:p14="http://schemas.microsoft.com/office/powerpoint/2010/main" val="45273519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74FD36-4938-0C2B-FF40-2ED689CC6C91}"/>
              </a:ext>
            </a:extLst>
          </p:cNvPr>
          <p:cNvSpPr>
            <a:spLocks noGrp="1"/>
          </p:cNvSpPr>
          <p:nvPr>
            <p:ph type="title"/>
          </p:nvPr>
        </p:nvSpPr>
        <p:spPr>
          <a:xfrm>
            <a:off x="545283" y="776186"/>
            <a:ext cx="11132191" cy="1325563"/>
          </a:xfrm>
        </p:spPr>
        <p:txBody>
          <a:bodyPr>
            <a:normAutofit/>
          </a:bodyPr>
          <a:lstStyle/>
          <a:p>
            <a:r>
              <a:rPr lang="ru-RU" sz="3200" b="1" dirty="0">
                <a:solidFill>
                  <a:srgbClr val="FF0000"/>
                </a:solidFill>
              </a:rPr>
              <a:t>Не надо устанавливать требования по ч.2 ст. 31, но установлены</a:t>
            </a:r>
          </a:p>
        </p:txBody>
      </p:sp>
    </p:spTree>
    <p:extLst>
      <p:ext uri="{BB962C8B-B14F-4D97-AF65-F5344CB8AC3E}">
        <p14:creationId xmlns:p14="http://schemas.microsoft.com/office/powerpoint/2010/main" val="73153975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a:extLst>
              <a:ext uri="{FF2B5EF4-FFF2-40B4-BE49-F238E27FC236}">
                <a16:creationId xmlns:a16="http://schemas.microsoft.com/office/drawing/2014/main" id="{A8E9E6C7-F236-C370-69A6-22C96C19876E}"/>
              </a:ext>
            </a:extLst>
          </p:cNvPr>
          <p:cNvGraphicFramePr>
            <a:graphicFrameLocks noGrp="1"/>
          </p:cNvGraphicFramePr>
          <p:nvPr>
            <p:ph idx="1"/>
          </p:nvPr>
        </p:nvGraphicFramePr>
        <p:xfrm>
          <a:off x="257262" y="92279"/>
          <a:ext cx="11764162" cy="6741160"/>
        </p:xfrm>
        <a:graphic>
          <a:graphicData uri="http://schemas.openxmlformats.org/drawingml/2006/table">
            <a:tbl>
              <a:tblPr firstRow="1" bandRow="1">
                <a:tableStyleId>{7DF18680-E054-41AD-8BC1-D1AEF772440D}</a:tableStyleId>
              </a:tblPr>
              <a:tblGrid>
                <a:gridCol w="1770671">
                  <a:extLst>
                    <a:ext uri="{9D8B030D-6E8A-4147-A177-3AD203B41FA5}">
                      <a16:colId xmlns:a16="http://schemas.microsoft.com/office/drawing/2014/main" val="893781220"/>
                    </a:ext>
                  </a:extLst>
                </a:gridCol>
                <a:gridCol w="9993491">
                  <a:extLst>
                    <a:ext uri="{9D8B030D-6E8A-4147-A177-3AD203B41FA5}">
                      <a16:colId xmlns:a16="http://schemas.microsoft.com/office/drawing/2014/main" val="532189833"/>
                    </a:ext>
                  </a:extLst>
                </a:gridCol>
              </a:tblGrid>
              <a:tr h="370840">
                <a:tc>
                  <a:txBody>
                    <a:bodyPr/>
                    <a:lstStyle/>
                    <a:p>
                      <a:pPr algn="ctr"/>
                      <a:r>
                        <a:rPr lang="ru-RU" dirty="0"/>
                        <a:t>Субъект РФ</a:t>
                      </a:r>
                    </a:p>
                  </a:txBody>
                  <a:tcPr/>
                </a:tc>
                <a:tc>
                  <a:txBody>
                    <a:bodyPr/>
                    <a:lstStyle/>
                    <a:p>
                      <a:pPr algn="ctr"/>
                      <a:r>
                        <a:rPr lang="ru-RU" dirty="0"/>
                        <a:t>Реквизиты и суть решения</a:t>
                      </a:r>
                    </a:p>
                  </a:txBody>
                  <a:tcPr/>
                </a:tc>
                <a:extLst>
                  <a:ext uri="{0D108BD9-81ED-4DB2-BD59-A6C34878D82A}">
                    <a16:rowId xmlns:a16="http://schemas.microsoft.com/office/drawing/2014/main" val="1656173046"/>
                  </a:ext>
                </a:extLst>
              </a:tr>
              <a:tr h="370840">
                <a:tc>
                  <a:txBody>
                    <a:bodyPr/>
                    <a:lstStyle/>
                    <a:p>
                      <a:r>
                        <a:rPr lang="ru-RU" sz="1400" dirty="0"/>
                        <a:t>Ивановская обл.</a:t>
                      </a:r>
                    </a:p>
                  </a:txBody>
                  <a:tcPr/>
                </a:tc>
                <a:tc>
                  <a:txBody>
                    <a:bodyPr/>
                    <a:lstStyle/>
                    <a:p>
                      <a:pPr marL="285750" indent="-285750">
                        <a:buFont typeface="Arial" panose="020B0604020202020204" pitchFamily="34" charset="0"/>
                        <a:buChar char="•"/>
                      </a:pPr>
                      <a:r>
                        <a:rPr lang="ru-RU" sz="1400" dirty="0"/>
                        <a:t>РЕШЕНИЕ №037/06/31-212/2022 (07-15/2022-059)  Дата оглашения решения: 16 мая 2022 года </a:t>
                      </a:r>
                    </a:p>
                    <a:p>
                      <a:pPr marL="285750" indent="-285750">
                        <a:buFont typeface="Arial" panose="020B0604020202020204" pitchFamily="34" charset="0"/>
                        <a:buChar char="•"/>
                      </a:pPr>
                      <a:r>
                        <a:rPr lang="ru-RU" sz="1400" dirty="0"/>
                        <a:t>ЭА на летнее содержание дорог г. Фурманов (извещение №0133300015622000031) (Заказчик - Администрация Фурмановского муниципального района</a:t>
                      </a:r>
                    </a:p>
                    <a:p>
                      <a:pPr marL="285750" indent="-285750">
                        <a:buFont typeface="Arial" panose="020B0604020202020204" pitchFamily="34" charset="0"/>
                        <a:buChar char="•"/>
                      </a:pPr>
                      <a:r>
                        <a:rPr lang="ru-RU" sz="1400" dirty="0"/>
                        <a:t>Согласно жалобе Заявителя, Заказчик, в нарушение действующего законодательства, установил в извещении о закупке дополнительные требования к участникам закупки, предусмотренные п. 18 Приложения к Постановлению Правительства Российской Федерации от 29.12.2021 №2571 </a:t>
                      </a:r>
                      <a:r>
                        <a:rPr lang="ru-RU" sz="1400" b="1" dirty="0"/>
                        <a:t>18. Работы по ремонту, содержанию автомобильной дороги</a:t>
                      </a:r>
                    </a:p>
                    <a:p>
                      <a:pPr marL="285750" indent="-285750">
                        <a:buFont typeface="Arial" panose="020B0604020202020204" pitchFamily="34" charset="0"/>
                        <a:buChar char="•"/>
                      </a:pPr>
                      <a:r>
                        <a:rPr lang="ru-RU" sz="1400" dirty="0"/>
                        <a:t>Вместе с тем, </a:t>
                      </a:r>
                      <a:r>
                        <a:rPr lang="ru-RU" sz="1400" dirty="0" err="1"/>
                        <a:t>пп</a:t>
                      </a:r>
                      <a:r>
                        <a:rPr lang="ru-RU" sz="1400" dirty="0"/>
                        <a:t>. «а» п. 3 Постановления Правительства №2571 установлено, что положения настоящего постановления применяются при проведении конкурентных способов определения поставщиков (подрядчиков, исполнителей), при этом позиции 6 – 13, 17 и 18 приложения применяются в случае, если при осуществлении закупки начальная (максимальная) цена контракта для обеспечения федеральных нужд превышает 10 млн. рублей, для обеспечения нужд субъектов Российской Федерации, муниципальных нужд – 5 млн. рублей.</a:t>
                      </a:r>
                    </a:p>
                    <a:p>
                      <a:pPr marL="285750" indent="-285750">
                        <a:buFont typeface="Arial" panose="020B0604020202020204" pitchFamily="34" charset="0"/>
                        <a:buChar char="•"/>
                      </a:pPr>
                      <a:r>
                        <a:rPr lang="ru-RU" sz="1400" dirty="0"/>
                        <a:t>Таким образом, положения п. 18 Постановления Правительства №2571 в рассматриваемом случае не применимы, поскольку </a:t>
                      </a:r>
                      <a:r>
                        <a:rPr lang="ru-RU" sz="1400" b="1" dirty="0"/>
                        <a:t>начальная (максимальная) цена контракта не превышает 5 млн. рублей.</a:t>
                      </a:r>
                    </a:p>
                  </a:txBody>
                  <a:tcPr/>
                </a:tc>
                <a:extLst>
                  <a:ext uri="{0D108BD9-81ED-4DB2-BD59-A6C34878D82A}">
                    <a16:rowId xmlns:a16="http://schemas.microsoft.com/office/drawing/2014/main" val="3735573861"/>
                  </a:ext>
                </a:extLst>
              </a:tr>
              <a:tr h="370840">
                <a:tc>
                  <a:txBody>
                    <a:bodyPr/>
                    <a:lstStyle/>
                    <a:p>
                      <a:r>
                        <a:rPr lang="ru-RU" sz="1400" dirty="0"/>
                        <a:t>Псковская обл.</a:t>
                      </a:r>
                    </a:p>
                  </a:txBody>
                  <a:tcPr/>
                </a:tc>
                <a:tc>
                  <a:txBody>
                    <a:bodyPr/>
                    <a:lstStyle/>
                    <a:p>
                      <a:pPr marL="285750" indent="-285750">
                        <a:buFont typeface="Arial" panose="020B0604020202020204" pitchFamily="34" charset="0"/>
                        <a:buChar char="•"/>
                      </a:pPr>
                      <a:r>
                        <a:rPr lang="ru-RU" sz="1400" b="0" dirty="0"/>
                        <a:t>РЕШЕНИЕ по делу № 060/06/31-191/2022 от 16 мая 2022 года. ЭА на выполнение работ по капитальному  ремонту спортивного модуля, расположенного по адресу: </a:t>
                      </a:r>
                      <a:r>
                        <a:rPr lang="ru-RU" sz="1400" b="0" dirty="0" err="1"/>
                        <a:t>рп.Струги</a:t>
                      </a:r>
                      <a:r>
                        <a:rPr lang="ru-RU" sz="1400" b="0" dirty="0"/>
                        <a:t> Красные </a:t>
                      </a:r>
                      <a:r>
                        <a:rPr lang="ru-RU" sz="1400" b="0" dirty="0" err="1"/>
                        <a:t>ул.Мира</a:t>
                      </a:r>
                      <a:r>
                        <a:rPr lang="ru-RU" sz="1400" b="0" dirty="0"/>
                        <a:t> д.11б, принадлежащего МБОУ ДО «ДЮСШ (номер извещения 0357300061122000001).</a:t>
                      </a:r>
                    </a:p>
                    <a:p>
                      <a:pPr marL="285750" indent="-285750">
                        <a:buFont typeface="Arial" panose="020B0604020202020204" pitchFamily="34" charset="0"/>
                        <a:buChar char="•"/>
                      </a:pPr>
                      <a:r>
                        <a:rPr lang="ru-RU" sz="1400" b="0" dirty="0"/>
                        <a:t>Суть жалобы: в извещение неправомерно установлено дополнительное требование к участникам закупок в соответствии с частью 2 статьи 31 Закона о контрактной системе и Постановления Правительства РФ от 29.12.2021 № 2571, в части установления необоснованного дополнительного требования к участнику закупки п. 2 Раздела 1,  поскольку объект закупки не является объектом культурного наследия.</a:t>
                      </a:r>
                    </a:p>
                    <a:p>
                      <a:pPr marL="285750" indent="-285750">
                        <a:buFont typeface="Arial" panose="020B0604020202020204" pitchFamily="34" charset="0"/>
                        <a:buChar char="•"/>
                      </a:pPr>
                      <a:r>
                        <a:rPr lang="ru-RU" sz="1400" b="0" dirty="0"/>
                        <a:t>Изучив сведения из Единого государственного реестра объектов культурного наследия (памятников истории и культуры) народов Российской Федерации, а также выписку из Единого государственного реестра недвижимости об основных характеристиках и зарегистрированных правах на объект недвижимости, комиссия Псковского УФАС установила, что объект закупки - спортивный модуль, расположенный по адресу: </a:t>
                      </a:r>
                      <a:r>
                        <a:rPr lang="ru-RU" sz="1400" b="0" dirty="0" err="1"/>
                        <a:t>рп.Струги</a:t>
                      </a:r>
                      <a:r>
                        <a:rPr lang="ru-RU" sz="1400" b="0" dirty="0"/>
                        <a:t> Красные </a:t>
                      </a:r>
                      <a:r>
                        <a:rPr lang="ru-RU" sz="1400" b="0" dirty="0" err="1"/>
                        <a:t>ул.Мира</a:t>
                      </a:r>
                      <a:r>
                        <a:rPr lang="ru-RU" sz="1400" b="0" dirty="0"/>
                        <a:t> д.11б, принадлежащий МБОУ ДО «ДЮСШ», </a:t>
                      </a:r>
                      <a:r>
                        <a:rPr lang="ru-RU" sz="1400" b="1" dirty="0"/>
                        <a:t>не относится к объектам культурного наследия</a:t>
                      </a:r>
                      <a:r>
                        <a:rPr lang="ru-RU" sz="1400" b="0" dirty="0"/>
                        <a:t>. Заказчик в своих письменных объяснениях подтвердил данный факт.</a:t>
                      </a:r>
                    </a:p>
                    <a:p>
                      <a:pPr marL="285750" indent="-285750">
                        <a:buFont typeface="Arial" panose="020B0604020202020204" pitchFamily="34" charset="0"/>
                        <a:buChar char="•"/>
                      </a:pPr>
                      <a:r>
                        <a:rPr lang="ru-RU" sz="1400" b="0" dirty="0"/>
                        <a:t>Таким образом, на основании имеющихся документов и сведений Комиссия Псковского УФАС приходит к выводу об обоснованности данного довода жалобы и о нарушении Заказчиком положений части 3 и части 6 статьи 31 Закона о контрактной системе.</a:t>
                      </a:r>
                    </a:p>
                  </a:txBody>
                  <a:tcPr/>
                </a:tc>
                <a:extLst>
                  <a:ext uri="{0D108BD9-81ED-4DB2-BD59-A6C34878D82A}">
                    <a16:rowId xmlns:a16="http://schemas.microsoft.com/office/drawing/2014/main" val="1168948513"/>
                  </a:ext>
                </a:extLst>
              </a:tr>
            </a:tbl>
          </a:graphicData>
        </a:graphic>
      </p:graphicFrame>
    </p:spTree>
    <p:extLst>
      <p:ext uri="{BB962C8B-B14F-4D97-AF65-F5344CB8AC3E}">
        <p14:creationId xmlns:p14="http://schemas.microsoft.com/office/powerpoint/2010/main" val="76636675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a:extLst>
              <a:ext uri="{FF2B5EF4-FFF2-40B4-BE49-F238E27FC236}">
                <a16:creationId xmlns:a16="http://schemas.microsoft.com/office/drawing/2014/main" id="{A8E9E6C7-F236-C370-69A6-22C96C19876E}"/>
              </a:ext>
            </a:extLst>
          </p:cNvPr>
          <p:cNvGraphicFramePr>
            <a:graphicFrameLocks noGrp="1"/>
          </p:cNvGraphicFramePr>
          <p:nvPr>
            <p:ph idx="1"/>
          </p:nvPr>
        </p:nvGraphicFramePr>
        <p:xfrm>
          <a:off x="257262" y="92279"/>
          <a:ext cx="11764162" cy="5461000"/>
        </p:xfrm>
        <a:graphic>
          <a:graphicData uri="http://schemas.openxmlformats.org/drawingml/2006/table">
            <a:tbl>
              <a:tblPr firstRow="1" bandRow="1">
                <a:tableStyleId>{7DF18680-E054-41AD-8BC1-D1AEF772440D}</a:tableStyleId>
              </a:tblPr>
              <a:tblGrid>
                <a:gridCol w="1770671">
                  <a:extLst>
                    <a:ext uri="{9D8B030D-6E8A-4147-A177-3AD203B41FA5}">
                      <a16:colId xmlns:a16="http://schemas.microsoft.com/office/drawing/2014/main" val="893781220"/>
                    </a:ext>
                  </a:extLst>
                </a:gridCol>
                <a:gridCol w="9993491">
                  <a:extLst>
                    <a:ext uri="{9D8B030D-6E8A-4147-A177-3AD203B41FA5}">
                      <a16:colId xmlns:a16="http://schemas.microsoft.com/office/drawing/2014/main" val="532189833"/>
                    </a:ext>
                  </a:extLst>
                </a:gridCol>
              </a:tblGrid>
              <a:tr h="370840">
                <a:tc>
                  <a:txBody>
                    <a:bodyPr/>
                    <a:lstStyle/>
                    <a:p>
                      <a:pPr algn="ctr"/>
                      <a:r>
                        <a:rPr lang="ru-RU" dirty="0"/>
                        <a:t>Субъект РФ</a:t>
                      </a:r>
                    </a:p>
                  </a:txBody>
                  <a:tcPr/>
                </a:tc>
                <a:tc>
                  <a:txBody>
                    <a:bodyPr/>
                    <a:lstStyle/>
                    <a:p>
                      <a:pPr algn="ctr"/>
                      <a:r>
                        <a:rPr lang="ru-RU" dirty="0"/>
                        <a:t>Реквизиты и суть решения</a:t>
                      </a:r>
                    </a:p>
                  </a:txBody>
                  <a:tcPr/>
                </a:tc>
                <a:extLst>
                  <a:ext uri="{0D108BD9-81ED-4DB2-BD59-A6C34878D82A}">
                    <a16:rowId xmlns:a16="http://schemas.microsoft.com/office/drawing/2014/main" val="1656173046"/>
                  </a:ext>
                </a:extLst>
              </a:tr>
              <a:tr h="370840">
                <a:tc>
                  <a:txBody>
                    <a:bodyPr/>
                    <a:lstStyle/>
                    <a:p>
                      <a:r>
                        <a:rPr lang="ru-RU" sz="1400" dirty="0"/>
                        <a:t>Ленинградская обл.</a:t>
                      </a:r>
                    </a:p>
                  </a:txBody>
                  <a:tcPr/>
                </a:tc>
                <a:tc>
                  <a:txBody>
                    <a:bodyPr/>
                    <a:lstStyle/>
                    <a:p>
                      <a:pPr marL="285750" indent="-285750">
                        <a:buFont typeface="Arial" panose="020B0604020202020204" pitchFamily="34" charset="0"/>
                        <a:buChar char="•"/>
                      </a:pPr>
                      <a:r>
                        <a:rPr lang="ru-RU" sz="1400" b="0" dirty="0"/>
                        <a:t>РЕШЕНИЕ № 047/06/42-1096/2022  от  05 мая 2022 года. ЭА на выполнение работ по ремонту автомобильной дороги по Набережному переулку с устройством тротуара по правой стороне и ремонтом прилегающих пешеходных дорожек в </a:t>
                      </a:r>
                      <a:r>
                        <a:rPr lang="ru-RU" sz="1400" b="0" dirty="0" err="1"/>
                        <a:t>г.Кировске</a:t>
                      </a:r>
                      <a:r>
                        <a:rPr lang="ru-RU" sz="1400" b="0" dirty="0"/>
                        <a:t>. Извещение № 0345300105922000009</a:t>
                      </a:r>
                    </a:p>
                    <a:p>
                      <a:pPr marL="285750" indent="-285750">
                        <a:buFont typeface="Arial" panose="020B0604020202020204" pitchFamily="34" charset="0"/>
                        <a:buChar char="•"/>
                      </a:pPr>
                      <a:r>
                        <a:rPr lang="ru-RU" sz="1400" b="0" dirty="0"/>
                        <a:t>В доводах жалобы Заявитель указывает, что, по его мнению, Заказчиком неправомерно установлены дополнительные требования к наличию у участника закупки опыта по п. 9. </a:t>
                      </a:r>
                      <a:r>
                        <a:rPr lang="ru-RU" sz="1400" b="1" dirty="0"/>
                        <a:t>Работы по строительству некапитального строения, сооружения (строений, сооружений), благоустройству территории.</a:t>
                      </a:r>
                    </a:p>
                    <a:p>
                      <a:pPr marL="285750" indent="-285750">
                        <a:buFont typeface="Arial" panose="020B0604020202020204" pitchFamily="34" charset="0"/>
                        <a:buChar char="•"/>
                      </a:pPr>
                      <a:r>
                        <a:rPr lang="ru-RU" sz="1400" b="0" dirty="0"/>
                        <a:t>Пунктом 3 Постановления РФ № 2571, в том числе установлено, что пункт 9 приложения к Постановлению РФ № 2571 применяется в случае, если при осуществлении закупки начальная (максимальная) цена контракта для обеспечения федеральных нужд превышает 10 млн. рублей, для обеспечения нужд субъектов Российской Федерации, муниципальных нужд - 5 млн. рублей.</a:t>
                      </a:r>
                    </a:p>
                    <a:p>
                      <a:pPr marL="285750" indent="-285750">
                        <a:buFont typeface="Arial" panose="020B0604020202020204" pitchFamily="34" charset="0"/>
                        <a:buChar char="•"/>
                      </a:pPr>
                      <a:r>
                        <a:rPr lang="ru-RU" sz="1400" b="0" dirty="0"/>
                        <a:t>Комиссией установлено, что начальная (максимальная) цена контракта – 3 439 373,20 рублей, т.е. доп. Требования не могли предъявляться.</a:t>
                      </a:r>
                    </a:p>
                  </a:txBody>
                  <a:tcPr/>
                </a:tc>
                <a:extLst>
                  <a:ext uri="{0D108BD9-81ED-4DB2-BD59-A6C34878D82A}">
                    <a16:rowId xmlns:a16="http://schemas.microsoft.com/office/drawing/2014/main" val="3735573861"/>
                  </a:ext>
                </a:extLst>
              </a:tr>
              <a:tr h="370840">
                <a:tc>
                  <a:txBody>
                    <a:bodyPr/>
                    <a:lstStyle/>
                    <a:p>
                      <a:r>
                        <a:rPr lang="ru-RU" sz="1400" dirty="0"/>
                        <a:t>Мурманская обл. </a:t>
                      </a:r>
                    </a:p>
                  </a:txBody>
                  <a:tcPr/>
                </a:tc>
                <a:tc>
                  <a:txBody>
                    <a:bodyPr/>
                    <a:lstStyle/>
                    <a:p>
                      <a:pPr marL="285750" indent="-285750">
                        <a:buFont typeface="Arial" panose="020B0604020202020204" pitchFamily="34" charset="0"/>
                        <a:buChar char="•"/>
                      </a:pPr>
                      <a:r>
                        <a:rPr lang="ru-RU" sz="1400" b="0" dirty="0"/>
                        <a:t> РЕШЕНИЕ по делу № 051/06/106-253/2022 от 05 мая 2022 года. ЭА «Выполнение работ по капитальному ремонту объекта недвижимости ФКУЗ «МСЧ МВД России по Мурманской области», (№ 0349100016722000032)</a:t>
                      </a:r>
                    </a:p>
                    <a:p>
                      <a:pPr marL="285750" indent="-285750">
                        <a:buFont typeface="Arial" panose="020B0604020202020204" pitchFamily="34" charset="0"/>
                        <a:buChar char="•"/>
                      </a:pPr>
                      <a:r>
                        <a:rPr lang="ru-RU" sz="1400" b="0" dirty="0"/>
                        <a:t>Объектом проводимой закупки является выполнение работ по капитальному ремонту объекта недвижимости ФКУЗ «МСЧ МВД России по Мурманской области».</a:t>
                      </a:r>
                    </a:p>
                    <a:p>
                      <a:pPr marL="285750" indent="-285750">
                        <a:buFont typeface="Arial" panose="020B0604020202020204" pitchFamily="34" charset="0"/>
                        <a:buChar char="•"/>
                      </a:pPr>
                      <a:r>
                        <a:rPr lang="ru-RU" sz="1400" b="0" dirty="0"/>
                        <a:t>В извещении, размещённом Заказчиком в ЕИС, содержится информация о предъявляемых к участникам закупки в соответствии частью 2 статьи 31 Закона о контрактной системе дополнительных требованиях в соответствии с позицией 10 раздела II приложения к ПП РФ от 29.12.2021 № 2571 </a:t>
                      </a:r>
                      <a:r>
                        <a:rPr lang="ru-RU" sz="1400" b="1" dirty="0"/>
                        <a:t>Работы по капитальному ремонту объекта капитального строительства (за исключением линейного объекта) </a:t>
                      </a:r>
                      <a:r>
                        <a:rPr lang="ru-RU" sz="1400" b="0" dirty="0"/>
                        <a:t>о наличии у участника закупки опыта выполнения работ.</a:t>
                      </a:r>
                    </a:p>
                    <a:p>
                      <a:pPr marL="285750" indent="-285750">
                        <a:buFont typeface="Arial" panose="020B0604020202020204" pitchFamily="34" charset="0"/>
                        <a:buChar char="•"/>
                      </a:pPr>
                      <a:r>
                        <a:rPr lang="ru-RU" sz="1400" b="0" dirty="0"/>
                        <a:t>Однако начальная максимальная цена контракта закупки составляет - 9999999,00 руб.</a:t>
                      </a:r>
                    </a:p>
                    <a:p>
                      <a:pPr marL="285750" indent="-285750">
                        <a:buFont typeface="Arial" panose="020B0604020202020204" pitchFamily="34" charset="0"/>
                        <a:buChar char="•"/>
                      </a:pPr>
                      <a:r>
                        <a:rPr lang="ru-RU" sz="1400" b="0" dirty="0"/>
                        <a:t>На основании изложенного, Комиссия Мурманского УФАС России приходит к выводу, что установление дополнительных требований в соответствии с позицией 10 раздела II приложения к Постановлению № 2571 не требуется.</a:t>
                      </a:r>
                    </a:p>
                  </a:txBody>
                  <a:tcPr/>
                </a:tc>
                <a:extLst>
                  <a:ext uri="{0D108BD9-81ED-4DB2-BD59-A6C34878D82A}">
                    <a16:rowId xmlns:a16="http://schemas.microsoft.com/office/drawing/2014/main" val="1168948513"/>
                  </a:ext>
                </a:extLst>
              </a:tr>
            </a:tbl>
          </a:graphicData>
        </a:graphic>
      </p:graphicFrame>
    </p:spTree>
    <p:extLst>
      <p:ext uri="{BB962C8B-B14F-4D97-AF65-F5344CB8AC3E}">
        <p14:creationId xmlns:p14="http://schemas.microsoft.com/office/powerpoint/2010/main" val="417668066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74FD36-4938-0C2B-FF40-2ED689CC6C91}"/>
              </a:ext>
            </a:extLst>
          </p:cNvPr>
          <p:cNvSpPr>
            <a:spLocks noGrp="1"/>
          </p:cNvSpPr>
          <p:nvPr>
            <p:ph type="title"/>
          </p:nvPr>
        </p:nvSpPr>
        <p:spPr>
          <a:xfrm>
            <a:off x="545283" y="776186"/>
            <a:ext cx="11132191" cy="1325563"/>
          </a:xfrm>
        </p:spPr>
        <p:txBody>
          <a:bodyPr>
            <a:normAutofit/>
          </a:bodyPr>
          <a:lstStyle/>
          <a:p>
            <a:r>
              <a:rPr lang="ru-RU" sz="3200" b="1" dirty="0">
                <a:solidFill>
                  <a:srgbClr val="FF0000"/>
                </a:solidFill>
              </a:rPr>
              <a:t>Не тот пункт 2571 применяется заказчиком</a:t>
            </a:r>
          </a:p>
        </p:txBody>
      </p:sp>
    </p:spTree>
    <p:extLst>
      <p:ext uri="{BB962C8B-B14F-4D97-AF65-F5344CB8AC3E}">
        <p14:creationId xmlns:p14="http://schemas.microsoft.com/office/powerpoint/2010/main" val="157894408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a:extLst>
              <a:ext uri="{FF2B5EF4-FFF2-40B4-BE49-F238E27FC236}">
                <a16:creationId xmlns:a16="http://schemas.microsoft.com/office/drawing/2014/main" id="{A8E9E6C7-F236-C370-69A6-22C96C19876E}"/>
              </a:ext>
            </a:extLst>
          </p:cNvPr>
          <p:cNvGraphicFramePr>
            <a:graphicFrameLocks noGrp="1"/>
          </p:cNvGraphicFramePr>
          <p:nvPr>
            <p:ph idx="1"/>
          </p:nvPr>
        </p:nvGraphicFramePr>
        <p:xfrm>
          <a:off x="383097" y="240106"/>
          <a:ext cx="11425806" cy="4820920"/>
        </p:xfrm>
        <a:graphic>
          <a:graphicData uri="http://schemas.openxmlformats.org/drawingml/2006/table">
            <a:tbl>
              <a:tblPr firstRow="1" bandRow="1">
                <a:tableStyleId>{7DF18680-E054-41AD-8BC1-D1AEF772440D}</a:tableStyleId>
              </a:tblPr>
              <a:tblGrid>
                <a:gridCol w="1719744">
                  <a:extLst>
                    <a:ext uri="{9D8B030D-6E8A-4147-A177-3AD203B41FA5}">
                      <a16:colId xmlns:a16="http://schemas.microsoft.com/office/drawing/2014/main" val="893781220"/>
                    </a:ext>
                  </a:extLst>
                </a:gridCol>
                <a:gridCol w="9706062">
                  <a:extLst>
                    <a:ext uri="{9D8B030D-6E8A-4147-A177-3AD203B41FA5}">
                      <a16:colId xmlns:a16="http://schemas.microsoft.com/office/drawing/2014/main" val="532189833"/>
                    </a:ext>
                  </a:extLst>
                </a:gridCol>
              </a:tblGrid>
              <a:tr h="370840">
                <a:tc>
                  <a:txBody>
                    <a:bodyPr/>
                    <a:lstStyle/>
                    <a:p>
                      <a:pPr algn="ctr"/>
                      <a:r>
                        <a:rPr lang="ru-RU" dirty="0"/>
                        <a:t>Субъект РФ</a:t>
                      </a:r>
                    </a:p>
                  </a:txBody>
                  <a:tcPr/>
                </a:tc>
                <a:tc>
                  <a:txBody>
                    <a:bodyPr/>
                    <a:lstStyle/>
                    <a:p>
                      <a:pPr algn="ctr"/>
                      <a:r>
                        <a:rPr lang="ru-RU" dirty="0"/>
                        <a:t>Реквизиты и суть решения</a:t>
                      </a:r>
                    </a:p>
                  </a:txBody>
                  <a:tcPr/>
                </a:tc>
                <a:extLst>
                  <a:ext uri="{0D108BD9-81ED-4DB2-BD59-A6C34878D82A}">
                    <a16:rowId xmlns:a16="http://schemas.microsoft.com/office/drawing/2014/main" val="1656173046"/>
                  </a:ext>
                </a:extLst>
              </a:tr>
              <a:tr h="370840">
                <a:tc>
                  <a:txBody>
                    <a:bodyPr/>
                    <a:lstStyle/>
                    <a:p>
                      <a:r>
                        <a:rPr lang="ru-RU" sz="1400" dirty="0"/>
                        <a:t>Амурская обл.</a:t>
                      </a:r>
                    </a:p>
                  </a:txBody>
                  <a:tcPr/>
                </a:tc>
                <a:tc>
                  <a:txBody>
                    <a:bodyPr/>
                    <a:lstStyle/>
                    <a:p>
                      <a:pPr marL="285750" indent="-285750">
                        <a:buFont typeface="Arial" panose="020B0604020202020204" pitchFamily="34" charset="0"/>
                        <a:buChar char="•"/>
                      </a:pPr>
                      <a:r>
                        <a:rPr lang="ru-RU" sz="1400" b="0" dirty="0"/>
                        <a:t>РЕШЕНИЕ по делам №№ 028/06/106-242/2022, 028/06/106-243/2022 от  12.05.2022.  ЭК на выполнение работ по ремонту котловой ячейки КЕ-25-14С в муниципальной котельной по ул. Советская 57, (№ закупки 0323300111022000057)</a:t>
                      </a:r>
                    </a:p>
                    <a:p>
                      <a:pPr marL="285750" indent="-285750">
                        <a:buFont typeface="Arial" panose="020B0604020202020204" pitchFamily="34" charset="0"/>
                        <a:buChar char="•"/>
                      </a:pPr>
                      <a:r>
                        <a:rPr lang="ru-RU" sz="1400" b="0" dirty="0"/>
                        <a:t>В извещении предусмотрены требования к участникам закупок в соответствии с частью 2 статьи 31 Федерального закона № 44-ФЗ, Требования в соответствии с позицией 7 раздела II приложения к ПП РФ от 29.12.2021 № 2571 </a:t>
                      </a:r>
                      <a:r>
                        <a:rPr lang="ru-RU" sz="1400" b="1" dirty="0"/>
                        <a:t>7. Работы по строительству, реконструкции объекта капитального строительства, за исключением линейного объекта</a:t>
                      </a:r>
                    </a:p>
                    <a:p>
                      <a:pPr marL="285750" indent="-285750">
                        <a:buFont typeface="Arial" panose="020B0604020202020204" pitchFamily="34" charset="0"/>
                        <a:buChar char="•"/>
                      </a:pPr>
                      <a:r>
                        <a:rPr lang="ru-RU" sz="1400" b="0" dirty="0"/>
                        <a:t>Как указано выше по тексту, предметом закупки является ремонт котловой ячейки КЕ-25-14С в муниципальной котельной по ул. Советская 57 (код 43.22.12.120 работы по установке и техническому обслуживанию систем управления центральным отоплением), что в свою очередь, относится к капитальному ремонту.</a:t>
                      </a:r>
                    </a:p>
                    <a:p>
                      <a:pPr marL="285750" indent="-285750">
                        <a:buFont typeface="Arial" panose="020B0604020202020204" pitchFamily="34" charset="0"/>
                        <a:buChar char="•"/>
                      </a:pPr>
                      <a:r>
                        <a:rPr lang="ru-RU" sz="1400" b="0" dirty="0"/>
                        <a:t>Таким образом, учитывая объект закупки и начальную (максимальную) цену контракта (40 979 606,40 рублей.), к участникам закупки должны быть установлены дополнительные требования в соответствии с пунктом 10 приложения к Постановлению № 2571. </a:t>
                      </a:r>
                      <a:r>
                        <a:rPr lang="ru-RU" sz="1400" b="1" dirty="0"/>
                        <a:t>10. Работы по капитальному ремонту объекта капитального строительства (за исключением линейного объекта)</a:t>
                      </a:r>
                    </a:p>
                    <a:p>
                      <a:pPr marL="285750" indent="-285750">
                        <a:buFont typeface="Arial" panose="020B0604020202020204" pitchFamily="34" charset="0"/>
                        <a:buChar char="•"/>
                      </a:pPr>
                      <a:r>
                        <a:rPr lang="ru-RU" sz="1400" b="0" dirty="0"/>
                        <a:t>На основании изложенного, Комиссия Амурского УФАС России приходит к выводу, что указанные действия Заказчика и Уполномоченного органа нарушают часть 4 статьи 31 Закона о контрактной системе.</a:t>
                      </a:r>
                    </a:p>
                  </a:txBody>
                  <a:tcPr/>
                </a:tc>
                <a:extLst>
                  <a:ext uri="{0D108BD9-81ED-4DB2-BD59-A6C34878D82A}">
                    <a16:rowId xmlns:a16="http://schemas.microsoft.com/office/drawing/2014/main" val="3735573861"/>
                  </a:ext>
                </a:extLst>
              </a:tr>
              <a:tr h="370840">
                <a:tc>
                  <a:txBody>
                    <a:bodyPr/>
                    <a:lstStyle/>
                    <a:p>
                      <a:r>
                        <a:rPr lang="ru-RU" sz="1400" dirty="0" err="1"/>
                        <a:t>Респ</a:t>
                      </a:r>
                      <a:r>
                        <a:rPr lang="ru-RU" sz="1400" dirty="0"/>
                        <a:t>. Саха- Якутия</a:t>
                      </a:r>
                    </a:p>
                  </a:txBody>
                  <a:tcPr/>
                </a:tc>
                <a:tc>
                  <a:txBody>
                    <a:bodyPr/>
                    <a:lstStyle/>
                    <a:p>
                      <a:pPr marL="285750" indent="-285750">
                        <a:buFont typeface="Arial" panose="020B0604020202020204" pitchFamily="34" charset="0"/>
                        <a:buChar char="•"/>
                      </a:pPr>
                      <a:r>
                        <a:rPr lang="ru-RU" sz="1400" b="1" dirty="0"/>
                        <a:t> </a:t>
                      </a:r>
                      <a:r>
                        <a:rPr lang="ru-RU" sz="1400" b="0" dirty="0"/>
                        <a:t>Р Е Ш Е Н И Е по делу № 014/06/49-611/2022 от 04 мая 2022 года. ЭА на ремонт автомобильной дороги «69-й км Амга-</a:t>
                      </a:r>
                      <a:r>
                        <a:rPr lang="ru-RU" sz="1400" b="0" dirty="0" err="1"/>
                        <a:t>Хочо</a:t>
                      </a:r>
                      <a:r>
                        <a:rPr lang="ru-RU" sz="1400" b="0" dirty="0"/>
                        <a:t>-Телиги-Даркылах» (извещение №0116300005022000008).</a:t>
                      </a:r>
                    </a:p>
                    <a:p>
                      <a:pPr marL="285750" indent="-285750">
                        <a:buFont typeface="Arial" panose="020B0604020202020204" pitchFamily="34" charset="0"/>
                        <a:buChar char="•"/>
                      </a:pPr>
                      <a:r>
                        <a:rPr lang="ru-RU" sz="1400" b="0" dirty="0"/>
                        <a:t>Извещением о проведении закупки установлено, что объектом закупки является ремонт автомобильной дороги «69-й км Амга-</a:t>
                      </a:r>
                      <a:r>
                        <a:rPr lang="ru-RU" sz="1400" b="0" dirty="0" err="1"/>
                        <a:t>Хочо</a:t>
                      </a:r>
                      <a:r>
                        <a:rPr lang="ru-RU" sz="1400" b="0" dirty="0"/>
                        <a:t>-Телиги-Даркылах», то есть </a:t>
                      </a:r>
                      <a:r>
                        <a:rPr lang="ru-RU" sz="1400" b="0" u="sng" dirty="0"/>
                        <a:t>текущий ремонт дороги</a:t>
                      </a:r>
                      <a:r>
                        <a:rPr lang="ru-RU" sz="1400" b="0" dirty="0"/>
                        <a:t>.</a:t>
                      </a:r>
                    </a:p>
                    <a:p>
                      <a:pPr marL="285750" indent="-285750">
                        <a:buFont typeface="Arial" panose="020B0604020202020204" pitchFamily="34" charset="0"/>
                        <a:buChar char="•"/>
                      </a:pPr>
                      <a:r>
                        <a:rPr lang="ru-RU" sz="1400" b="0" dirty="0"/>
                        <a:t>В извещении установлены доп. требования по п. 17 </a:t>
                      </a:r>
                      <a:r>
                        <a:rPr lang="ru-RU" sz="1400" b="1" dirty="0"/>
                        <a:t>Работы по строительству, реконструкции, капитальному ремонту автомобильной дороги, </a:t>
                      </a:r>
                      <a:r>
                        <a:rPr lang="ru-RU" sz="1400" b="0" dirty="0"/>
                        <a:t>а надо было в соответствии с </a:t>
                      </a:r>
                      <a:r>
                        <a:rPr lang="ru-RU" sz="1400" b="1" dirty="0"/>
                        <a:t>п. 18 Работы по ремонту, содержанию автомобильной дороги</a:t>
                      </a:r>
                    </a:p>
                  </a:txBody>
                  <a:tcPr/>
                </a:tc>
                <a:extLst>
                  <a:ext uri="{0D108BD9-81ED-4DB2-BD59-A6C34878D82A}">
                    <a16:rowId xmlns:a16="http://schemas.microsoft.com/office/drawing/2014/main" val="1168948513"/>
                  </a:ext>
                </a:extLst>
              </a:tr>
            </a:tbl>
          </a:graphicData>
        </a:graphic>
      </p:graphicFrame>
    </p:spTree>
    <p:extLst>
      <p:ext uri="{BB962C8B-B14F-4D97-AF65-F5344CB8AC3E}">
        <p14:creationId xmlns:p14="http://schemas.microsoft.com/office/powerpoint/2010/main" val="53487169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a:extLst>
              <a:ext uri="{FF2B5EF4-FFF2-40B4-BE49-F238E27FC236}">
                <a16:creationId xmlns:a16="http://schemas.microsoft.com/office/drawing/2014/main" id="{A8E9E6C7-F236-C370-69A6-22C96C19876E}"/>
              </a:ext>
            </a:extLst>
          </p:cNvPr>
          <p:cNvGraphicFramePr>
            <a:graphicFrameLocks noGrp="1"/>
          </p:cNvGraphicFramePr>
          <p:nvPr>
            <p:ph idx="1"/>
          </p:nvPr>
        </p:nvGraphicFramePr>
        <p:xfrm>
          <a:off x="257262" y="92279"/>
          <a:ext cx="11764162" cy="4729480"/>
        </p:xfrm>
        <a:graphic>
          <a:graphicData uri="http://schemas.openxmlformats.org/drawingml/2006/table">
            <a:tbl>
              <a:tblPr firstRow="1" bandRow="1">
                <a:tableStyleId>{7DF18680-E054-41AD-8BC1-D1AEF772440D}</a:tableStyleId>
              </a:tblPr>
              <a:tblGrid>
                <a:gridCol w="1770671">
                  <a:extLst>
                    <a:ext uri="{9D8B030D-6E8A-4147-A177-3AD203B41FA5}">
                      <a16:colId xmlns:a16="http://schemas.microsoft.com/office/drawing/2014/main" val="893781220"/>
                    </a:ext>
                  </a:extLst>
                </a:gridCol>
                <a:gridCol w="9993491">
                  <a:extLst>
                    <a:ext uri="{9D8B030D-6E8A-4147-A177-3AD203B41FA5}">
                      <a16:colId xmlns:a16="http://schemas.microsoft.com/office/drawing/2014/main" val="532189833"/>
                    </a:ext>
                  </a:extLst>
                </a:gridCol>
              </a:tblGrid>
              <a:tr h="370840">
                <a:tc>
                  <a:txBody>
                    <a:bodyPr/>
                    <a:lstStyle/>
                    <a:p>
                      <a:pPr algn="ctr"/>
                      <a:r>
                        <a:rPr lang="ru-RU" dirty="0"/>
                        <a:t>Субъект РФ</a:t>
                      </a:r>
                    </a:p>
                  </a:txBody>
                  <a:tcPr/>
                </a:tc>
                <a:tc>
                  <a:txBody>
                    <a:bodyPr/>
                    <a:lstStyle/>
                    <a:p>
                      <a:pPr algn="ctr"/>
                      <a:r>
                        <a:rPr lang="ru-RU" dirty="0"/>
                        <a:t>Реквизиты и суть решения</a:t>
                      </a:r>
                    </a:p>
                  </a:txBody>
                  <a:tcPr/>
                </a:tc>
                <a:extLst>
                  <a:ext uri="{0D108BD9-81ED-4DB2-BD59-A6C34878D82A}">
                    <a16:rowId xmlns:a16="http://schemas.microsoft.com/office/drawing/2014/main" val="1656173046"/>
                  </a:ext>
                </a:extLst>
              </a:tr>
              <a:tr h="370840">
                <a:tc>
                  <a:txBody>
                    <a:bodyPr/>
                    <a:lstStyle/>
                    <a:p>
                      <a:r>
                        <a:rPr lang="ru-RU" sz="1400" dirty="0"/>
                        <a:t>Тверская обл.</a:t>
                      </a:r>
                    </a:p>
                  </a:txBody>
                  <a:tcPr/>
                </a:tc>
                <a:tc>
                  <a:txBody>
                    <a:bodyPr/>
                    <a:lstStyle/>
                    <a:p>
                      <a:pPr marL="285750" indent="-285750">
                        <a:buFont typeface="Arial" panose="020B0604020202020204" pitchFamily="34" charset="0"/>
                        <a:buChar char="•"/>
                      </a:pPr>
                      <a:r>
                        <a:rPr lang="ru-RU" sz="1400" b="0" dirty="0"/>
                        <a:t>Решение № 05-6/1-49-2022 от  29 апреля 2022 года </a:t>
                      </a:r>
                    </a:p>
                    <a:p>
                      <a:pPr marL="285750" indent="-285750">
                        <a:buFont typeface="Arial" panose="020B0604020202020204" pitchFamily="34" charset="0"/>
                        <a:buChar char="•"/>
                      </a:pPr>
                      <a:r>
                        <a:rPr lang="ru-RU" sz="1400" b="0" dirty="0"/>
                        <a:t>Жалоба на  действия/бездействие Заказчика при проведении открытого конкурса на выполнение работ и оказание услуг, связанных с одновременным выполнением инженерных изысканий, подготовкой проектной документации, разработкой рабочей документации, выполнение работ, связанных одновременно с подготовкой проектной документации и выполнением работ по капитальному ремонту объекта капитального строительства: МОУ </a:t>
                      </a:r>
                      <a:r>
                        <a:rPr lang="ru-RU" sz="1400" b="0" dirty="0" err="1"/>
                        <a:t>Горютинская</a:t>
                      </a:r>
                      <a:r>
                        <a:rPr lang="ru-RU" sz="1400" b="0" dirty="0"/>
                        <a:t> средняя общеобразовательная школа по адресу: д. </a:t>
                      </a:r>
                      <a:r>
                        <a:rPr lang="ru-RU" sz="1400" b="0" dirty="0" err="1"/>
                        <a:t>Горютино</a:t>
                      </a:r>
                      <a:r>
                        <a:rPr lang="ru-RU" sz="1400" b="0" dirty="0"/>
                        <a:t> д. 1 «А», </a:t>
                      </a:r>
                      <a:r>
                        <a:rPr lang="ru-RU" sz="1400" b="0" dirty="0" err="1"/>
                        <a:t>Аввакумовское</a:t>
                      </a:r>
                      <a:r>
                        <a:rPr lang="ru-RU" sz="1400" b="0" dirty="0"/>
                        <a:t> сельское поселение, Калининский район, Тверская область, 170533 (извещение от 07.04.2022 № 0136300033522000014) </a:t>
                      </a:r>
                    </a:p>
                    <a:p>
                      <a:pPr marL="285750" indent="-285750">
                        <a:buFont typeface="Arial" panose="020B0604020202020204" pitchFamily="34" charset="0"/>
                        <a:buChar char="•"/>
                      </a:pPr>
                      <a:r>
                        <a:rPr lang="ru-RU" sz="1400" b="0" dirty="0"/>
                        <a:t>В извещении установлены дополнительные требования к участникам закупки в соответствии с пунктом 10 Приложения к Постановлению № 2571. </a:t>
                      </a:r>
                      <a:r>
                        <a:rPr lang="ru-RU" sz="1400" b="1" dirty="0"/>
                        <a:t>Работы по капитальному ремонту объекта капитального строительства (за исключением линейного объекта)</a:t>
                      </a:r>
                    </a:p>
                    <a:p>
                      <a:pPr marL="285750" indent="-285750">
                        <a:buFont typeface="Arial" panose="020B0604020202020204" pitchFamily="34" charset="0"/>
                        <a:buChar char="•"/>
                      </a:pPr>
                      <a:r>
                        <a:rPr lang="ru-RU" sz="1400" b="0" dirty="0"/>
                        <a:t>Абзац 4 подпункта «г» пункта 3 Постановления № 2571 предусматривает, что если по результатам определения поставщика (подрядчика, исполнителя) заключается контракт, предусмотренный частью 16 (при условии, что контракт жизненного цикла предусматривает проектирование, строительство, реконструкцию, капитальный ремонт объекта капитального строительства), частью 16.1 статьи 34 (при условии, что контракт предусматривает проектирование, строительство, реконструкцию, капитальный ремонт объекта капитального строительства) и частью 56 статьи 112 (при условии, что контракт предусматривает проектирование, строительство, реконструкцию, капитальный ремонт объекта капитального строительства) Закона о контрактной системе, применяется позиция 7 приложения </a:t>
                      </a:r>
                      <a:r>
                        <a:rPr lang="ru-RU" sz="1400" b="1" dirty="0"/>
                        <a:t>Работы по строительству, реконструкции объекта капитального строительства, за исключением линейного объекта</a:t>
                      </a:r>
                    </a:p>
                    <a:p>
                      <a:pPr marL="285750" indent="-285750">
                        <a:buFont typeface="Arial" panose="020B0604020202020204" pitchFamily="34" charset="0"/>
                        <a:buChar char="•"/>
                      </a:pPr>
                      <a:r>
                        <a:rPr lang="ru-RU" sz="1400" b="0" dirty="0"/>
                        <a:t>Таким образом, предмет контракта соответствует части 56 статьи 112 Закона о контрактной системе.</a:t>
                      </a:r>
                    </a:p>
                    <a:p>
                      <a:pPr marL="285750" indent="-285750">
                        <a:buFont typeface="Arial" panose="020B0604020202020204" pitchFamily="34" charset="0"/>
                        <a:buChar char="•"/>
                      </a:pPr>
                      <a:r>
                        <a:rPr lang="ru-RU" sz="1400" b="0" dirty="0"/>
                        <a:t>Вышеуказанные действия Заказчика нарушают пункт 12 части 1 статьи 42 Закона о контрактной системе.</a:t>
                      </a:r>
                    </a:p>
                  </a:txBody>
                  <a:tcPr/>
                </a:tc>
                <a:extLst>
                  <a:ext uri="{0D108BD9-81ED-4DB2-BD59-A6C34878D82A}">
                    <a16:rowId xmlns:a16="http://schemas.microsoft.com/office/drawing/2014/main" val="3735573861"/>
                  </a:ext>
                </a:extLst>
              </a:tr>
            </a:tbl>
          </a:graphicData>
        </a:graphic>
      </p:graphicFrame>
    </p:spTree>
    <p:extLst>
      <p:ext uri="{BB962C8B-B14F-4D97-AF65-F5344CB8AC3E}">
        <p14:creationId xmlns:p14="http://schemas.microsoft.com/office/powerpoint/2010/main" val="137166307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a:extLst>
              <a:ext uri="{FF2B5EF4-FFF2-40B4-BE49-F238E27FC236}">
                <a16:creationId xmlns:a16="http://schemas.microsoft.com/office/drawing/2014/main" id="{A8E9E6C7-F236-C370-69A6-22C96C19876E}"/>
              </a:ext>
            </a:extLst>
          </p:cNvPr>
          <p:cNvGraphicFramePr>
            <a:graphicFrameLocks noGrp="1"/>
          </p:cNvGraphicFramePr>
          <p:nvPr>
            <p:ph idx="1"/>
          </p:nvPr>
        </p:nvGraphicFramePr>
        <p:xfrm>
          <a:off x="257262" y="92279"/>
          <a:ext cx="11764162" cy="3235960"/>
        </p:xfrm>
        <a:graphic>
          <a:graphicData uri="http://schemas.openxmlformats.org/drawingml/2006/table">
            <a:tbl>
              <a:tblPr firstRow="1" bandRow="1">
                <a:tableStyleId>{7DF18680-E054-41AD-8BC1-D1AEF772440D}</a:tableStyleId>
              </a:tblPr>
              <a:tblGrid>
                <a:gridCol w="1770671">
                  <a:extLst>
                    <a:ext uri="{9D8B030D-6E8A-4147-A177-3AD203B41FA5}">
                      <a16:colId xmlns:a16="http://schemas.microsoft.com/office/drawing/2014/main" val="893781220"/>
                    </a:ext>
                  </a:extLst>
                </a:gridCol>
                <a:gridCol w="9993491">
                  <a:extLst>
                    <a:ext uri="{9D8B030D-6E8A-4147-A177-3AD203B41FA5}">
                      <a16:colId xmlns:a16="http://schemas.microsoft.com/office/drawing/2014/main" val="532189833"/>
                    </a:ext>
                  </a:extLst>
                </a:gridCol>
              </a:tblGrid>
              <a:tr h="370840">
                <a:tc>
                  <a:txBody>
                    <a:bodyPr/>
                    <a:lstStyle/>
                    <a:p>
                      <a:pPr algn="ctr"/>
                      <a:r>
                        <a:rPr lang="ru-RU" dirty="0"/>
                        <a:t>Субъект РФ</a:t>
                      </a:r>
                    </a:p>
                  </a:txBody>
                  <a:tcPr/>
                </a:tc>
                <a:tc>
                  <a:txBody>
                    <a:bodyPr/>
                    <a:lstStyle/>
                    <a:p>
                      <a:pPr algn="ctr"/>
                      <a:r>
                        <a:rPr lang="ru-RU" dirty="0"/>
                        <a:t>Реквизиты и суть решения</a:t>
                      </a:r>
                    </a:p>
                  </a:txBody>
                  <a:tcPr/>
                </a:tc>
                <a:extLst>
                  <a:ext uri="{0D108BD9-81ED-4DB2-BD59-A6C34878D82A}">
                    <a16:rowId xmlns:a16="http://schemas.microsoft.com/office/drawing/2014/main" val="1656173046"/>
                  </a:ext>
                </a:extLst>
              </a:tr>
              <a:tr h="370840">
                <a:tc>
                  <a:txBody>
                    <a:bodyPr/>
                    <a:lstStyle/>
                    <a:p>
                      <a:r>
                        <a:rPr lang="ru-RU" sz="1400" dirty="0"/>
                        <a:t>Московская обл.</a:t>
                      </a:r>
                    </a:p>
                  </a:txBody>
                  <a:tcPr/>
                </a:tc>
                <a:tc>
                  <a:txBody>
                    <a:bodyPr/>
                    <a:lstStyle/>
                    <a:p>
                      <a:pPr marL="285750" indent="-285750">
                        <a:buFont typeface="Arial" panose="020B0604020202020204" pitchFamily="34" charset="0"/>
                        <a:buChar char="•"/>
                      </a:pPr>
                      <a:r>
                        <a:rPr lang="ru-RU" sz="1400" b="0" dirty="0"/>
                        <a:t> РЕШЕНИЕ по делу № 050/06/105-15634/2022 от 28.04.2022. ЭА на оказание услуг по содержанию и техническому обслуживанию зданий ГБУЗ МО «Егорьевская ЦРБ» (извещение № 0348300004922000099)</a:t>
                      </a:r>
                    </a:p>
                    <a:p>
                      <a:pPr marL="285750" indent="-285750">
                        <a:buFont typeface="Arial" panose="020B0604020202020204" pitchFamily="34" charset="0"/>
                        <a:buChar char="•"/>
                      </a:pPr>
                      <a:r>
                        <a:rPr lang="ru-RU" sz="1400" b="0" dirty="0"/>
                        <a:t>Согласно извещению о проведении Аукциона объектом закупки является оказание услуг по содержанию и техническому обслуживанию зданий ГБУЗ МО «Егорьевская ЦРБ» с начальной максимальной ценой контракта 33 923 787,47 рублей.</a:t>
                      </a:r>
                    </a:p>
                    <a:p>
                      <a:pPr marL="285750" indent="-285750">
                        <a:buFont typeface="Arial" panose="020B0604020202020204" pitchFamily="34" charset="0"/>
                        <a:buChar char="•"/>
                      </a:pPr>
                      <a:r>
                        <a:rPr lang="ru-RU" sz="1400" b="0" dirty="0"/>
                        <a:t>Вместе с тем, Заказчиком в извещении о проведении Аукциона установлены следующие дополнительные требования к участникам закупки: «Требования в соответствии с позицией 36 раздела VI приложения к ПП РФ от 29.12.2021 № 2571 </a:t>
                      </a:r>
                      <a:r>
                        <a:rPr lang="ru-RU" sz="1400" b="1" dirty="0"/>
                        <a:t>Услуги по уборке зданий, сооружений, прилегающих к ним территорий</a:t>
                      </a:r>
                    </a:p>
                    <a:p>
                      <a:pPr marL="285750" indent="-285750">
                        <a:buFont typeface="Arial" panose="020B0604020202020204" pitchFamily="34" charset="0"/>
                        <a:buChar char="•"/>
                      </a:pPr>
                      <a:r>
                        <a:rPr lang="ru-RU" sz="1400" b="0" dirty="0"/>
                        <a:t>На заседании Комиссии установлено, что Заказчиком в извещении указан следующий код ОКПД2 – 81.29.19.000 «Услуги по уборке прилегающей территории».</a:t>
                      </a:r>
                    </a:p>
                    <a:p>
                      <a:pPr marL="285750" indent="-285750">
                        <a:buFont typeface="Arial" panose="020B0604020202020204" pitchFamily="34" charset="0"/>
                        <a:buChar char="•"/>
                      </a:pPr>
                      <a:r>
                        <a:rPr lang="ru-RU" sz="1400" b="0" dirty="0"/>
                        <a:t>Учитывая, что в соответствии с извещением о проведении Аукциона, а также Техническим заданием в рамках исполнения контракта подлежат оказанию услуги по содержанию и техническому обслуживанию зданий, Комиссия приходит к выводу о ненадлежащем установлении Заказчиком кода ОКПД2, </a:t>
                      </a:r>
                      <a:r>
                        <a:rPr lang="ru-RU" sz="1400" b="1" dirty="0"/>
                        <a:t>что вводит участников закупки в заблуждение и противоречит нормам Закона о контрактной системе.</a:t>
                      </a:r>
                    </a:p>
                  </a:txBody>
                  <a:tcPr/>
                </a:tc>
                <a:extLst>
                  <a:ext uri="{0D108BD9-81ED-4DB2-BD59-A6C34878D82A}">
                    <a16:rowId xmlns:a16="http://schemas.microsoft.com/office/drawing/2014/main" val="3735573861"/>
                  </a:ext>
                </a:extLst>
              </a:tr>
            </a:tbl>
          </a:graphicData>
        </a:graphic>
      </p:graphicFrame>
    </p:spTree>
    <p:extLst>
      <p:ext uri="{BB962C8B-B14F-4D97-AF65-F5344CB8AC3E}">
        <p14:creationId xmlns:p14="http://schemas.microsoft.com/office/powerpoint/2010/main" val="341511647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74FD36-4938-0C2B-FF40-2ED689CC6C91}"/>
              </a:ext>
            </a:extLst>
          </p:cNvPr>
          <p:cNvSpPr>
            <a:spLocks noGrp="1"/>
          </p:cNvSpPr>
          <p:nvPr>
            <p:ph type="title"/>
          </p:nvPr>
        </p:nvSpPr>
        <p:spPr>
          <a:xfrm>
            <a:off x="545283" y="776186"/>
            <a:ext cx="11132191" cy="1325563"/>
          </a:xfrm>
        </p:spPr>
        <p:txBody>
          <a:bodyPr>
            <a:normAutofit/>
          </a:bodyPr>
          <a:lstStyle/>
          <a:p>
            <a:r>
              <a:rPr lang="ru-RU" sz="3200" b="1" dirty="0">
                <a:solidFill>
                  <a:srgbClr val="FF0000"/>
                </a:solidFill>
              </a:rPr>
              <a:t>Опыт прописывается не в полном объеме</a:t>
            </a:r>
          </a:p>
        </p:txBody>
      </p:sp>
    </p:spTree>
    <p:extLst>
      <p:ext uri="{BB962C8B-B14F-4D97-AF65-F5344CB8AC3E}">
        <p14:creationId xmlns:p14="http://schemas.microsoft.com/office/powerpoint/2010/main" val="423601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71088" y="130234"/>
            <a:ext cx="10515600" cy="582830"/>
          </a:xfrm>
        </p:spPr>
        <p:txBody>
          <a:bodyPr>
            <a:noAutofit/>
          </a:bodyPr>
          <a:lstStyle/>
          <a:p>
            <a:r>
              <a:rPr lang="ru-RU" sz="3600" dirty="0"/>
              <a:t>Изменения в способах закупок</a:t>
            </a:r>
          </a:p>
        </p:txBody>
      </p:sp>
      <p:graphicFrame>
        <p:nvGraphicFramePr>
          <p:cNvPr id="4" name="Таблица 4"/>
          <p:cNvGraphicFramePr>
            <a:graphicFrameLocks noGrp="1"/>
          </p:cNvGraphicFramePr>
          <p:nvPr>
            <p:ph idx="1"/>
          </p:nvPr>
        </p:nvGraphicFramePr>
        <p:xfrm>
          <a:off x="374010" y="645953"/>
          <a:ext cx="11443982" cy="5948346"/>
        </p:xfrm>
        <a:graphic>
          <a:graphicData uri="http://schemas.openxmlformats.org/drawingml/2006/table">
            <a:tbl>
              <a:tblPr firstRow="1" bandRow="1">
                <a:tableStyleId>{7DF18680-E054-41AD-8BC1-D1AEF772440D}</a:tableStyleId>
              </a:tblPr>
              <a:tblGrid>
                <a:gridCol w="9719507">
                  <a:extLst>
                    <a:ext uri="{9D8B030D-6E8A-4147-A177-3AD203B41FA5}">
                      <a16:colId xmlns:a16="http://schemas.microsoft.com/office/drawing/2014/main" val="20000"/>
                    </a:ext>
                  </a:extLst>
                </a:gridCol>
                <a:gridCol w="1724475">
                  <a:extLst>
                    <a:ext uri="{9D8B030D-6E8A-4147-A177-3AD203B41FA5}">
                      <a16:colId xmlns:a16="http://schemas.microsoft.com/office/drawing/2014/main" val="20001"/>
                    </a:ext>
                  </a:extLst>
                </a:gridCol>
              </a:tblGrid>
              <a:tr h="327458">
                <a:tc>
                  <a:txBody>
                    <a:bodyPr/>
                    <a:lstStyle/>
                    <a:p>
                      <a:r>
                        <a:rPr lang="ru-RU" dirty="0"/>
                        <a:t>Будущая редакция</a:t>
                      </a:r>
                    </a:p>
                  </a:txBody>
                  <a:tcPr/>
                </a:tc>
                <a:tc>
                  <a:txBody>
                    <a:bodyPr/>
                    <a:lstStyle/>
                    <a:p>
                      <a:r>
                        <a:rPr lang="ru-RU" dirty="0"/>
                        <a:t>Комментарий</a:t>
                      </a:r>
                    </a:p>
                  </a:txBody>
                  <a:tcPr/>
                </a:tc>
                <a:extLst>
                  <a:ext uri="{0D108BD9-81ED-4DB2-BD59-A6C34878D82A}">
                    <a16:rowId xmlns:a16="http://schemas.microsoft.com/office/drawing/2014/main" val="10000"/>
                  </a:ext>
                </a:extLst>
              </a:tr>
              <a:tr h="5582586">
                <a:tc>
                  <a:txBody>
                    <a:bodyPr/>
                    <a:lstStyle/>
                    <a:p>
                      <a:r>
                        <a:rPr lang="ru-RU" sz="1800" kern="1200" dirty="0">
                          <a:solidFill>
                            <a:schemeClr val="dk1"/>
                          </a:solidFill>
                          <a:effectLst/>
                          <a:latin typeface="+mn-lt"/>
                          <a:ea typeface="+mn-ea"/>
                          <a:cs typeface="+mn-cs"/>
                        </a:rPr>
                        <a:t>б) закупки товаров, работ или услуг, являющихся предметом контракта, расторжение которого осуществлено заказчиком на основании части 9 или 15 статьи 95 настоящего Федерального закона. При этом такая закупка осуществляется с учетом положений части 18 статьи 95 настоящего Федерального закона;</a:t>
                      </a:r>
                    </a:p>
                    <a:p>
                      <a:r>
                        <a:rPr lang="ru-RU" sz="1800" kern="1200" dirty="0">
                          <a:solidFill>
                            <a:schemeClr val="dk1"/>
                          </a:solidFill>
                          <a:effectLst/>
                          <a:latin typeface="+mn-lt"/>
                          <a:ea typeface="+mn-ea"/>
                          <a:cs typeface="+mn-cs"/>
                        </a:rPr>
                        <a:t>в) закупок заказчиком, осуществляющим деятельность на территории иностранного государства;</a:t>
                      </a:r>
                    </a:p>
                    <a:p>
                      <a:r>
                        <a:rPr lang="ru-RU" sz="1800" kern="1200" dirty="0">
                          <a:solidFill>
                            <a:schemeClr val="dk1"/>
                          </a:solidFill>
                          <a:effectLst/>
                          <a:latin typeface="+mn-lt"/>
                          <a:ea typeface="+mn-ea"/>
                          <a:cs typeface="+mn-cs"/>
                        </a:rPr>
                        <a:t>г) закупок лекарственных препаратов, необходимых для назначения пациенту по медицинским показаниям (индивидуальная непереносимость, по жизненным показаниям) по решению врачебной комиссии, которое фиксируется в медицинской документации пациента и журнале принятых на заседании врачебной комиссии решений. </a:t>
                      </a:r>
                      <a:r>
                        <a:rPr lang="ru-RU" sz="1800" u="sng" kern="1200" dirty="0">
                          <a:solidFill>
                            <a:schemeClr val="dk1"/>
                          </a:solidFill>
                          <a:effectLst/>
                          <a:latin typeface="+mn-lt"/>
                          <a:ea typeface="+mn-ea"/>
                          <a:cs typeface="+mn-cs"/>
                        </a:rPr>
                        <a:t>Количество закупаемых лекарственных препаратов не должно превышать количество лекарственных препаратов, необходимых пациенту в течение срока лечения;</a:t>
                      </a:r>
                    </a:p>
                    <a:p>
                      <a:r>
                        <a:rPr lang="ru-RU" sz="1800" kern="1200" dirty="0">
                          <a:solidFill>
                            <a:schemeClr val="dk1"/>
                          </a:solidFill>
                          <a:effectLst/>
                          <a:latin typeface="+mn-lt"/>
                          <a:ea typeface="+mn-ea"/>
                          <a:cs typeface="+mn-cs"/>
                        </a:rPr>
                        <a:t>д) закупок спортивного инвентаря, оборудования, спортивной экипировки, необходимых для олимпийской команды России, паралимпийской команды России, </a:t>
                      </a:r>
                      <a:r>
                        <a:rPr lang="ru-RU" sz="1800" kern="1200" dirty="0">
                          <a:solidFill>
                            <a:srgbClr val="FF0000"/>
                          </a:solidFill>
                          <a:effectLst/>
                          <a:latin typeface="+mn-lt"/>
                          <a:ea typeface="+mn-ea"/>
                          <a:cs typeface="+mn-cs"/>
                        </a:rPr>
                        <a:t>а также для подготовки </a:t>
                      </a:r>
                    </a:p>
                    <a:p>
                      <a:r>
                        <a:rPr lang="ru-RU" sz="1800" kern="1200" dirty="0">
                          <a:solidFill>
                            <a:srgbClr val="FF0000"/>
                          </a:solidFill>
                          <a:effectLst/>
                          <a:latin typeface="+mn-lt"/>
                          <a:ea typeface="+mn-ea"/>
                          <a:cs typeface="+mn-cs"/>
                        </a:rPr>
                        <a:t>спортивных сборных команд Российской Федерации, субъектов Российской Федерации к спортивным соревнованиям и для участия в них;</a:t>
                      </a:r>
                    </a:p>
                    <a:p>
                      <a:r>
                        <a:rPr lang="ru-RU" sz="1800" kern="1200" dirty="0">
                          <a:solidFill>
                            <a:schemeClr val="dk1"/>
                          </a:solidFill>
                          <a:effectLst/>
                          <a:latin typeface="+mn-lt"/>
                          <a:ea typeface="+mn-ea"/>
                          <a:cs typeface="+mn-cs"/>
                        </a:rPr>
                        <a:t>е) </a:t>
                      </a:r>
                      <a:r>
                        <a:rPr lang="ru-RU" sz="1800" b="0" i="0" kern="1200" dirty="0">
                          <a:solidFill>
                            <a:schemeClr val="dk1"/>
                          </a:solidFill>
                          <a:effectLst/>
                          <a:latin typeface="+mn-lt"/>
                          <a:ea typeface="+mn-ea"/>
                          <a:cs typeface="+mn-cs"/>
                        </a:rPr>
                        <a:t> закупок услуг по защите интересов Российской Федерации в случае подачи физическими лицами и (или) юридическими лицами в судебные органы иностранных государств, международные суды и арбитражи исков к Российской Федерации при необходимости привлечения российских и (или) иностранных специалистов, экспертов и адвокатов к оказанию таких услуг;</a:t>
                      </a:r>
                      <a:endParaRPr lang="ru-RU" sz="1800" kern="1200" dirty="0">
                        <a:solidFill>
                          <a:schemeClr val="dk1"/>
                        </a:solidFill>
                        <a:effectLst/>
                        <a:latin typeface="+mn-lt"/>
                        <a:ea typeface="+mn-ea"/>
                        <a:cs typeface="+mn-cs"/>
                      </a:endParaRPr>
                    </a:p>
                  </a:txBody>
                  <a:tcPr/>
                </a:tc>
                <a:tc>
                  <a:txBody>
                    <a:bodyPr/>
                    <a:lstStyle/>
                    <a:p>
                      <a:pPr marL="0" indent="0">
                        <a:buFont typeface="Arial" panose="020B0604020202020204" pitchFamily="34" charset="0"/>
                        <a:buNone/>
                      </a:pPr>
                      <a:r>
                        <a:rPr lang="ru-RU" i="1" dirty="0"/>
                        <a:t>Из ЗП случаи перенесены в ЗК</a:t>
                      </a:r>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a:extLst>
              <a:ext uri="{FF2B5EF4-FFF2-40B4-BE49-F238E27FC236}">
                <a16:creationId xmlns:a16="http://schemas.microsoft.com/office/drawing/2014/main" id="{A8E9E6C7-F236-C370-69A6-22C96C19876E}"/>
              </a:ext>
            </a:extLst>
          </p:cNvPr>
          <p:cNvGraphicFramePr>
            <a:graphicFrameLocks noGrp="1"/>
          </p:cNvGraphicFramePr>
          <p:nvPr>
            <p:ph idx="1"/>
          </p:nvPr>
        </p:nvGraphicFramePr>
        <p:xfrm>
          <a:off x="383097" y="240106"/>
          <a:ext cx="11425806" cy="6223000"/>
        </p:xfrm>
        <a:graphic>
          <a:graphicData uri="http://schemas.openxmlformats.org/drawingml/2006/table">
            <a:tbl>
              <a:tblPr firstRow="1" bandRow="1">
                <a:tableStyleId>{7DF18680-E054-41AD-8BC1-D1AEF772440D}</a:tableStyleId>
              </a:tblPr>
              <a:tblGrid>
                <a:gridCol w="1719744">
                  <a:extLst>
                    <a:ext uri="{9D8B030D-6E8A-4147-A177-3AD203B41FA5}">
                      <a16:colId xmlns:a16="http://schemas.microsoft.com/office/drawing/2014/main" val="893781220"/>
                    </a:ext>
                  </a:extLst>
                </a:gridCol>
                <a:gridCol w="9706062">
                  <a:extLst>
                    <a:ext uri="{9D8B030D-6E8A-4147-A177-3AD203B41FA5}">
                      <a16:colId xmlns:a16="http://schemas.microsoft.com/office/drawing/2014/main" val="532189833"/>
                    </a:ext>
                  </a:extLst>
                </a:gridCol>
              </a:tblGrid>
              <a:tr h="370840">
                <a:tc>
                  <a:txBody>
                    <a:bodyPr/>
                    <a:lstStyle/>
                    <a:p>
                      <a:pPr algn="ctr"/>
                      <a:r>
                        <a:rPr lang="ru-RU" dirty="0"/>
                        <a:t>Субъект РФ</a:t>
                      </a:r>
                    </a:p>
                  </a:txBody>
                  <a:tcPr/>
                </a:tc>
                <a:tc>
                  <a:txBody>
                    <a:bodyPr/>
                    <a:lstStyle/>
                    <a:p>
                      <a:pPr algn="ctr"/>
                      <a:r>
                        <a:rPr lang="ru-RU" dirty="0"/>
                        <a:t>Реквизиты и суть решения</a:t>
                      </a:r>
                    </a:p>
                  </a:txBody>
                  <a:tcPr/>
                </a:tc>
                <a:extLst>
                  <a:ext uri="{0D108BD9-81ED-4DB2-BD59-A6C34878D82A}">
                    <a16:rowId xmlns:a16="http://schemas.microsoft.com/office/drawing/2014/main" val="1656173046"/>
                  </a:ext>
                </a:extLst>
              </a:tr>
              <a:tr h="370840">
                <a:tc>
                  <a:txBody>
                    <a:bodyPr/>
                    <a:lstStyle/>
                    <a:p>
                      <a:r>
                        <a:rPr lang="ru-RU" sz="1400" dirty="0"/>
                        <a:t>Ленинградская обл.</a:t>
                      </a:r>
                    </a:p>
                  </a:txBody>
                  <a:tcPr/>
                </a:tc>
                <a:tc>
                  <a:txBody>
                    <a:bodyPr/>
                    <a:lstStyle/>
                    <a:p>
                      <a:pPr marL="285750" indent="-285750">
                        <a:buFont typeface="Arial" panose="020B0604020202020204" pitchFamily="34" charset="0"/>
                        <a:buChar char="•"/>
                      </a:pPr>
                      <a:r>
                        <a:rPr lang="ru-RU" sz="1400" b="0" dirty="0"/>
                        <a:t>РЕШЕНИЕ по делу 047/06/42-1120/2022 от 06 мая 2022 года. </a:t>
                      </a:r>
                    </a:p>
                    <a:p>
                      <a:pPr marL="285750" indent="-285750">
                        <a:buFont typeface="Arial" panose="020B0604020202020204" pitchFamily="34" charset="0"/>
                        <a:buChar char="•"/>
                      </a:pPr>
                      <a:r>
                        <a:rPr lang="ru-RU" sz="1400" b="0" dirty="0"/>
                        <a:t>Жалоба на заказчика при проведении ЭК (№ 0145600000822000001) на выполнение работ по ремонту участка тепловой сети от ТК-5 до ТК-28 и ввод в д. 36 в д. </a:t>
                      </a:r>
                      <a:r>
                        <a:rPr lang="ru-RU" sz="1400" b="0" dirty="0" err="1"/>
                        <a:t>Выскатка</a:t>
                      </a:r>
                      <a:r>
                        <a:rPr lang="ru-RU" sz="1400" b="0" dirty="0"/>
                        <a:t> Сланцевского района Ленинградской области.</a:t>
                      </a:r>
                    </a:p>
                    <a:p>
                      <a:pPr marL="285750" indent="-285750">
                        <a:buFont typeface="Arial" panose="020B0604020202020204" pitchFamily="34" charset="0"/>
                        <a:buChar char="•"/>
                      </a:pPr>
                      <a:r>
                        <a:rPr lang="ru-RU" sz="1400" b="0" dirty="0"/>
                        <a:t>В извещении было указано: «В соответствии с пунктом 11 </a:t>
                      </a:r>
                      <a:r>
                        <a:rPr lang="ru-RU" sz="1400" b="1" dirty="0"/>
                        <a:t>Работы по капитальному ремонту линейного объекта, за исключением работ, предусмотренных позицией 18 настоящего приложения, работ по капитальному ремонту автомобильной дороги</a:t>
                      </a:r>
                      <a:r>
                        <a:rPr lang="ru-RU" sz="1400" b="0" dirty="0"/>
                        <a:t>  - наличие у участника закупки следующего опыта выполнения работ:</a:t>
                      </a:r>
                    </a:p>
                    <a:p>
                      <a:pPr marL="285750" indent="-285750">
                        <a:buFont typeface="Arial" panose="020B0604020202020204" pitchFamily="34" charset="0"/>
                        <a:buChar char="•"/>
                      </a:pPr>
                      <a:r>
                        <a:rPr lang="ru-RU" sz="1400" b="0" dirty="0"/>
                        <a:t>1) опыт исполнения договора, предусматривающего выполнение работ по капитальному ремонту линейного объекта, за исключением автомобильной дороги;</a:t>
                      </a:r>
                    </a:p>
                    <a:p>
                      <a:pPr marL="285750" indent="-285750">
                        <a:buFont typeface="Arial" panose="020B0604020202020204" pitchFamily="34" charset="0"/>
                        <a:buChar char="•"/>
                      </a:pPr>
                      <a:r>
                        <a:rPr lang="ru-RU" sz="1400" b="0" dirty="0"/>
                        <a:t>Документы, подтверждающие соответствие участников закупок таким дополнительным требованиям:</a:t>
                      </a:r>
                    </a:p>
                    <a:p>
                      <a:pPr marL="285750" indent="-285750">
                        <a:buFont typeface="Arial" panose="020B0604020202020204" pitchFamily="34" charset="0"/>
                        <a:buChar char="•"/>
                      </a:pPr>
                      <a:r>
                        <a:rPr lang="ru-RU" sz="1400" b="0" dirty="0"/>
                        <a:t>1) исполненный договор;</a:t>
                      </a:r>
                    </a:p>
                    <a:p>
                      <a:pPr marL="285750" indent="-285750">
                        <a:buFont typeface="Arial" panose="020B0604020202020204" pitchFamily="34" charset="0"/>
                        <a:buChar char="•"/>
                      </a:pPr>
                      <a:r>
                        <a:rPr lang="ru-RU" sz="1400" b="0" dirty="0"/>
                        <a:t>2) акт выполненных работ, подтверждающий цену выполненных работ.</a:t>
                      </a:r>
                    </a:p>
                    <a:p>
                      <a:pPr marL="285750" indent="-285750">
                        <a:buFont typeface="Arial" panose="020B0604020202020204" pitchFamily="34" charset="0"/>
                        <a:buChar char="•"/>
                      </a:pPr>
                      <a:r>
                        <a:rPr lang="ru-RU" sz="1400" b="0" dirty="0"/>
                        <a:t>Цена выполненных работ по договору, предусмотренному пунктом 1 графы «Дополнительные требования к участникам закупки» позиции, № 11 , должна составлять не менее 20 процентов начальной (максимальной) цены контракта, заключаемого по результатам определения поставщика (подрядчика, исполнителя).»</a:t>
                      </a:r>
                    </a:p>
                    <a:p>
                      <a:pPr marL="285750" indent="-285750">
                        <a:buFont typeface="Arial" panose="020B0604020202020204" pitchFamily="34" charset="0"/>
                        <a:buChar char="•"/>
                      </a:pPr>
                      <a:r>
                        <a:rPr lang="ru-RU" sz="1400" b="1" dirty="0"/>
                        <a:t>НО!!! </a:t>
                      </a:r>
                      <a:r>
                        <a:rPr lang="ru-RU" sz="1400" b="0" dirty="0"/>
                        <a:t>Согласно пункту 11 Постановления № 2571 опыт должен быть -  наличие у участника закупки следующего опыта выполнения работ:</a:t>
                      </a:r>
                    </a:p>
                    <a:p>
                      <a:pPr marL="285750" indent="-285750">
                        <a:buFont typeface="Arial" panose="020B0604020202020204" pitchFamily="34" charset="0"/>
                        <a:buChar char="•"/>
                      </a:pPr>
                      <a:r>
                        <a:rPr lang="ru-RU" sz="1400" b="0" dirty="0"/>
                        <a:t>1) опыт исполнения договора, предусматривающего выполнение работ по капитальному ремонту линейного объекта, за исключением автомобильной дороги;</a:t>
                      </a:r>
                    </a:p>
                    <a:p>
                      <a:pPr marL="285750" indent="-285750">
                        <a:buFont typeface="Arial" panose="020B0604020202020204" pitchFamily="34" charset="0"/>
                        <a:buChar char="•"/>
                      </a:pPr>
                      <a:r>
                        <a:rPr lang="ru-RU" sz="1400" b="0" dirty="0"/>
                        <a:t>2) опыт исполнения договора строительного подряда, предусматривающего выполнение работ по строительству, реконструкции линейного объекта, за исключением автомобильной дороги;</a:t>
                      </a:r>
                    </a:p>
                    <a:p>
                      <a:pPr marL="285750" indent="-285750">
                        <a:buFont typeface="Arial" panose="020B0604020202020204" pitchFamily="34" charset="0"/>
                        <a:buChar char="•"/>
                      </a:pPr>
                      <a:r>
                        <a:rPr lang="ru-RU" sz="1400" b="0" dirty="0"/>
                        <a:t>3) опыт выполнения участником закупки, являющимся застройщиком, работ по строительству, реконструкции линейного объекта, за исключением автомобильной дороги.</a:t>
                      </a:r>
                    </a:p>
                    <a:p>
                      <a:pPr marL="285750" indent="-285750">
                        <a:buFont typeface="Arial" panose="020B0604020202020204" pitchFamily="34" charset="0"/>
                        <a:buChar char="•"/>
                      </a:pPr>
                      <a:r>
                        <a:rPr lang="ru-RU" sz="1400" b="0" dirty="0"/>
                        <a:t>Цена выполненных работ по договору, предусмотренному пунктом 1 или 2 настоящей графы настоящей позиции, цена выполненных работ, предусмотренных пунктом 3 настоящей графы настоящей позиции, должна составлять не менее 20 процентов начальной (максимальной) цены контракта, заключаемого по результатам определения поставщика (подрядчика, исполнителя).</a:t>
                      </a:r>
                    </a:p>
                    <a:p>
                      <a:pPr marL="285750" indent="-285750">
                        <a:buFont typeface="Arial" panose="020B0604020202020204" pitchFamily="34" charset="0"/>
                        <a:buChar char="•"/>
                      </a:pPr>
                      <a:r>
                        <a:rPr lang="ru-RU" sz="1400" b="1" dirty="0"/>
                        <a:t>Жалоба обоснована</a:t>
                      </a:r>
                      <a:r>
                        <a:rPr lang="ru-RU" sz="1400" b="0" dirty="0"/>
                        <a:t>.</a:t>
                      </a:r>
                    </a:p>
                  </a:txBody>
                  <a:tcPr/>
                </a:tc>
                <a:extLst>
                  <a:ext uri="{0D108BD9-81ED-4DB2-BD59-A6C34878D82A}">
                    <a16:rowId xmlns:a16="http://schemas.microsoft.com/office/drawing/2014/main" val="3735573861"/>
                  </a:ext>
                </a:extLst>
              </a:tr>
            </a:tbl>
          </a:graphicData>
        </a:graphic>
      </p:graphicFrame>
    </p:spTree>
    <p:extLst>
      <p:ext uri="{BB962C8B-B14F-4D97-AF65-F5344CB8AC3E}">
        <p14:creationId xmlns:p14="http://schemas.microsoft.com/office/powerpoint/2010/main" val="391675170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B29769-F01A-64C7-2FA2-D0BCCB7665CF}"/>
              </a:ext>
            </a:extLst>
          </p:cNvPr>
          <p:cNvSpPr>
            <a:spLocks noGrp="1"/>
          </p:cNvSpPr>
          <p:nvPr>
            <p:ph type="title"/>
          </p:nvPr>
        </p:nvSpPr>
        <p:spPr>
          <a:xfrm>
            <a:off x="838200" y="1891921"/>
            <a:ext cx="10515600" cy="1325563"/>
          </a:xfrm>
        </p:spPr>
        <p:txBody>
          <a:bodyPr>
            <a:normAutofit fontScale="90000"/>
          </a:bodyPr>
          <a:lstStyle/>
          <a:p>
            <a:r>
              <a:rPr lang="ru-RU" dirty="0">
                <a:solidFill>
                  <a:srgbClr val="FF0000"/>
                </a:solidFill>
              </a:rPr>
              <a:t>А теперь  примеры по отклонению заявок – практики много, но она всегда «индивидуальна»</a:t>
            </a:r>
          </a:p>
        </p:txBody>
      </p:sp>
    </p:spTree>
    <p:extLst>
      <p:ext uri="{BB962C8B-B14F-4D97-AF65-F5344CB8AC3E}">
        <p14:creationId xmlns:p14="http://schemas.microsoft.com/office/powerpoint/2010/main" val="310875388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C848BF-7776-158F-7EAF-4A431E97B84D}"/>
              </a:ext>
            </a:extLst>
          </p:cNvPr>
          <p:cNvSpPr>
            <a:spLocks noGrp="1"/>
          </p:cNvSpPr>
          <p:nvPr>
            <p:ph type="title"/>
          </p:nvPr>
        </p:nvSpPr>
        <p:spPr>
          <a:xfrm>
            <a:off x="117445" y="0"/>
            <a:ext cx="12013035" cy="817723"/>
          </a:xfrm>
        </p:spPr>
        <p:txBody>
          <a:bodyPr>
            <a:normAutofit fontScale="90000"/>
          </a:bodyPr>
          <a:lstStyle/>
          <a:p>
            <a:pPr algn="ctr"/>
            <a:r>
              <a:rPr lang="ru-RU" sz="2800" b="1" dirty="0"/>
              <a:t>РЕШЕНИЕ №030/06/48-290/2022 от 09.03.2022 (по жалобе  202200149788000226) (1 из 2)</a:t>
            </a:r>
          </a:p>
        </p:txBody>
      </p:sp>
      <p:sp>
        <p:nvSpPr>
          <p:cNvPr id="3" name="Объект 2">
            <a:extLst>
              <a:ext uri="{FF2B5EF4-FFF2-40B4-BE49-F238E27FC236}">
                <a16:creationId xmlns:a16="http://schemas.microsoft.com/office/drawing/2014/main" id="{784729D0-B89B-DD69-C510-1F850E5AB84A}"/>
              </a:ext>
            </a:extLst>
          </p:cNvPr>
          <p:cNvSpPr>
            <a:spLocks noGrp="1"/>
          </p:cNvSpPr>
          <p:nvPr>
            <p:ph idx="1"/>
          </p:nvPr>
        </p:nvSpPr>
        <p:spPr>
          <a:xfrm>
            <a:off x="327171" y="817723"/>
            <a:ext cx="11501306" cy="5359240"/>
          </a:xfrm>
        </p:spPr>
        <p:txBody>
          <a:bodyPr>
            <a:noAutofit/>
          </a:bodyPr>
          <a:lstStyle/>
          <a:p>
            <a:r>
              <a:rPr lang="ru-RU" sz="1400" dirty="0"/>
              <a:t>Жалуется ООО  «Ант-Строй» на действия  конкурсной комиссии государственного заказчика ФКУ «Управление федеральных автомобильных дорог «Каспий»  Федерального дорожного агентства» при проведении открытого конкурса в электронной форме на право заключить государственный контракт на  капитальный ремонт автомобильной дороги Р-216 Астрахань - Элиста - Ставрополь  на участке км 378+000 - км 385+000, Республика Калмыкия (реестровый номер извещения: 0318100043422000012).</a:t>
            </a:r>
          </a:p>
          <a:p>
            <a:r>
              <a:rPr lang="ru-RU" sz="1400" dirty="0"/>
              <a:t>Согласно доводам заявителя жалобы, конкурсная комиссия Заказчика неправомерно отклонила заявку Общества, а также неправомерно не указала в протоколе подведения итогов открытого конкурса обоснование принятого решения.</a:t>
            </a:r>
          </a:p>
          <a:p>
            <a:r>
              <a:rPr lang="ru-RU" sz="1400" dirty="0"/>
              <a:t>Согласно протоколу подведения итогов определения поставщика (подрядчика, исполнителя) от 25.02.2022 №ИЭОК1 Заявка Заявителя была отклонена по следующему основанию – «Несоответствие информации и документов, предусмотренных пунктами 2 и 3 части 6 ст.43 Закона о контрактной системе требованиям, установленным в извещении об осуществлении закупки».</a:t>
            </a:r>
          </a:p>
          <a:p>
            <a:r>
              <a:rPr lang="ru-RU" sz="1400" dirty="0"/>
              <a:t>В Извещении Заказчиком установлены требования к участникам Закупки в соответствии с ч. 2 ст. 31 Закона: "Требования в соответствии c пунктом 17 Постановления Правительства РФ от 29.12.2021 N 2571: </a:t>
            </a:r>
            <a:r>
              <a:rPr lang="ru-RU" sz="1400" b="1" dirty="0"/>
              <a:t>17. Работы по строительству, реконструкции, капитальному ремонту автомобильной дороги</a:t>
            </a:r>
          </a:p>
          <a:p>
            <a:r>
              <a:rPr lang="ru-RU" sz="1400" dirty="0"/>
              <a:t>Во исполнения данных требований Обществом в качестве подтверждения соответствия дополнительному требованию к участникам закупки был представлен государственный контракт от 19.05.2020 №77 на выполнение работ на объекте: «Капитальный ремонт автомобильной дороги А-167 Кочубей-</a:t>
            </a:r>
            <a:r>
              <a:rPr lang="ru-RU" sz="1400" dirty="0" err="1"/>
              <a:t>Нефтокумск</a:t>
            </a:r>
            <a:r>
              <a:rPr lang="ru-RU" sz="1400" dirty="0"/>
              <a:t>-Зеленокумск-Минеральные Воды  на участке км 251+000- км 267+000, Ставропольский край», с ценой контракта </a:t>
            </a:r>
            <a:r>
              <a:rPr lang="ru-RU" sz="1400" dirty="0">
                <a:solidFill>
                  <a:srgbClr val="FF0000"/>
                </a:solidFill>
              </a:rPr>
              <a:t>1 650 538 468</a:t>
            </a:r>
            <a:r>
              <a:rPr lang="ru-RU" sz="1400" dirty="0"/>
              <a:t> рублей, заключенный с ФКУ </a:t>
            </a:r>
            <a:r>
              <a:rPr lang="ru-RU" sz="1400" dirty="0" err="1"/>
              <a:t>Упрдор</a:t>
            </a:r>
            <a:r>
              <a:rPr lang="ru-RU" sz="1400" dirty="0"/>
              <a:t> «Кавказ».</a:t>
            </a:r>
          </a:p>
          <a:p>
            <a:r>
              <a:rPr lang="ru-RU" sz="1400" b="1" dirty="0">
                <a:solidFill>
                  <a:srgbClr val="FF0000"/>
                </a:solidFill>
              </a:rPr>
              <a:t>Однако, </a:t>
            </a:r>
            <a:r>
              <a:rPr lang="ru-RU" sz="1400" dirty="0"/>
              <a:t>согласно приложенных в составе заявки документов (акты выполненных работ по форме КС-2)  контракт исполнен на сумму – </a:t>
            </a:r>
            <a:r>
              <a:rPr lang="ru-RU" sz="1400" dirty="0">
                <a:solidFill>
                  <a:srgbClr val="FF0000"/>
                </a:solidFill>
              </a:rPr>
              <a:t>1 650 529 368 </a:t>
            </a:r>
            <a:r>
              <a:rPr lang="ru-RU" sz="1400" dirty="0"/>
              <a:t>рублей.</a:t>
            </a:r>
          </a:p>
          <a:p>
            <a:r>
              <a:rPr lang="ru-RU" sz="1400" dirty="0"/>
              <a:t>Кроме того, Заявителем был приложен договор №100 от 07.12.2021 на выполнение работ по выпуску молоди в водные объекты рыбохозяйственного значения в целях компенсации наносимого ущерба, заключенный между ООО «Ант-Строй» и ФГБУ «Главное бассейновое управление по рыболовству и сохранению водных биологических ресурсов» на сумму 10 611 руб., заключенный в рамках исполнения государственного контракта от 19.05.2020 №77 на выполнение работ на объекте: «Капитальный ремонт автомобильной дороги А-167 Кочубей-</a:t>
            </a:r>
            <a:r>
              <a:rPr lang="ru-RU" sz="1400" dirty="0" err="1"/>
              <a:t>Нефтокумск</a:t>
            </a:r>
            <a:r>
              <a:rPr lang="ru-RU" sz="1400" dirty="0"/>
              <a:t>-Зеленокумск-Минеральные Воды  на участке км 251+000- км 267+000, Ставропольский край».</a:t>
            </a:r>
          </a:p>
          <a:p>
            <a:r>
              <a:rPr lang="ru-RU" sz="1400" b="1" dirty="0">
                <a:solidFill>
                  <a:srgbClr val="FF0000"/>
                </a:solidFill>
              </a:rPr>
              <a:t>Между тем, акт </a:t>
            </a:r>
            <a:r>
              <a:rPr lang="ru-RU" sz="1400" dirty="0"/>
              <a:t>выполненных работ, подтверждающий  приемку ФКУ </a:t>
            </a:r>
            <a:r>
              <a:rPr lang="ru-RU" sz="1400" dirty="0" err="1"/>
              <a:t>Упрдор</a:t>
            </a:r>
            <a:r>
              <a:rPr lang="ru-RU" sz="1400" dirty="0"/>
              <a:t> «Кавказ»  у ООО «Ант-Строй» указанных работ, в составе заявки </a:t>
            </a:r>
            <a:r>
              <a:rPr lang="ru-RU" sz="1400" b="1" dirty="0">
                <a:solidFill>
                  <a:srgbClr val="FF0000"/>
                </a:solidFill>
              </a:rPr>
              <a:t>отсутствует.</a:t>
            </a:r>
          </a:p>
        </p:txBody>
      </p:sp>
    </p:spTree>
    <p:extLst>
      <p:ext uri="{BB962C8B-B14F-4D97-AF65-F5344CB8AC3E}">
        <p14:creationId xmlns:p14="http://schemas.microsoft.com/office/powerpoint/2010/main" val="406060421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C848BF-7776-158F-7EAF-4A431E97B84D}"/>
              </a:ext>
            </a:extLst>
          </p:cNvPr>
          <p:cNvSpPr>
            <a:spLocks noGrp="1"/>
          </p:cNvSpPr>
          <p:nvPr>
            <p:ph type="title"/>
          </p:nvPr>
        </p:nvSpPr>
        <p:spPr>
          <a:xfrm>
            <a:off x="-1" y="0"/>
            <a:ext cx="12113703" cy="817723"/>
          </a:xfrm>
        </p:spPr>
        <p:txBody>
          <a:bodyPr>
            <a:normAutofit fontScale="90000"/>
          </a:bodyPr>
          <a:lstStyle/>
          <a:p>
            <a:pPr algn="ctr"/>
            <a:r>
              <a:rPr lang="ru-RU" sz="2800" b="1" dirty="0"/>
              <a:t>РЕШЕНИЕ №030/06/48-290/2022 от 09.03.2022 (по жалобе  202200149788000226) (2 из 2)</a:t>
            </a:r>
          </a:p>
        </p:txBody>
      </p:sp>
      <p:sp>
        <p:nvSpPr>
          <p:cNvPr id="3" name="Объект 2">
            <a:extLst>
              <a:ext uri="{FF2B5EF4-FFF2-40B4-BE49-F238E27FC236}">
                <a16:creationId xmlns:a16="http://schemas.microsoft.com/office/drawing/2014/main" id="{784729D0-B89B-DD69-C510-1F850E5AB84A}"/>
              </a:ext>
            </a:extLst>
          </p:cNvPr>
          <p:cNvSpPr>
            <a:spLocks noGrp="1"/>
          </p:cNvSpPr>
          <p:nvPr>
            <p:ph idx="1"/>
          </p:nvPr>
        </p:nvSpPr>
        <p:spPr>
          <a:xfrm>
            <a:off x="327171" y="817723"/>
            <a:ext cx="11501306" cy="5359240"/>
          </a:xfrm>
        </p:spPr>
        <p:txBody>
          <a:bodyPr>
            <a:noAutofit/>
          </a:bodyPr>
          <a:lstStyle/>
          <a:p>
            <a:r>
              <a:rPr lang="ru-RU" sz="1400" b="1" dirty="0"/>
              <a:t>То есть, ООО «Ант-Строй» в составе заявки не приложены акты выполненных работ, подтверждающие полное исполнение государственного контракта от 19.05.2020 №77.</a:t>
            </a:r>
          </a:p>
          <a:p>
            <a:r>
              <a:rPr lang="ru-RU" sz="1400" dirty="0"/>
              <a:t>Кроме того, согласно данным официального сайта государственный контракт от 19.05.2020 №77 находится в стадии исполнения.</a:t>
            </a:r>
          </a:p>
          <a:p>
            <a:r>
              <a:rPr lang="ru-RU" sz="1400" dirty="0"/>
              <a:t>При этом, согласно </a:t>
            </a:r>
            <a:r>
              <a:rPr lang="ru-RU" sz="1400" dirty="0" err="1"/>
              <a:t>пп</a:t>
            </a:r>
            <a:r>
              <a:rPr lang="ru-RU" sz="1400" dirty="0"/>
              <a:t> «б» п.3 Постановления  Правительства РФ от 29.12.2021 N 2571 в  случае наличия противоречий между информацией, содержащейся в единой информационной системе, и информацией, содержащейся в документах, направляемых участниками закупки и предусмотренных приложением в графе "Информация и документы, подтверждающие соответствие участников закупки дополнительным требованиям", приоритет имеет информация, содержащаяся в единой информационной системе.</a:t>
            </a:r>
          </a:p>
          <a:p>
            <a:r>
              <a:rPr lang="ru-RU" sz="1400" dirty="0"/>
              <a:t>П.2 ч.12 ст.48 Закона о контрактной системе установлено, что при рассмотрении вторых частей заявок на участие в закупке соответствующая заявка подлежит отклонению в случае непредставления информации и документов, предусмотренных пунктами 2 и 3 части 6 статьи 43 настоящего Федерального закона, несоответствия таких информации и документов требованиям, установленным в извещении об осуществлении закупки.</a:t>
            </a:r>
          </a:p>
          <a:p>
            <a:r>
              <a:rPr lang="ru-RU" sz="1400" b="1" dirty="0">
                <a:solidFill>
                  <a:srgbClr val="FF0000"/>
                </a:solidFill>
              </a:rPr>
              <a:t>Таким образом, заявка ООО «Ант-Строй» была правомерно отклонена конкурсной комиссией Заказчика.</a:t>
            </a:r>
          </a:p>
          <a:p>
            <a:endParaRPr lang="ru-RU" sz="1400" dirty="0"/>
          </a:p>
          <a:p>
            <a:r>
              <a:rPr lang="ru-RU" sz="1400" dirty="0"/>
              <a:t>Между тем, согласно п.2 ч.13 ст.48 Закона о контрактной системе протокол рассмотрения и оценки вторых частей заявок на участие в закупке должен содержать информацию о принятом решении о признании второй части заявки на участие в закупке соответствующей извещению об осуществлении закупки или об отклонении заявки на участие в закупке с обоснованием такого решения и с указанием положений настоящего Федерального закона, извещения об осуществлении закупки, которым не соответствует такая заявка, положений заявки на участие в закупке, которые не соответствуют настоящему Федеральному закону, извещению об осуществлении закупки.</a:t>
            </a:r>
          </a:p>
          <a:p>
            <a:r>
              <a:rPr lang="ru-RU" sz="1400" dirty="0"/>
              <a:t>Однако в нарушение п.2 ч.13 ст.48 Закона о контрактной системе протокол подведения итогов определения поставщика (подрядчика, исполнителя) от 25.02.2022 №ИЭОК1 не содержит обоснование решения конкурсной комиссии об отклонении заявки Заявителя с указанием положений извещения об осуществлении закупки, которым не соответствует такая заявка, положений заявки на участие в закупке, которые не соответствуют Закону о контрактной системе, извещению об осуществлении закупки, </a:t>
            </a:r>
            <a:r>
              <a:rPr lang="ru-RU" sz="1400" b="1" dirty="0">
                <a:solidFill>
                  <a:srgbClr val="FF0000"/>
                </a:solidFill>
              </a:rPr>
              <a:t>что в свою очередь образует признаки состава административного правонарушения, ответственность за которое установлена ч.2.1 ст. 7.30 КоАП РФ.</a:t>
            </a:r>
          </a:p>
          <a:p>
            <a:r>
              <a:rPr lang="ru-RU" sz="1400" b="1" u="sng" dirty="0">
                <a:solidFill>
                  <a:srgbClr val="FF0000"/>
                </a:solidFill>
              </a:rPr>
              <a:t>Жалоба частично обоснованная.</a:t>
            </a:r>
          </a:p>
        </p:txBody>
      </p:sp>
    </p:spTree>
    <p:extLst>
      <p:ext uri="{BB962C8B-B14F-4D97-AF65-F5344CB8AC3E}">
        <p14:creationId xmlns:p14="http://schemas.microsoft.com/office/powerpoint/2010/main" val="145010315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43E5E2-75DA-860F-B044-9ADB913E83F2}"/>
              </a:ext>
            </a:extLst>
          </p:cNvPr>
          <p:cNvSpPr>
            <a:spLocks noGrp="1"/>
          </p:cNvSpPr>
          <p:nvPr>
            <p:ph type="title"/>
          </p:nvPr>
        </p:nvSpPr>
        <p:spPr>
          <a:xfrm>
            <a:off x="-1" y="139386"/>
            <a:ext cx="12130481" cy="330397"/>
          </a:xfrm>
        </p:spPr>
        <p:txBody>
          <a:bodyPr>
            <a:normAutofit fontScale="90000"/>
          </a:bodyPr>
          <a:lstStyle/>
          <a:p>
            <a:pPr algn="ctr"/>
            <a:r>
              <a:rPr lang="ru-RU" sz="2800" b="1" dirty="0"/>
              <a:t>РЕШЕНИЕ №030/06/42-486/2022 от 21.04.2022 (по жалобе 202200149788000479</a:t>
            </a:r>
            <a:r>
              <a:rPr lang="ru-RU" sz="2800" dirty="0"/>
              <a:t>) </a:t>
            </a:r>
            <a:endParaRPr lang="ru-RU" dirty="0"/>
          </a:p>
        </p:txBody>
      </p:sp>
      <p:sp>
        <p:nvSpPr>
          <p:cNvPr id="3" name="Объект 2">
            <a:extLst>
              <a:ext uri="{FF2B5EF4-FFF2-40B4-BE49-F238E27FC236}">
                <a16:creationId xmlns:a16="http://schemas.microsoft.com/office/drawing/2014/main" id="{7EF5411C-03AD-4527-82FD-C2DAD4B0F044}"/>
              </a:ext>
            </a:extLst>
          </p:cNvPr>
          <p:cNvSpPr>
            <a:spLocks noGrp="1"/>
          </p:cNvSpPr>
          <p:nvPr>
            <p:ph idx="1"/>
          </p:nvPr>
        </p:nvSpPr>
        <p:spPr>
          <a:xfrm>
            <a:off x="299906" y="848052"/>
            <a:ext cx="11592187" cy="5870562"/>
          </a:xfrm>
        </p:spPr>
        <p:txBody>
          <a:bodyPr>
            <a:normAutofit fontScale="92500" lnSpcReduction="10000"/>
          </a:bodyPr>
          <a:lstStyle/>
          <a:p>
            <a:r>
              <a:rPr lang="ru-RU" sz="1400" dirty="0"/>
              <a:t>Жалуется ООО «Новый формат качества» на действия комиссии по осуществлению закупок государственного заказчика ГКУ Астраханской области «Управление по капитальному строительству Астраханской области» при проведении открытого конкурса в электронной форме на право заключить контракт на выполнение работ по строительству объекта: "Строительство регулирующего гидротехнического сооружения между ильменем Малый Карабулак и ильменем Лата-</a:t>
            </a:r>
            <a:r>
              <a:rPr lang="ru-RU" sz="1400" dirty="0" err="1"/>
              <a:t>Ницанский</a:t>
            </a:r>
            <a:r>
              <a:rPr lang="ru-RU" sz="1400" dirty="0"/>
              <a:t> в Икрянинском районе Астраханской области" (реестровый № 0325200006722000024).</a:t>
            </a:r>
          </a:p>
          <a:p>
            <a:r>
              <a:rPr lang="ru-RU" sz="1400" dirty="0"/>
              <a:t>Из жалобы Заявителя следует, что комиссия по осуществлению закупок Заказчика неправомерно признала его заявку на участие в электронном конкурсе несоответствующей.</a:t>
            </a:r>
          </a:p>
          <a:p>
            <a:r>
              <a:rPr lang="ru-RU" sz="1400" dirty="0"/>
              <a:t>Заказчиком применена позиция 7 Приложения к Постановлению №2571 установлены дополнительные требования к участникам закупки в сфере работ по строительству, реконструкции объекта капитального строительства, за исключением линейного объекта.</a:t>
            </a:r>
          </a:p>
          <a:p>
            <a:r>
              <a:rPr lang="ru-RU" sz="1400" dirty="0"/>
              <a:t> Как следует из протокол рассмотрения и оценки вторых частей заявок на участие в открытом конкурсе в электронной форме от 14.04.2022 №ПРОII1, заявка Заявителя (номер заявки №60) признана несоответствующей требованиям, установленным в извещении в соответствии с позицией 7 Приложения  к  Постановлению №2571, поскольку участник закупки должен был предоставить договор строительного подряда, </a:t>
            </a:r>
            <a:r>
              <a:rPr lang="ru-RU" sz="1400" b="1" dirty="0">
                <a:solidFill>
                  <a:srgbClr val="FF0000"/>
                </a:solidFill>
              </a:rPr>
              <a:t>поскольку договор субподряда не отвечает за строительный подряд полностью, являться как опыт не может.   </a:t>
            </a:r>
          </a:p>
          <a:p>
            <a:r>
              <a:rPr lang="ru-RU" sz="1400" dirty="0"/>
              <a:t>Проанализировав заявку Заявителя Комиссией Управления установлено, что им в качестве подтверждения наличия опыта представлен договор субподряда №ГБУЗ-2019-12 от 27.05.20-19 года на оказание услуг по выполнению строительно-монтажных работ по объекту: Реконструкция объекта: здание поликлиники №1 ГБУЗ Московской области «Одинцовская центральная районная больница» и строительство объекта: Корпус поликлиники №1 ГБУЗ Московской области «Одинцовская центральная районная больница» по адресу: Московская область, </a:t>
            </a:r>
            <a:r>
              <a:rPr lang="ru-RU" sz="1400" dirty="0" err="1"/>
              <a:t>г.Одинцово</a:t>
            </a:r>
            <a:r>
              <a:rPr lang="ru-RU" sz="1400" dirty="0"/>
              <a:t>, ул.М.Бирюзова,д.3», акты выполненных работ к договору, разрешение на ввод объекта в эксплуатацию.</a:t>
            </a:r>
          </a:p>
          <a:p>
            <a:r>
              <a:rPr lang="ru-RU" sz="1400" dirty="0"/>
              <a:t>Также анализ показал, что договор субподряда заключен с ООО «Западная строительная компания», которое в свою очередь является генеральным подрядчиком по государственному контракту №Ф.2018.94523 на выполнение строительно-монтажных работ по объекту: Реконструкция объекта: здание поликлиники №1 ГБУЗ Московской области «Одинцовская центральная районная больница» и строительство объекта: Корпус поликлиники №1 ГБУЗ Московской области «Одинцовская центральная районная больница» по адресу: Московская область, </a:t>
            </a:r>
            <a:r>
              <a:rPr lang="ru-RU" sz="1400" dirty="0" err="1"/>
              <a:t>г.Одинцово</a:t>
            </a:r>
            <a:r>
              <a:rPr lang="ru-RU" sz="1400" dirty="0"/>
              <a:t>, ул.М.Бирюзова,д.3, цена которого составляет 856 644 388,11  рублей.</a:t>
            </a:r>
          </a:p>
          <a:p>
            <a:r>
              <a:rPr lang="ru-RU" sz="1400" dirty="0"/>
              <a:t>Следовательно, работы по договору субподряда №ГБУЗ-2019-12 от 27.05.20-19 выполнялись в рамках государственного контракта (договора генерального подряда).</a:t>
            </a:r>
          </a:p>
          <a:p>
            <a:r>
              <a:rPr lang="ru-RU" sz="1400" dirty="0"/>
              <a:t>Оценив представленные Обществом в качестве опыта документы, Комиссия Астраханского УФАС России приходит к выводу, что Заявитель не подтвердил наличие у него опыта исполнения договора строительного подряда, предусматривающего выполнение работ по  строительству, реконструкции объекта капитального строительства.</a:t>
            </a:r>
          </a:p>
          <a:p>
            <a:r>
              <a:rPr lang="ru-RU" sz="1400" dirty="0"/>
              <a:t> </a:t>
            </a:r>
            <a:r>
              <a:rPr lang="ru-RU" sz="1400" b="1" u="sng" dirty="0">
                <a:solidFill>
                  <a:srgbClr val="FF0000"/>
                </a:solidFill>
              </a:rPr>
              <a:t>Следовательно, комиссия по осуществлению закупок Заказчика обосновано признала заявку Заявителя несоответствующей требованиям извещения об электронном конкурсе.</a:t>
            </a:r>
          </a:p>
        </p:txBody>
      </p:sp>
    </p:spTree>
    <p:extLst>
      <p:ext uri="{BB962C8B-B14F-4D97-AF65-F5344CB8AC3E}">
        <p14:creationId xmlns:p14="http://schemas.microsoft.com/office/powerpoint/2010/main" val="192628294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9927764-ED02-2931-69D5-61D650DE9BD3}"/>
              </a:ext>
            </a:extLst>
          </p:cNvPr>
          <p:cNvSpPr>
            <a:spLocks noGrp="1"/>
          </p:cNvSpPr>
          <p:nvPr>
            <p:ph type="title"/>
          </p:nvPr>
        </p:nvSpPr>
        <p:spPr>
          <a:xfrm>
            <a:off x="330200" y="0"/>
            <a:ext cx="10854266" cy="777875"/>
          </a:xfrm>
        </p:spPr>
        <p:txBody>
          <a:bodyPr>
            <a:normAutofit fontScale="90000"/>
          </a:bodyPr>
          <a:lstStyle/>
          <a:p>
            <a:r>
              <a:rPr lang="ru-RU" sz="2700" b="1" dirty="0">
                <a:solidFill>
                  <a:srgbClr val="00B0F0"/>
                </a:solidFill>
              </a:rPr>
              <a:t>РЕШЕНИЕ Свердловского УФАС по жалобе № 066/06/106-1684/2022 от 20.05.2022 г.</a:t>
            </a:r>
            <a:endParaRPr lang="ru-RU" b="1" dirty="0">
              <a:solidFill>
                <a:srgbClr val="00B0F0"/>
              </a:solidFill>
            </a:endParaRPr>
          </a:p>
        </p:txBody>
      </p:sp>
      <p:sp>
        <p:nvSpPr>
          <p:cNvPr id="3" name="Объект 2">
            <a:extLst>
              <a:ext uri="{FF2B5EF4-FFF2-40B4-BE49-F238E27FC236}">
                <a16:creationId xmlns:a16="http://schemas.microsoft.com/office/drawing/2014/main" id="{A563A58B-BDA7-C25B-214F-2DF0733AA037}"/>
              </a:ext>
            </a:extLst>
          </p:cNvPr>
          <p:cNvSpPr>
            <a:spLocks noGrp="1"/>
          </p:cNvSpPr>
          <p:nvPr>
            <p:ph idx="1"/>
          </p:nvPr>
        </p:nvSpPr>
        <p:spPr>
          <a:xfrm>
            <a:off x="330200" y="702733"/>
            <a:ext cx="11023600" cy="5211763"/>
          </a:xfrm>
        </p:spPr>
        <p:txBody>
          <a:bodyPr>
            <a:normAutofit/>
          </a:bodyPr>
          <a:lstStyle/>
          <a:p>
            <a:r>
              <a:rPr lang="ru-RU" sz="1600" dirty="0"/>
              <a:t>Жалуется ООО "Капитал групп" (</a:t>
            </a:r>
            <a:r>
              <a:rPr lang="ru-RU" sz="1600" dirty="0" err="1"/>
              <a:t>вх</a:t>
            </a:r>
            <a:r>
              <a:rPr lang="ru-RU" sz="1600" dirty="0"/>
              <a:t>. № 01-10838 от 18.05.2022 г.) о нарушении заказчиком в лице МКУ «Дирекция единого заказчика», уполномоченным органом в лице Администрации муниципального образования город Алапаевск его комиссией при осуществлении закупки путем проведения электронного аукциона на благоустройство сквера им. И.Д. Самойлова с площадью Революции и аллеей Комсомола в городе Алапаевск, Свердловской области, 1 этап (извещение №  0162300005722000040).</a:t>
            </a:r>
          </a:p>
          <a:p>
            <a:r>
              <a:rPr lang="ru-RU" sz="1600" dirty="0"/>
              <a:t>В своей жалобе заявитель указывает на то, что заявка ООО "Капитал групп" неправомерно была отклонена закупочной комиссией, ввиду её несоответствия требованиям извещения электронного аукциона.</a:t>
            </a:r>
          </a:p>
          <a:p>
            <a:r>
              <a:rPr lang="ru-RU" sz="1600" dirty="0" err="1"/>
              <a:t>Доп.требования</a:t>
            </a:r>
            <a:r>
              <a:rPr lang="ru-RU" sz="1600" dirty="0"/>
              <a:t> установлены по п.9 2571 ПП: </a:t>
            </a:r>
            <a:r>
              <a:rPr lang="ru-RU" sz="1600" b="1" dirty="0"/>
              <a:t>Работы по строительству некапитального строения, сооружения (строений, сооружений), благоустройству территории.</a:t>
            </a:r>
          </a:p>
          <a:p>
            <a:r>
              <a:rPr lang="ru-RU" sz="1600" dirty="0"/>
              <a:t>Комиссией установлено, что участником закупки ООО "Капитал групп" для подтверждения соответствия позиции 9, в составе заявки был приложен контракт № 0848600008921000100 от 24.06.2021 г. на выполнение работ по комплексному ремонту спортивных площадок, а также акты выполненных работ, подтверждающие цену выполненных работ.</a:t>
            </a:r>
          </a:p>
          <a:p>
            <a:r>
              <a:rPr lang="ru-RU" sz="1600" dirty="0"/>
              <a:t>Исходя из того, что участник закупки в составе заявки в качестве подтверждения соответствия дополнительным требованиям, утвержденных постановлением Правительства РФ № 2571, представил контракт, предметом которого является выполнение работ по комплексному ремонту спортивных площадок, а не строительство некапитального строения, сооружения (строений, сооружений), благоустройства территории, Комиссия приходит к выводу, что решение о признании заявки участника ООО "Капитал групп" несоответствующей требованиям извещения, Закона о контрактной системе по основаниям, указанным в протоколе подведения итогов электронного аукциона, закупочной комиссией было принято </a:t>
            </a:r>
            <a:r>
              <a:rPr lang="ru-RU" sz="1600" dirty="0">
                <a:solidFill>
                  <a:srgbClr val="FF0000"/>
                </a:solidFill>
              </a:rPr>
              <a:t>правомерно, в данных действиях закупочной комиссии нарушений Закона о контрактной системе не выявлено</a:t>
            </a:r>
            <a:r>
              <a:rPr lang="ru-RU" sz="1600" dirty="0"/>
              <a:t>.</a:t>
            </a:r>
          </a:p>
        </p:txBody>
      </p:sp>
    </p:spTree>
    <p:extLst>
      <p:ext uri="{BB962C8B-B14F-4D97-AF65-F5344CB8AC3E}">
        <p14:creationId xmlns:p14="http://schemas.microsoft.com/office/powerpoint/2010/main" val="326612955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9927764-ED02-2931-69D5-61D650DE9BD3}"/>
              </a:ext>
            </a:extLst>
          </p:cNvPr>
          <p:cNvSpPr>
            <a:spLocks noGrp="1"/>
          </p:cNvSpPr>
          <p:nvPr>
            <p:ph type="title"/>
          </p:nvPr>
        </p:nvSpPr>
        <p:spPr>
          <a:xfrm>
            <a:off x="330200" y="0"/>
            <a:ext cx="10854266" cy="777875"/>
          </a:xfrm>
        </p:spPr>
        <p:txBody>
          <a:bodyPr>
            <a:normAutofit fontScale="90000"/>
          </a:bodyPr>
          <a:lstStyle/>
          <a:p>
            <a:r>
              <a:rPr lang="ru-RU" sz="2700" b="1" dirty="0">
                <a:solidFill>
                  <a:srgbClr val="00B0F0"/>
                </a:solidFill>
              </a:rPr>
              <a:t>РЕШЕНИЕ Свердловского УФАС по жалобе № 066/06/106-1480/2022 от 28.04.2022 г.</a:t>
            </a:r>
            <a:endParaRPr lang="ru-RU" b="1" dirty="0">
              <a:solidFill>
                <a:srgbClr val="00B0F0"/>
              </a:solidFill>
            </a:endParaRPr>
          </a:p>
        </p:txBody>
      </p:sp>
      <p:sp>
        <p:nvSpPr>
          <p:cNvPr id="3" name="Объект 2">
            <a:extLst>
              <a:ext uri="{FF2B5EF4-FFF2-40B4-BE49-F238E27FC236}">
                <a16:creationId xmlns:a16="http://schemas.microsoft.com/office/drawing/2014/main" id="{A563A58B-BDA7-C25B-214F-2DF0733AA037}"/>
              </a:ext>
            </a:extLst>
          </p:cNvPr>
          <p:cNvSpPr>
            <a:spLocks noGrp="1"/>
          </p:cNvSpPr>
          <p:nvPr>
            <p:ph idx="1"/>
          </p:nvPr>
        </p:nvSpPr>
        <p:spPr>
          <a:xfrm>
            <a:off x="330200" y="702733"/>
            <a:ext cx="11023600" cy="6053667"/>
          </a:xfrm>
        </p:spPr>
        <p:txBody>
          <a:bodyPr>
            <a:normAutofit fontScale="92500" lnSpcReduction="10000"/>
          </a:bodyPr>
          <a:lstStyle/>
          <a:p>
            <a:r>
              <a:rPr lang="ru-RU" sz="1600" dirty="0"/>
              <a:t>Жалуется  ООО "ПАРТНЕР" (</a:t>
            </a:r>
            <a:r>
              <a:rPr lang="ru-RU" sz="1600" dirty="0" err="1"/>
              <a:t>вх</a:t>
            </a:r>
            <a:r>
              <a:rPr lang="ru-RU" sz="1600" dirty="0"/>
              <a:t>. № 01-9303 от 25.04.2022 г.) о нарушении заказчиком в лице Управления образованием Асбестовского городского округа, уполномоченным органом в лице Департамента государственных закупок Свердловской области, его комиссией при осуществлении закупки путем проведения электронного аукциона на обеспечение мероприятий по оборудованию спортивной площадки в МБОУ СОШ № 18 по адресу: Свердловская область, город Асбест, поселок Белокаменный, ул. Советская, 21 (извещение № 0162200011822000695).</a:t>
            </a:r>
          </a:p>
          <a:p>
            <a:r>
              <a:rPr lang="ru-RU" sz="1600" dirty="0"/>
              <a:t>В своей жалобе заявитель указывает на то, что заявка ООО "ПАРТНЕР" неправомерно была отклонена закупочной комиссией, ввиду её несоответствия требованиям извещения электронного аукциона.</a:t>
            </a:r>
          </a:p>
          <a:p>
            <a:r>
              <a:rPr lang="ru-RU" sz="1600" dirty="0"/>
              <a:t>В извещении электронного аукциона установлено, что к участникам закупки предъявляются требования, предусмотренные позицией 9 раздела II приложения к ПП РФ от 29.12.2021 № 2571. </a:t>
            </a:r>
            <a:r>
              <a:rPr lang="ru-RU" sz="1600" b="1" dirty="0"/>
              <a:t>Работы по строительству некапитального строения, сооружения (строений, сооружений), благоустройству территории.</a:t>
            </a:r>
          </a:p>
          <a:p>
            <a:r>
              <a:rPr lang="ru-RU" sz="1600" dirty="0"/>
              <a:t>Комиссией установлено, что участником закупки ООО "ПАРТНЕР" для подтверждения соответствия п. 10 раздела «Требования к содержанию, составу заявки на участие в закупке и инструкция по ее заполнению» извещения электронного аукциона в составе заявки был приложен муниципальный контракт № 0362300008621000007 от 25.02.2021 г. на ремонт тротуара по улице Карла Маркса г. Артемовский, а также акты выполненных работ, подтверждающие цену выполненных работ.</a:t>
            </a:r>
          </a:p>
          <a:p>
            <a:r>
              <a:rPr lang="ru-RU" sz="1600" dirty="0"/>
              <a:t>Согласно извещению электронного аукциона, наименованием закупки выступает «Обеспечение мероприятий по оборудованию спортивной площадки в МБОУ СОШ № 18 по адресу: Свердловская область, город Асбест, поселок Белокаменный, ул. Советская, 21».</a:t>
            </a:r>
          </a:p>
          <a:p>
            <a:r>
              <a:rPr lang="ru-RU" sz="1600" dirty="0"/>
              <a:t>На основании п. 36 ст. 1 </a:t>
            </a:r>
            <a:r>
              <a:rPr lang="ru-RU" sz="1600" dirty="0" err="1"/>
              <a:t>ГрК</a:t>
            </a:r>
            <a:r>
              <a:rPr lang="ru-RU" sz="1600" dirty="0"/>
              <a:t> РФ благоустройством территории является деятельность по реализации комплекса мероприятий, установленного правилами благоустройства территории муниципального образования, направленная на обеспечение и повышение комфортности условий проживания граждан, по поддержанию и улучшению санитарного и эстетического состояния территории муниципального образования, по содержанию территорий населенных пунктов и расположенных на таких территориях объектов, в том числе территорий общего пользования, земельных участков, зданий, строений, сооружений, прилегающих территорий.</a:t>
            </a:r>
          </a:p>
          <a:p>
            <a:r>
              <a:rPr lang="ru-RU" sz="1600" dirty="0"/>
              <a:t>Таким образом, участник закупки в составе заявки в качестве подтверждения соответствия дополнительным требованиям, утвержденных постановлением Правительства РФ № 2571, представил контракт, предметом которого является текущий ремонт тротуара, что не является работами по благоустройству, так как, исходя из норм Градостроительного кодекса Российской Федерации, благоустройство - это комплекс мероприятий, направленный на обеспечение и повышение комфортности условий проживания граждан. </a:t>
            </a:r>
            <a:r>
              <a:rPr lang="ru-RU" sz="1600" dirty="0">
                <a:solidFill>
                  <a:srgbClr val="FF0000"/>
                </a:solidFill>
              </a:rPr>
              <a:t>Жалоба не обоснована.</a:t>
            </a:r>
          </a:p>
        </p:txBody>
      </p:sp>
    </p:spTree>
    <p:extLst>
      <p:ext uri="{BB962C8B-B14F-4D97-AF65-F5344CB8AC3E}">
        <p14:creationId xmlns:p14="http://schemas.microsoft.com/office/powerpoint/2010/main" val="161303799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B29769-F01A-64C7-2FA2-D0BCCB7665CF}"/>
              </a:ext>
            </a:extLst>
          </p:cNvPr>
          <p:cNvSpPr>
            <a:spLocks noGrp="1"/>
          </p:cNvSpPr>
          <p:nvPr>
            <p:ph type="title"/>
          </p:nvPr>
        </p:nvSpPr>
        <p:spPr>
          <a:xfrm>
            <a:off x="838200" y="1891921"/>
            <a:ext cx="10515600" cy="1325563"/>
          </a:xfrm>
        </p:spPr>
        <p:txBody>
          <a:bodyPr>
            <a:normAutofit/>
          </a:bodyPr>
          <a:lstStyle/>
          <a:p>
            <a:r>
              <a:rPr lang="ru-RU" dirty="0">
                <a:solidFill>
                  <a:srgbClr val="00B0F0"/>
                </a:solidFill>
              </a:rPr>
              <a:t>Чуть-чуть необоснованных жалоб</a:t>
            </a:r>
          </a:p>
        </p:txBody>
      </p:sp>
    </p:spTree>
    <p:extLst>
      <p:ext uri="{BB962C8B-B14F-4D97-AF65-F5344CB8AC3E}">
        <p14:creationId xmlns:p14="http://schemas.microsoft.com/office/powerpoint/2010/main" val="74643612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2E9A04E-5EB5-E6BF-DDEC-2D5521D4E1F9}"/>
              </a:ext>
            </a:extLst>
          </p:cNvPr>
          <p:cNvSpPr>
            <a:spLocks noGrp="1"/>
          </p:cNvSpPr>
          <p:nvPr>
            <p:ph type="title"/>
          </p:nvPr>
        </p:nvSpPr>
        <p:spPr>
          <a:xfrm>
            <a:off x="81093" y="130233"/>
            <a:ext cx="12029813" cy="717055"/>
          </a:xfrm>
        </p:spPr>
        <p:txBody>
          <a:bodyPr>
            <a:normAutofit/>
          </a:bodyPr>
          <a:lstStyle/>
          <a:p>
            <a:r>
              <a:rPr lang="ru-RU" sz="2400" b="1" dirty="0"/>
              <a:t>РЕШЕНИЕ №030/06/42-448/2022 от 12.04.2022 (по жалобе № 202200149788000431)</a:t>
            </a:r>
          </a:p>
        </p:txBody>
      </p:sp>
      <p:sp>
        <p:nvSpPr>
          <p:cNvPr id="3" name="Объект 2">
            <a:extLst>
              <a:ext uri="{FF2B5EF4-FFF2-40B4-BE49-F238E27FC236}">
                <a16:creationId xmlns:a16="http://schemas.microsoft.com/office/drawing/2014/main" id="{2D11D0F2-C295-5E95-6420-1F737434B22A}"/>
              </a:ext>
            </a:extLst>
          </p:cNvPr>
          <p:cNvSpPr>
            <a:spLocks noGrp="1"/>
          </p:cNvSpPr>
          <p:nvPr>
            <p:ph idx="1"/>
          </p:nvPr>
        </p:nvSpPr>
        <p:spPr>
          <a:xfrm>
            <a:off x="285226" y="847288"/>
            <a:ext cx="11068574" cy="5329675"/>
          </a:xfrm>
        </p:spPr>
        <p:txBody>
          <a:bodyPr>
            <a:normAutofit lnSpcReduction="10000"/>
          </a:bodyPr>
          <a:lstStyle/>
          <a:p>
            <a:r>
              <a:rPr lang="ru-RU" sz="1600" dirty="0"/>
              <a:t>Жалуется ООО  «Техноконтроль» на действия  государственного заказчика ФКУ «Управление федеральных автомобильных дорог «Каспий»  Федерального дорожного агентства» при проведении открытого конкурса в электронной форме на право заключить государственный контракт на проведение строительного контроля при осуществлении капитального ремонта автомобильной дороги Р-22 "Каспий" автомобильная дорога М-4 "Дон" - Тамбов - Волгоград - Астрахань, подъезд к г. Элиста на участке км 114+000 - км 122+000, Республика Калмыкия   (номер извещения: 0318100043422000017)</a:t>
            </a:r>
          </a:p>
          <a:p>
            <a:r>
              <a:rPr lang="ru-RU" sz="1600" dirty="0"/>
              <a:t>Согласно доводам заявителя жалобы, Заказчик в документе  «Требования к содержанию, составу заявки на участие в электронном конкурсе и инструкция по ее заполнению» </a:t>
            </a:r>
            <a:r>
              <a:rPr lang="ru-RU" sz="1600" u="sng" dirty="0"/>
              <a:t>неправомерно установил требование </a:t>
            </a:r>
            <a:r>
              <a:rPr lang="ru-RU" sz="1600" dirty="0"/>
              <a:t>о том, что  вторая часть заявки должна содержать  документы, подтверждающие соответствие участника закупки дополнительным требованиям, установленным в соответствии с частью 2 статьи 31 Федерального закона №44-ФЗ, а именно: документы, подтверждающие соответствие участников закупки дополнительным требованиям, установленным Заказчиком в Извещении в соответствии с позицией 17 Приложения к Постановлению Правительства Российской Федерации от 29.12.2021 №2571. </a:t>
            </a:r>
            <a:r>
              <a:rPr lang="ru-RU" sz="1600" b="1" dirty="0"/>
              <a:t>17. Работы по строительству, реконструкции, капитальному ремонту автомобильной дороги.</a:t>
            </a:r>
          </a:p>
          <a:p>
            <a:r>
              <a:rPr lang="ru-RU" sz="1600" dirty="0"/>
              <a:t>Но! Приказом Минтранса России от 16.11.2012 N 402 утверждена Классификация работ по капитальному ремонту, ремонту и содержанию автомобильных дорог.</a:t>
            </a:r>
          </a:p>
          <a:p>
            <a:r>
              <a:rPr lang="ru-RU" sz="1600" dirty="0"/>
              <a:t>Согласно </a:t>
            </a:r>
            <a:r>
              <a:rPr lang="ru-RU" sz="1600" dirty="0" err="1"/>
              <a:t>ппп</a:t>
            </a:r>
            <a:r>
              <a:rPr lang="ru-RU" sz="1600" dirty="0"/>
              <a:t>. «д» </a:t>
            </a:r>
            <a:r>
              <a:rPr lang="ru-RU" sz="1600" dirty="0" err="1"/>
              <a:t>пп</a:t>
            </a:r>
            <a:r>
              <a:rPr lang="ru-RU" sz="1600" dirty="0"/>
              <a:t>. 5 п. 3 раздела II указанной Классификации строительный контроль относится к прочим работам по капитальному ремонту автомобильных дорог.</a:t>
            </a:r>
          </a:p>
          <a:p>
            <a:r>
              <a:rPr lang="ru-RU" sz="1600" dirty="0"/>
              <a:t>Указанный вывод подтверждается Постановлением арбитражного суда кассационной инстанции по делу №А06-3713/2020.</a:t>
            </a:r>
          </a:p>
          <a:p>
            <a:r>
              <a:rPr lang="ru-RU" sz="1600" dirty="0"/>
              <a:t>Учитывая, что предмет закупки отнесен к деятельности по капитальному ремонту дороги, следовательно, Заказчик, правомерно установил дополнительные требования к участникам закупки, предусмотренные Постановлением №2571.</a:t>
            </a:r>
          </a:p>
          <a:p>
            <a:r>
              <a:rPr lang="ru-RU" sz="1600" b="1" dirty="0">
                <a:solidFill>
                  <a:srgbClr val="FF0000"/>
                </a:solidFill>
              </a:rPr>
              <a:t>Жалоба не обоснована.</a:t>
            </a:r>
          </a:p>
        </p:txBody>
      </p:sp>
    </p:spTree>
    <p:extLst>
      <p:ext uri="{BB962C8B-B14F-4D97-AF65-F5344CB8AC3E}">
        <p14:creationId xmlns:p14="http://schemas.microsoft.com/office/powerpoint/2010/main" val="89999813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09AF7D0-E096-C697-A0C8-7A463035B1DD}"/>
              </a:ext>
            </a:extLst>
          </p:cNvPr>
          <p:cNvSpPr>
            <a:spLocks noGrp="1"/>
          </p:cNvSpPr>
          <p:nvPr>
            <p:ph type="title"/>
          </p:nvPr>
        </p:nvSpPr>
        <p:spPr>
          <a:xfrm>
            <a:off x="369116" y="18256"/>
            <a:ext cx="11685864" cy="662782"/>
          </a:xfrm>
        </p:spPr>
        <p:txBody>
          <a:bodyPr>
            <a:normAutofit/>
          </a:bodyPr>
          <a:lstStyle/>
          <a:p>
            <a:r>
              <a:rPr lang="ru-RU" sz="2400" b="1" dirty="0"/>
              <a:t>РЕШЕНИЕ №030/06/31-458/2022  от 13.04.2022 (по жалобе  202200149788000427) (1 из 4)</a:t>
            </a:r>
          </a:p>
        </p:txBody>
      </p:sp>
      <p:sp>
        <p:nvSpPr>
          <p:cNvPr id="3" name="Объект 2">
            <a:extLst>
              <a:ext uri="{FF2B5EF4-FFF2-40B4-BE49-F238E27FC236}">
                <a16:creationId xmlns:a16="http://schemas.microsoft.com/office/drawing/2014/main" id="{7630924C-9ACB-5106-DB62-5CBF31FF83F8}"/>
              </a:ext>
            </a:extLst>
          </p:cNvPr>
          <p:cNvSpPr>
            <a:spLocks noGrp="1"/>
          </p:cNvSpPr>
          <p:nvPr>
            <p:ph idx="1"/>
          </p:nvPr>
        </p:nvSpPr>
        <p:spPr>
          <a:xfrm>
            <a:off x="477473" y="739761"/>
            <a:ext cx="10515600" cy="5495925"/>
          </a:xfrm>
        </p:spPr>
        <p:txBody>
          <a:bodyPr>
            <a:noAutofit/>
          </a:bodyPr>
          <a:lstStyle/>
          <a:p>
            <a:r>
              <a:rPr lang="ru-RU" sz="1600" dirty="0"/>
              <a:t>Жалуется ООО «Санта» на действия государственного заказчика Государственного бюджетного учреждения здравоохранения Астраханской области «Володарская районная больница» и уполномоченного органа – ГКУ Астраханской области «Управление по капитальному строительству Астраханской области» при проведении открытого конкурса в электронной форме на право заключить контракт на выполнение работ по объекту: "Капитальный ремонт поликлиники, расположенной по адресу: Астраханская область, Володарский район, п. Володарский, ул. Садовая, 20" (реестровый № 0325200006722000020).</a:t>
            </a:r>
          </a:p>
          <a:p>
            <a:r>
              <a:rPr lang="ru-RU" sz="1600" dirty="0"/>
              <a:t>Из жалобы Заявителя следует, что Заказчиком </a:t>
            </a:r>
            <a:r>
              <a:rPr lang="ru-RU" sz="1600" dirty="0">
                <a:solidFill>
                  <a:srgbClr val="FF0000"/>
                </a:solidFill>
              </a:rPr>
              <a:t>неправомерно установлены дополнительные требования </a:t>
            </a:r>
            <a:r>
              <a:rPr lang="ru-RU" sz="1600" dirty="0"/>
              <a:t>к участникам закупки, предусмотренные пунктом 7 Постановления Правительства Российской Федерации от 29.12.2021 N 2571 </a:t>
            </a:r>
            <a:r>
              <a:rPr lang="ru-RU" sz="1600" b="1" dirty="0"/>
              <a:t>(7. Работы по строительству, реконструкции объекта капитального строительства за исключением линейного объекта), </a:t>
            </a:r>
            <a:r>
              <a:rPr lang="ru-RU" sz="1600" dirty="0"/>
              <a:t>в то время как, по мнению Заявителя, Заказчику необходимо было установить дополнительные требования к участникам, предусмотренные пунктом 10 указанного Постановления </a:t>
            </a:r>
            <a:r>
              <a:rPr lang="ru-RU" sz="1600" b="1" dirty="0"/>
              <a:t>(10.Работы по капитальному ремонту объекта капитального строительства (за исключением линейного объекта).</a:t>
            </a:r>
          </a:p>
          <a:p>
            <a:r>
              <a:rPr lang="ru-RU" sz="1600" b="1" dirty="0"/>
              <a:t> </a:t>
            </a:r>
            <a:r>
              <a:rPr lang="ru-RU" sz="1600" dirty="0"/>
              <a:t>Комиссия Управления считает довод Заявителя необоснованным по следующим основаниям.</a:t>
            </a:r>
          </a:p>
          <a:p>
            <a:r>
              <a:rPr lang="ru-RU" sz="1600" dirty="0"/>
              <a:t>        В соответствии с частью 56 статьи 112 Закона о контрактной системе в случае, предусмотренном частью 55 настоящей статьи, предметом контракта может быть одновременно подготовка проектной документации и (или) выполнение инженерных изысканий, выполнение работ по строительству, реконструкции и (или) капитальному ремонту объекта капитального строительства.</a:t>
            </a:r>
          </a:p>
          <a:p>
            <a:r>
              <a:rPr lang="ru-RU" sz="1600" dirty="0"/>
              <a:t>        Частью 56 статьи 112 Закона о контрактной системе установлено, что до 1 января 2024 года Правительство Российской Федерации, высшие исполнительные органы государственной власти субъектов Российской Федерации, местные администрации вправе утвердить перечни объектов капитального строительства, в целях архитектурно-строительного проектирования, строительства, реконструкции, капитального ремонта которых применяются особенности осуществления закупок и исполнения контрактов, предусмотренные частями 56 - 63 настоящей статьи.</a:t>
            </a:r>
          </a:p>
          <a:p>
            <a:endParaRPr lang="ru-RU" sz="1600" dirty="0"/>
          </a:p>
          <a:p>
            <a:r>
              <a:rPr lang="ru-RU" sz="1600" dirty="0"/>
              <a:t>        </a:t>
            </a:r>
          </a:p>
        </p:txBody>
      </p:sp>
    </p:spTree>
    <p:extLst>
      <p:ext uri="{BB962C8B-B14F-4D97-AF65-F5344CB8AC3E}">
        <p14:creationId xmlns:p14="http://schemas.microsoft.com/office/powerpoint/2010/main" val="1313937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582830"/>
          </a:xfrm>
        </p:spPr>
        <p:txBody>
          <a:bodyPr>
            <a:noAutofit/>
          </a:bodyPr>
          <a:lstStyle/>
          <a:p>
            <a:r>
              <a:rPr lang="ru-RU" sz="3600" dirty="0"/>
              <a:t>Изменения в способах закупок</a:t>
            </a:r>
          </a:p>
        </p:txBody>
      </p:sp>
      <p:graphicFrame>
        <p:nvGraphicFramePr>
          <p:cNvPr id="4" name="Таблица 4"/>
          <p:cNvGraphicFramePr>
            <a:graphicFrameLocks noGrp="1"/>
          </p:cNvGraphicFramePr>
          <p:nvPr>
            <p:ph idx="1"/>
          </p:nvPr>
        </p:nvGraphicFramePr>
        <p:xfrm>
          <a:off x="357233" y="1065404"/>
          <a:ext cx="11477538" cy="2103120"/>
        </p:xfrm>
        <a:graphic>
          <a:graphicData uri="http://schemas.openxmlformats.org/drawingml/2006/table">
            <a:tbl>
              <a:tblPr firstRow="1" bandRow="1">
                <a:tableStyleId>{7DF18680-E054-41AD-8BC1-D1AEF772440D}</a:tableStyleId>
              </a:tblPr>
              <a:tblGrid>
                <a:gridCol w="9748007">
                  <a:extLst>
                    <a:ext uri="{9D8B030D-6E8A-4147-A177-3AD203B41FA5}">
                      <a16:colId xmlns:a16="http://schemas.microsoft.com/office/drawing/2014/main" val="20000"/>
                    </a:ext>
                  </a:extLst>
                </a:gridCol>
                <a:gridCol w="1729531">
                  <a:extLst>
                    <a:ext uri="{9D8B030D-6E8A-4147-A177-3AD203B41FA5}">
                      <a16:colId xmlns:a16="http://schemas.microsoft.com/office/drawing/2014/main" val="20001"/>
                    </a:ext>
                  </a:extLst>
                </a:gridCol>
              </a:tblGrid>
              <a:tr h="182505">
                <a:tc>
                  <a:txBody>
                    <a:bodyPr/>
                    <a:lstStyle/>
                    <a:p>
                      <a:r>
                        <a:rPr lang="ru-RU" dirty="0"/>
                        <a:t>Будущая редакция</a:t>
                      </a:r>
                    </a:p>
                  </a:txBody>
                  <a:tcPr/>
                </a:tc>
                <a:tc>
                  <a:txBody>
                    <a:bodyPr/>
                    <a:lstStyle/>
                    <a:p>
                      <a:r>
                        <a:rPr lang="ru-RU" dirty="0"/>
                        <a:t>Комментарий</a:t>
                      </a:r>
                    </a:p>
                  </a:txBody>
                  <a:tcPr/>
                </a:tc>
                <a:extLst>
                  <a:ext uri="{0D108BD9-81ED-4DB2-BD59-A6C34878D82A}">
                    <a16:rowId xmlns:a16="http://schemas.microsoft.com/office/drawing/2014/main" val="10000"/>
                  </a:ext>
                </a:extLst>
              </a:tr>
              <a:tr h="1705017">
                <a:tc>
                  <a:txBody>
                    <a:bodyPr/>
                    <a:lstStyle/>
                    <a:p>
                      <a:r>
                        <a:rPr lang="ru-RU" sz="1800" kern="1200" dirty="0">
                          <a:solidFill>
                            <a:schemeClr val="dk1"/>
                          </a:solidFill>
                          <a:effectLst/>
                          <a:latin typeface="+mn-lt"/>
                          <a:ea typeface="+mn-ea"/>
                          <a:cs typeface="+mn-cs"/>
                        </a:rPr>
                        <a:t>ж) закупок изделий народных художественных промыслов признанного художественного достоинства, образцы которых зарегистрированы в порядке, установленном уполномоченным Правительством Российской Федерации федеральным органом исполнительной власти;</a:t>
                      </a:r>
                    </a:p>
                    <a:p>
                      <a:r>
                        <a:rPr lang="ru-RU" sz="1800" kern="1200" dirty="0">
                          <a:solidFill>
                            <a:schemeClr val="dk1"/>
                          </a:solidFill>
                          <a:effectLst/>
                          <a:latin typeface="+mn-lt"/>
                          <a:ea typeface="+mn-ea"/>
                          <a:cs typeface="+mn-cs"/>
                        </a:rPr>
                        <a:t>з) закупок жилых помещений для детей-сирот и детей, оставшихся без попечения родителей, лиц из числа детей-сирот и детей, оставшихся без попечения родителей. </a:t>
                      </a:r>
                      <a:r>
                        <a:rPr lang="ru-RU" sz="1800" strike="sngStrike" kern="1200" dirty="0">
                          <a:solidFill>
                            <a:schemeClr val="dk1"/>
                          </a:solidFill>
                          <a:effectLst/>
                          <a:latin typeface="+mn-lt"/>
                          <a:ea typeface="+mn-ea"/>
                          <a:cs typeface="+mn-cs"/>
                        </a:rPr>
                        <a:t>у физических лиц, являющихся собственниками этих жилых помещений.</a:t>
                      </a:r>
                    </a:p>
                  </a:txBody>
                  <a:tcPr/>
                </a:tc>
                <a:tc>
                  <a:txBody>
                    <a:bodyPr/>
                    <a:lstStyle/>
                    <a:p>
                      <a:pPr marL="0" indent="0">
                        <a:buFont typeface="Arial" panose="020B0604020202020204" pitchFamily="34" charset="0"/>
                        <a:buNone/>
                      </a:pPr>
                      <a:r>
                        <a:rPr lang="ru-RU" i="1" dirty="0"/>
                        <a:t>Из ЗП случаи перенесены в ЗК</a:t>
                      </a:r>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09AF7D0-E096-C697-A0C8-7A463035B1DD}"/>
              </a:ext>
            </a:extLst>
          </p:cNvPr>
          <p:cNvSpPr>
            <a:spLocks noGrp="1"/>
          </p:cNvSpPr>
          <p:nvPr>
            <p:ph type="title"/>
          </p:nvPr>
        </p:nvSpPr>
        <p:spPr>
          <a:xfrm>
            <a:off x="369116" y="18256"/>
            <a:ext cx="11761365" cy="662782"/>
          </a:xfrm>
        </p:spPr>
        <p:txBody>
          <a:bodyPr>
            <a:normAutofit/>
          </a:bodyPr>
          <a:lstStyle/>
          <a:p>
            <a:r>
              <a:rPr lang="ru-RU" sz="2400" b="1" dirty="0"/>
              <a:t>РЕШЕНИЕ №030/06/31-458/2022  от 13.04.2022 (по жалобе  202200149788000427) (2 из 4)</a:t>
            </a:r>
          </a:p>
        </p:txBody>
      </p:sp>
      <p:sp>
        <p:nvSpPr>
          <p:cNvPr id="3" name="Объект 2">
            <a:extLst>
              <a:ext uri="{FF2B5EF4-FFF2-40B4-BE49-F238E27FC236}">
                <a16:creationId xmlns:a16="http://schemas.microsoft.com/office/drawing/2014/main" id="{7630924C-9ACB-5106-DB62-5CBF31FF83F8}"/>
              </a:ext>
            </a:extLst>
          </p:cNvPr>
          <p:cNvSpPr>
            <a:spLocks noGrp="1"/>
          </p:cNvSpPr>
          <p:nvPr>
            <p:ph idx="1"/>
          </p:nvPr>
        </p:nvSpPr>
        <p:spPr>
          <a:xfrm>
            <a:off x="477473" y="739761"/>
            <a:ext cx="10515600" cy="5495925"/>
          </a:xfrm>
        </p:spPr>
        <p:txBody>
          <a:bodyPr>
            <a:noAutofit/>
          </a:bodyPr>
          <a:lstStyle/>
          <a:p>
            <a:r>
              <a:rPr lang="ru-RU" sz="1600" dirty="0"/>
              <a:t>        Проектом контракта настоящей закупки предусмотрено не только выполнение работ по объекту: "Капитальный ремонт поликлиники, расположенной по адресу: Астраханская область, Володарский район, п. Володарский, ул. Садовая, 20", но и разработка </a:t>
            </a:r>
            <a:r>
              <a:rPr lang="ru-RU" sz="1600" dirty="0" err="1"/>
              <a:t>проекто</a:t>
            </a:r>
            <a:r>
              <a:rPr lang="ru-RU" sz="1600" dirty="0"/>
              <a:t>-сметной документации по указанному объекту.</a:t>
            </a:r>
          </a:p>
          <a:p>
            <a:r>
              <a:rPr lang="ru-RU" sz="1600" dirty="0"/>
              <a:t>        Заказчиком в единой информационной системе размещено Распоряжение Правительства Астраханской области №170-Пр от 28.05.2021 года (далее также – Распоряжение №170-Пр).</a:t>
            </a:r>
          </a:p>
          <a:p>
            <a:r>
              <a:rPr lang="ru-RU" sz="1600" dirty="0"/>
              <a:t>         Распоряжением №170-Пр </a:t>
            </a:r>
            <a:r>
              <a:rPr lang="ru-RU" sz="1600" dirty="0" err="1"/>
              <a:t>утврежден</a:t>
            </a:r>
            <a:r>
              <a:rPr lang="ru-RU" sz="1600" dirty="0"/>
              <a:t> перечень объектов капитального строительства, в целях архитектурно-строительного проектирования, строительства, реконструкции, капитального ремонта которых применяются отдельные особенности осуществления закупок и исполнения контрактов, предусмотренные частями 55 - 63 статьи 112 Федерального закона от 05.04.2013 N 44-ФЗ "О контрактной системе в сфере закупок товаров, работ, услуг для обеспечения государственных и муниципальных нужд, согласно которому Заказчику предусмотрено выполнение работ по капитальному ремонту поликлиники, расположенной по адресу: Астраханская область, Володарский район, п. Володарский, ул. Садовая, 20 (пп.11).</a:t>
            </a:r>
          </a:p>
          <a:p>
            <a:r>
              <a:rPr lang="ru-RU" sz="1600" dirty="0"/>
              <a:t>          </a:t>
            </a:r>
            <a:r>
              <a:rPr lang="ru-RU" sz="1600" dirty="0" err="1"/>
              <a:t>Пп</a:t>
            </a:r>
            <a:r>
              <a:rPr lang="ru-RU" sz="1600" dirty="0"/>
              <a:t>. «г» пункта 3 Постановления № 2571 установлено, что если по результатам определения поставщика (подрядчика, исполнителя) заключается контракт, предусмотренный частью 16 (при условии, что контракт жизненного цикла предусматривает проектирование, строительство, реконструкцию, капитальный ремонт объекта капитального строительства), частью 16.1 статьи 34 (при условии, что контракт предусматривает проектирование, строительство, реконструкцию, капитальный ремонт объекта капитального строительства) и частью 56 статьи 112 (при условии, что контракт предусматривает проектирование, строительство, реконструкцию, капитальный ремонт объекта капитального строительства) Закона о контрактной системе, </a:t>
            </a:r>
            <a:r>
              <a:rPr lang="ru-RU" sz="1600" b="1" dirty="0"/>
              <a:t>применяется позиция 7 приложения.</a:t>
            </a:r>
          </a:p>
          <a:p>
            <a:r>
              <a:rPr lang="ru-RU" sz="1600" b="1" dirty="0">
                <a:solidFill>
                  <a:srgbClr val="FF0000"/>
                </a:solidFill>
              </a:rPr>
              <a:t>          Таким образом, действия Заказчика, выразившиеся в установлении в извещении дополнительных требований к участникам закупки в соответствии с позицией 7 Постановления №2571 являются правомерными и не противоречат требованиям Закона о контрактной системе.</a:t>
            </a:r>
          </a:p>
        </p:txBody>
      </p:sp>
    </p:spTree>
    <p:extLst>
      <p:ext uri="{BB962C8B-B14F-4D97-AF65-F5344CB8AC3E}">
        <p14:creationId xmlns:p14="http://schemas.microsoft.com/office/powerpoint/2010/main" val="140547214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09AF7D0-E096-C697-A0C8-7A463035B1DD}"/>
              </a:ext>
            </a:extLst>
          </p:cNvPr>
          <p:cNvSpPr>
            <a:spLocks noGrp="1"/>
          </p:cNvSpPr>
          <p:nvPr>
            <p:ph type="title"/>
          </p:nvPr>
        </p:nvSpPr>
        <p:spPr>
          <a:xfrm>
            <a:off x="369116" y="18256"/>
            <a:ext cx="11822884" cy="662782"/>
          </a:xfrm>
        </p:spPr>
        <p:txBody>
          <a:bodyPr>
            <a:normAutofit/>
          </a:bodyPr>
          <a:lstStyle/>
          <a:p>
            <a:r>
              <a:rPr lang="ru-RU" sz="2400" b="1" dirty="0"/>
              <a:t>РЕШЕНИЕ №030/06/31-458/2022  от 13.04.2022 (по жалобе  202200149788000427) (3 из 4)</a:t>
            </a:r>
          </a:p>
        </p:txBody>
      </p:sp>
      <p:sp>
        <p:nvSpPr>
          <p:cNvPr id="3" name="Объект 2">
            <a:extLst>
              <a:ext uri="{FF2B5EF4-FFF2-40B4-BE49-F238E27FC236}">
                <a16:creationId xmlns:a16="http://schemas.microsoft.com/office/drawing/2014/main" id="{7630924C-9ACB-5106-DB62-5CBF31FF83F8}"/>
              </a:ext>
            </a:extLst>
          </p:cNvPr>
          <p:cNvSpPr>
            <a:spLocks noGrp="1"/>
          </p:cNvSpPr>
          <p:nvPr>
            <p:ph idx="1"/>
          </p:nvPr>
        </p:nvSpPr>
        <p:spPr>
          <a:xfrm>
            <a:off x="477473" y="739761"/>
            <a:ext cx="10515600" cy="5495925"/>
          </a:xfrm>
        </p:spPr>
        <p:txBody>
          <a:bodyPr>
            <a:noAutofit/>
          </a:bodyPr>
          <a:lstStyle/>
          <a:p>
            <a:r>
              <a:rPr lang="ru-RU" sz="1600" dirty="0"/>
              <a:t>При этом, в ходе проведения внеплановой проверки Комиссией Управления установлено следующее.</a:t>
            </a:r>
          </a:p>
          <a:p>
            <a:r>
              <a:rPr lang="ru-RU" sz="1600" dirty="0"/>
              <a:t>          В соответствии с пунктом 1 части 1 статьи 31 Закона о контрактной системе при применении конкурентных способов, при осуществлении закупки у единственного поставщика (подрядчика, исполнителя) в случаях, предусмотренных пунктами 4, 5, 18, 30, 42, 49, 54 и 59 части 1 статьи 93 настоящего Федерального закона, заказчик устанавливает такие единые требования к участникам закупки каки соответствие требованиям, установленным в соответствии с законодательством Российской Федерации к лицам, осуществляющим поставку товара, выполнение работы, оказание услуги, являющихся объектом закупки.</a:t>
            </a:r>
          </a:p>
          <a:p>
            <a:r>
              <a:rPr lang="ru-RU" sz="1600" dirty="0"/>
              <a:t>                  Частью 1 статьи 55.8 Градостроительного кодекса Российской Федерации (далее - </a:t>
            </a:r>
            <a:r>
              <a:rPr lang="ru-RU" sz="1600" dirty="0" err="1"/>
              <a:t>ГрК</a:t>
            </a:r>
            <a:r>
              <a:rPr lang="ru-RU" sz="1600" dirty="0"/>
              <a:t> РФ) установлено, что индивидуальный предприниматель или юридическое лицо имеет право выполнять инженерные изыскания, осуществлять подготовку проектной документации, строительство, реконструкцию, капитальный ремонт объектов капитального строительства по договору подряда на выполнение инженерных изысканий, подготовку проектной документации, по договору строительного подряда, заключенным с застройщиком, техническим заказчиком, лицом, ответственным за эксплуатацию здания, сооружения, или региональным оператором, при условии, что такой индивидуальный предприниматель или такое юридическое лицо является членом соответственно саморегулируемой организации (далее - СРО) в области инженерных изысканий, архитектурно-строительного проектирования, строительства, реконструкции, капитального ремонта объектов капитального строительства, если иное не установлено </a:t>
            </a:r>
            <a:r>
              <a:rPr lang="ru-RU" sz="1600" dirty="0" err="1"/>
              <a:t>ГрК</a:t>
            </a:r>
            <a:r>
              <a:rPr lang="ru-RU" sz="1600" dirty="0"/>
              <a:t> РФ.</a:t>
            </a:r>
          </a:p>
          <a:p>
            <a:r>
              <a:rPr lang="ru-RU" sz="1600" dirty="0"/>
              <a:t>Саморегулируемая организация (СРО), в которой состоит участник, должна быть зарегистрирована в том же субъекте Российской Федерации, в котором зарегистрирован и участник закупки (за исключением случаев, установленных ч. 3 ст. 55.6 Градостроительного кодекса РФ), иметь компенсационный фонд обеспечения договорных обязательств, компенсационный фонд возмещения вреда, сформированные в соответствии со статьями 55.4 и 55.16 Градостроительного кодекса Российской Федерации.</a:t>
            </a:r>
          </a:p>
          <a:p>
            <a:endParaRPr lang="ru-RU" sz="1600" b="1" dirty="0">
              <a:solidFill>
                <a:srgbClr val="FF0000"/>
              </a:solidFill>
            </a:endParaRPr>
          </a:p>
        </p:txBody>
      </p:sp>
    </p:spTree>
    <p:extLst>
      <p:ext uri="{BB962C8B-B14F-4D97-AF65-F5344CB8AC3E}">
        <p14:creationId xmlns:p14="http://schemas.microsoft.com/office/powerpoint/2010/main" val="244993400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09AF7D0-E096-C697-A0C8-7A463035B1DD}"/>
              </a:ext>
            </a:extLst>
          </p:cNvPr>
          <p:cNvSpPr>
            <a:spLocks noGrp="1"/>
          </p:cNvSpPr>
          <p:nvPr>
            <p:ph type="title"/>
          </p:nvPr>
        </p:nvSpPr>
        <p:spPr>
          <a:xfrm>
            <a:off x="369116" y="18256"/>
            <a:ext cx="11719420" cy="662782"/>
          </a:xfrm>
        </p:spPr>
        <p:txBody>
          <a:bodyPr>
            <a:normAutofit/>
          </a:bodyPr>
          <a:lstStyle/>
          <a:p>
            <a:r>
              <a:rPr lang="ru-RU" sz="2400" b="1" dirty="0"/>
              <a:t>РЕШЕНИЕ №030/06/31-458/2022  от 13.04.2022 (по жалобе  202200149788000427) (4 из 4)</a:t>
            </a:r>
          </a:p>
        </p:txBody>
      </p:sp>
      <p:sp>
        <p:nvSpPr>
          <p:cNvPr id="3" name="Объект 2">
            <a:extLst>
              <a:ext uri="{FF2B5EF4-FFF2-40B4-BE49-F238E27FC236}">
                <a16:creationId xmlns:a16="http://schemas.microsoft.com/office/drawing/2014/main" id="{7630924C-9ACB-5106-DB62-5CBF31FF83F8}"/>
              </a:ext>
            </a:extLst>
          </p:cNvPr>
          <p:cNvSpPr>
            <a:spLocks noGrp="1"/>
          </p:cNvSpPr>
          <p:nvPr>
            <p:ph idx="1"/>
          </p:nvPr>
        </p:nvSpPr>
        <p:spPr>
          <a:xfrm>
            <a:off x="477472" y="739761"/>
            <a:ext cx="11443283" cy="5495925"/>
          </a:xfrm>
        </p:spPr>
        <p:txBody>
          <a:bodyPr>
            <a:noAutofit/>
          </a:bodyPr>
          <a:lstStyle/>
          <a:p>
            <a:r>
              <a:rPr lang="ru-RU" sz="1600" dirty="0"/>
              <a:t>Частью 12 статьи 55.16 </a:t>
            </a:r>
            <a:r>
              <a:rPr lang="ru-RU" sz="1600" dirty="0" err="1"/>
              <a:t>ГрК</a:t>
            </a:r>
            <a:r>
              <a:rPr lang="ru-RU" sz="1600" dirty="0"/>
              <a:t> РФ установлены минимальные размеры взносов в компенсационный фонд возмещения вреда на одного члена саморегулируемой организации в области строительства, реконструкции, капитального ремонта, сноса объектов капитального строительства в зависимости от уровня ответственности члена саморегулируемой организации.</a:t>
            </a:r>
          </a:p>
          <a:p>
            <a:r>
              <a:rPr lang="ru-RU" sz="1600" dirty="0"/>
              <a:t>      Частью 13 статьи 55.16 </a:t>
            </a:r>
            <a:r>
              <a:rPr lang="ru-RU" sz="1600" dirty="0" err="1"/>
              <a:t>ГрК</a:t>
            </a:r>
            <a:r>
              <a:rPr lang="ru-RU" sz="1600" dirty="0"/>
              <a:t> РФ установлены минимальные размеры взносов в компенсационный фонд обеспечения договорных обязательств на одного члена саморегулируемой организации в области строительства, реконструкции, капитального ремонта, сноса объектов капитального строительства, выразившего намерение принимать участие в заключении договоров строительного подряда, договоров подряда на осуществление сноса с использованием конкурентных способов заключения договоров, в зависимости от уровня ответственности члена саморегулируемой организации.</a:t>
            </a:r>
          </a:p>
          <a:p>
            <a:r>
              <a:rPr lang="ru-RU" sz="1600" dirty="0"/>
              <a:t>       </a:t>
            </a:r>
            <a:r>
              <a:rPr lang="ru-RU" sz="1600" dirty="0">
                <a:solidFill>
                  <a:srgbClr val="FF0000"/>
                </a:solidFill>
              </a:rPr>
              <a:t>При этом, Заказчиком в извещении не установлены требования к компенсационному фонду как возмещения вреда, так и обеспечения договорных обязательств в соответствии с требованиями ч.12, 13 статьи 55.16 </a:t>
            </a:r>
            <a:r>
              <a:rPr lang="ru-RU" sz="1600" dirty="0" err="1">
                <a:solidFill>
                  <a:srgbClr val="FF0000"/>
                </a:solidFill>
              </a:rPr>
              <a:t>ГрК</a:t>
            </a:r>
            <a:r>
              <a:rPr lang="ru-RU" sz="1600" dirty="0">
                <a:solidFill>
                  <a:srgbClr val="FF0000"/>
                </a:solidFill>
              </a:rPr>
              <a:t> РФ.</a:t>
            </a:r>
          </a:p>
          <a:p>
            <a:r>
              <a:rPr lang="ru-RU" sz="1600" dirty="0"/>
              <a:t>         </a:t>
            </a:r>
            <a:r>
              <a:rPr lang="ru-RU" sz="1600" b="1" dirty="0">
                <a:solidFill>
                  <a:srgbClr val="FF0000"/>
                </a:solidFill>
              </a:rPr>
              <a:t>Таким образом, Заказчик нарушил пункт 1 части 1 статьи 31, часть 5 статьи 31, пункт 12 части 1 статьи 42 Закона о контрактной системе, что образует состав административного правонарушения, предусмотренного частью 4.2 статьи 7.30 КоАП РФ.</a:t>
            </a:r>
          </a:p>
          <a:p>
            <a:r>
              <a:rPr lang="ru-RU" sz="1600" dirty="0"/>
              <a:t>         При этом, Комиссия Управления отмечает, что на участие в открытом конкурсе была подана единственная заявка от участника  ООО «Володарская ПМК» (Заявка №61), которая в соответствии с Протоколом подведения итогов определения поставщика (подрядчика, исполнителя) от 12.04.2022 №ИЭОК1 была признана соответствующей.</a:t>
            </a:r>
          </a:p>
          <a:p>
            <a:r>
              <a:rPr lang="ru-RU" sz="1600" dirty="0"/>
              <a:t>         В составе заявки ООО «Володарская ПМК» содержалась выписка из реестра членов СРО №158 от 06.04.2022 года с первым уровнем ответственности по обязательствам по договору строительного подряда, по договору подряда на осуществление сноса, стоимость работ которых не превышает 60 000 000 рублей.</a:t>
            </a:r>
          </a:p>
          <a:p>
            <a:r>
              <a:rPr lang="ru-RU" sz="1600" dirty="0"/>
              <a:t>         То есть, единственным участником закупки в составе своей заявки изначально были предоставлены необходимые в соответствии с Законом документы.</a:t>
            </a:r>
          </a:p>
          <a:p>
            <a:r>
              <a:rPr lang="ru-RU" sz="1600" dirty="0"/>
              <a:t>         Таким образом, по мнению Комиссии Управления, основания для выдачи Заказчику предписания об устранении допущенных нарушений, отсутствуют.</a:t>
            </a:r>
            <a:endParaRPr lang="ru-RU" sz="1600" b="1" dirty="0">
              <a:solidFill>
                <a:srgbClr val="FF0000"/>
              </a:solidFill>
            </a:endParaRPr>
          </a:p>
        </p:txBody>
      </p:sp>
    </p:spTree>
    <p:extLst>
      <p:ext uri="{BB962C8B-B14F-4D97-AF65-F5344CB8AC3E}">
        <p14:creationId xmlns:p14="http://schemas.microsoft.com/office/powerpoint/2010/main" val="94617649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032" y="64652"/>
            <a:ext cx="10515600" cy="405131"/>
          </a:xfrm>
        </p:spPr>
        <p:txBody>
          <a:bodyPr>
            <a:normAutofit fontScale="90000"/>
          </a:bodyPr>
          <a:lstStyle/>
          <a:p>
            <a:r>
              <a:rPr lang="ru-RU" sz="3600" dirty="0"/>
              <a:t>Новая редакция статьи 42 - Извещение</a:t>
            </a:r>
          </a:p>
        </p:txBody>
      </p:sp>
      <p:graphicFrame>
        <p:nvGraphicFramePr>
          <p:cNvPr id="4" name="Таблица 4"/>
          <p:cNvGraphicFramePr>
            <a:graphicFrameLocks noGrp="1"/>
          </p:cNvGraphicFramePr>
          <p:nvPr>
            <p:ph idx="1"/>
            <p:extLst>
              <p:ext uri="{D42A27DB-BD31-4B8C-83A1-F6EECF244321}">
                <p14:modId xmlns:p14="http://schemas.microsoft.com/office/powerpoint/2010/main" val="3953571857"/>
              </p:ext>
            </p:extLst>
          </p:nvPr>
        </p:nvGraphicFramePr>
        <p:xfrm>
          <a:off x="215317" y="905352"/>
          <a:ext cx="11761366" cy="869839"/>
        </p:xfrm>
        <a:graphic>
          <a:graphicData uri="http://schemas.openxmlformats.org/drawingml/2006/table">
            <a:tbl>
              <a:tblPr firstRow="1" bandRow="1">
                <a:tableStyleId>{93296810-A885-4BE3-A3E7-6D5BEEA58F35}</a:tableStyleId>
              </a:tblPr>
              <a:tblGrid>
                <a:gridCol w="6367245">
                  <a:extLst>
                    <a:ext uri="{9D8B030D-6E8A-4147-A177-3AD203B41FA5}">
                      <a16:colId xmlns:a16="http://schemas.microsoft.com/office/drawing/2014/main" val="20000"/>
                    </a:ext>
                  </a:extLst>
                </a:gridCol>
                <a:gridCol w="5394121">
                  <a:extLst>
                    <a:ext uri="{9D8B030D-6E8A-4147-A177-3AD203B41FA5}">
                      <a16:colId xmlns:a16="http://schemas.microsoft.com/office/drawing/2014/main" val="20001"/>
                    </a:ext>
                  </a:extLst>
                </a:gridCol>
              </a:tblGrid>
              <a:tr h="351679">
                <a:tc>
                  <a:txBody>
                    <a:bodyPr/>
                    <a:lstStyle/>
                    <a:p>
                      <a:r>
                        <a:rPr lang="ru-RU" sz="1600" dirty="0"/>
                        <a:t>Редакция с 01.01.2022</a:t>
                      </a:r>
                    </a:p>
                  </a:txBody>
                  <a:tcPr/>
                </a:tc>
                <a:tc>
                  <a:txBody>
                    <a:bodyPr/>
                    <a:lstStyle/>
                    <a:p>
                      <a:r>
                        <a:rPr lang="ru-RU" sz="1600" dirty="0"/>
                        <a:t>Устаревшая редакция</a:t>
                      </a:r>
                    </a:p>
                  </a:txBody>
                  <a:tcPr/>
                </a:tc>
                <a:extLst>
                  <a:ext uri="{0D108BD9-81ED-4DB2-BD59-A6C34878D82A}">
                    <a16:rowId xmlns:a16="http://schemas.microsoft.com/office/drawing/2014/main" val="10000"/>
                  </a:ext>
                </a:extLst>
              </a:tr>
              <a:tr h="484605">
                <a:tc>
                  <a:txBody>
                    <a:bodyPr/>
                    <a:lstStyle/>
                    <a:p>
                      <a:pPr marL="0" indent="0">
                        <a:buFont typeface="Arial" panose="020B0604020202020204" pitchFamily="34" charset="0"/>
                        <a:buNone/>
                      </a:pPr>
                      <a:r>
                        <a:rPr lang="ru-RU" sz="1400" dirty="0"/>
                        <a:t>13) информация о предоставлении преимущества в соответствии </a:t>
                      </a:r>
                    </a:p>
                    <a:p>
                      <a:pPr marL="0" indent="0">
                        <a:buFont typeface="Arial" panose="020B0604020202020204" pitchFamily="34" charset="0"/>
                        <a:buNone/>
                      </a:pPr>
                      <a:r>
                        <a:rPr lang="ru-RU" sz="1400" dirty="0"/>
                        <a:t>со статьями 28 и 29 настоящего Федерального закона;</a:t>
                      </a:r>
                    </a:p>
                  </a:txBody>
                  <a:tcPr/>
                </a:tc>
                <a:tc>
                  <a:txBody>
                    <a:bodyPr/>
                    <a:lstStyle/>
                    <a:p>
                      <a:pPr marL="0" indent="0">
                        <a:buFont typeface="Arial" panose="020B0604020202020204" pitchFamily="34" charset="0"/>
                        <a:buNone/>
                      </a:pPr>
                      <a:r>
                        <a:rPr lang="ru-RU" sz="1400" dirty="0"/>
                        <a:t>9) преимущества, предоставляемые заказчиком в соответствии со статьями 28 и 29 настоящего Федерального закона;</a:t>
                      </a:r>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1337" y="96679"/>
            <a:ext cx="11663495" cy="574442"/>
          </a:xfrm>
        </p:spPr>
        <p:txBody>
          <a:bodyPr>
            <a:noAutofit/>
          </a:bodyPr>
          <a:lstStyle/>
          <a:p>
            <a:r>
              <a:rPr lang="ru-RU" sz="3200" dirty="0"/>
              <a:t>Изменения в </a:t>
            </a:r>
            <a:r>
              <a:rPr lang="ru-RU" sz="3200" dirty="0" err="1"/>
              <a:t>ст</a:t>
            </a:r>
            <a:r>
              <a:rPr lang="ru-RU" sz="3200" dirty="0"/>
              <a:t> .28 по УИС и в ст. 29 – «инвалиды» аналогично</a:t>
            </a:r>
          </a:p>
        </p:txBody>
      </p:sp>
      <p:graphicFrame>
        <p:nvGraphicFramePr>
          <p:cNvPr id="4" name="Таблица 4"/>
          <p:cNvGraphicFramePr>
            <a:graphicFrameLocks noGrp="1"/>
          </p:cNvGraphicFramePr>
          <p:nvPr>
            <p:ph idx="1"/>
            <p:extLst>
              <p:ext uri="{D42A27DB-BD31-4B8C-83A1-F6EECF244321}">
                <p14:modId xmlns:p14="http://schemas.microsoft.com/office/powerpoint/2010/main" val="1871499884"/>
              </p:ext>
            </p:extLst>
          </p:nvPr>
        </p:nvGraphicFramePr>
        <p:xfrm>
          <a:off x="327171" y="671123"/>
          <a:ext cx="11442584" cy="6071449"/>
        </p:xfrm>
        <a:graphic>
          <a:graphicData uri="http://schemas.openxmlformats.org/drawingml/2006/table">
            <a:tbl>
              <a:tblPr firstRow="1" bandRow="1">
                <a:tableStyleId>{5C22544A-7EE6-4342-B048-85BDC9FD1C3A}</a:tableStyleId>
              </a:tblPr>
              <a:tblGrid>
                <a:gridCol w="5444456">
                  <a:extLst>
                    <a:ext uri="{9D8B030D-6E8A-4147-A177-3AD203B41FA5}">
                      <a16:colId xmlns:a16="http://schemas.microsoft.com/office/drawing/2014/main" val="20000"/>
                    </a:ext>
                  </a:extLst>
                </a:gridCol>
                <a:gridCol w="5998128">
                  <a:extLst>
                    <a:ext uri="{9D8B030D-6E8A-4147-A177-3AD203B41FA5}">
                      <a16:colId xmlns:a16="http://schemas.microsoft.com/office/drawing/2014/main" val="20001"/>
                    </a:ext>
                  </a:extLst>
                </a:gridCol>
              </a:tblGrid>
              <a:tr h="371689">
                <a:tc>
                  <a:txBody>
                    <a:bodyPr/>
                    <a:lstStyle/>
                    <a:p>
                      <a:r>
                        <a:rPr lang="ru-RU" sz="1600" dirty="0"/>
                        <a:t>Редакция с 01.01.2022</a:t>
                      </a:r>
                    </a:p>
                  </a:txBody>
                  <a:tcPr/>
                </a:tc>
                <a:tc>
                  <a:txBody>
                    <a:bodyPr/>
                    <a:lstStyle/>
                    <a:p>
                      <a:r>
                        <a:rPr lang="ru-RU" sz="1600" dirty="0"/>
                        <a:t>Устаревшая редакция</a:t>
                      </a:r>
                    </a:p>
                  </a:txBody>
                  <a:tcPr/>
                </a:tc>
                <a:extLst>
                  <a:ext uri="{0D108BD9-81ED-4DB2-BD59-A6C34878D82A}">
                    <a16:rowId xmlns:a16="http://schemas.microsoft.com/office/drawing/2014/main" val="10000"/>
                  </a:ext>
                </a:extLst>
              </a:tr>
              <a:tr h="5450269">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ru-RU" sz="1600" dirty="0"/>
                        <a:t>1. В случае заключения по результатам проведения конкурентных способов контракта с участником закупки, являющимся учреждением или предприятием уголовно-исполнительной системы, цена контракта, цена каждой единицы товара, работы, услуги (в случае, предусмотренном частью 24 статьи 22 настоящего Федерального закона) увеличивается </a:t>
                      </a:r>
                      <a:r>
                        <a:rPr lang="ru-RU" sz="1600" b="1" u="sng" dirty="0">
                          <a:solidFill>
                            <a:srgbClr val="FF0000"/>
                          </a:solidFill>
                        </a:rPr>
                        <a:t>на</a:t>
                      </a:r>
                      <a:r>
                        <a:rPr lang="ru-RU" sz="1600" b="1" dirty="0">
                          <a:solidFill>
                            <a:srgbClr val="FF0000"/>
                          </a:solidFill>
                        </a:rPr>
                        <a:t> пятнадцать процентов от цены контракта, предложенной таким участником закупки, от цены единицы товара, работы, услуги, определенной в соответствии с настоящим Федеральным законом на основании предложения такого участника о сумме цен единиц товара, работы, услуги соответственно. </a:t>
                      </a:r>
                    </a:p>
                    <a:p>
                      <a:pPr marL="0" marR="0" lvl="0" indent="0" algn="l" defTabSz="914400" rtl="0" eaLnBrk="1" fontAlgn="auto" latinLnBrk="0" hangingPunct="1">
                        <a:lnSpc>
                          <a:spcPct val="100000"/>
                        </a:lnSpc>
                        <a:spcBef>
                          <a:spcPts val="0"/>
                        </a:spcBef>
                        <a:spcAft>
                          <a:spcPts val="0"/>
                        </a:spcAft>
                        <a:buClrTx/>
                        <a:buSzTx/>
                        <a:buFontTx/>
                        <a:buNone/>
                        <a:defRPr/>
                      </a:pPr>
                      <a:r>
                        <a:rPr lang="ru-RU" sz="1600" dirty="0"/>
                        <a:t>При этом предусмотренное настоящей частью увеличение не может превышать начальную (максимальную) цену контракта, </a:t>
                      </a:r>
                      <a:r>
                        <a:rPr lang="ru-RU" sz="1600" b="1" dirty="0">
                          <a:solidFill>
                            <a:srgbClr val="FF0000"/>
                          </a:solidFill>
                        </a:rPr>
                        <a:t>начальные цены единиц товара, работы, услуги</a:t>
                      </a:r>
                      <a:r>
                        <a:rPr lang="ru-RU" sz="1600" dirty="0">
                          <a:solidFill>
                            <a:srgbClr val="FF0000"/>
                          </a:solidFill>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ru-RU" sz="1600" dirty="0"/>
                        <a:t>1. Учреждениям и предприятиям уголовно-исполнительной системы, являющимся участниками закупок, предоставляются преимущества, указанные в части 2 настоящей статьи.</a:t>
                      </a:r>
                    </a:p>
                    <a:p>
                      <a:pPr marL="0" marR="0" lvl="0" indent="0" algn="l" defTabSz="914400" rtl="0" eaLnBrk="1" fontAlgn="auto" latinLnBrk="0" hangingPunct="1">
                        <a:lnSpc>
                          <a:spcPct val="100000"/>
                        </a:lnSpc>
                        <a:spcBef>
                          <a:spcPts val="0"/>
                        </a:spcBef>
                        <a:spcAft>
                          <a:spcPts val="0"/>
                        </a:spcAft>
                        <a:buClrTx/>
                        <a:buSzTx/>
                        <a:buFontTx/>
                        <a:buNone/>
                        <a:defRPr/>
                      </a:pPr>
                      <a:r>
                        <a:rPr lang="ru-RU" sz="1600" dirty="0"/>
                        <a:t>2. При определении поставщиков (подрядчиков, исполнителей), за исключением случая, если закупки осуществляются у единственного поставщика (подрядчика, исполнителя), заказчик обязан предоставлять учреждениям и предприятиям уголовно-исполнительной системы </a:t>
                      </a:r>
                      <a:r>
                        <a:rPr lang="ru-RU" sz="1600" b="1" dirty="0"/>
                        <a:t>преимущества в отношении предлагаемых ими цены контракта, суммы цен единиц товара, работы, услуги в размере </a:t>
                      </a:r>
                      <a:r>
                        <a:rPr lang="ru-RU" sz="1600" b="1" u="sng" dirty="0">
                          <a:solidFill>
                            <a:srgbClr val="FF0000"/>
                          </a:solidFill>
                        </a:rPr>
                        <a:t>до </a:t>
                      </a:r>
                      <a:r>
                        <a:rPr lang="ru-RU" sz="1600" b="1" dirty="0"/>
                        <a:t>пятнадцати процентов в </a:t>
                      </a:r>
                      <a:r>
                        <a:rPr lang="ru-RU" sz="1600" dirty="0"/>
                        <a:t>установленном Правительством Российской Федерации порядке и в соответствии с утвержденными Правительством Российской Федерации перечнями товаров, работ, услуг. Информация о предоставлении таких преимуществ должна быть указана заказчиком в извещениях об осуществлении закупок и документации о закупках в отношении товаров, работ, услуг, включенных в указанные перечни. В случае, если победителем определения поставщика (подрядчика, исполнителя) признано учреждение или предприятие уголовно-исполнительной системы, контракт заключается с учетом преимущества в отношении предложенных им цены контракта, суммы цен единиц товара, работы, услуги, но не выше начальной (максимальной) цены контракта, указанной в извещении об осуществлении закупки.</a:t>
                      </a:r>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227" y="96678"/>
            <a:ext cx="10976295" cy="574442"/>
          </a:xfrm>
        </p:spPr>
        <p:txBody>
          <a:bodyPr>
            <a:noAutofit/>
          </a:bodyPr>
          <a:lstStyle/>
          <a:p>
            <a:r>
              <a:rPr lang="ru-RU" sz="3200" dirty="0"/>
              <a:t>Изменения в </a:t>
            </a:r>
            <a:r>
              <a:rPr lang="ru-RU" sz="3200" dirty="0" err="1"/>
              <a:t>ст</a:t>
            </a:r>
            <a:r>
              <a:rPr lang="ru-RU" sz="3200" dirty="0"/>
              <a:t> .28 по УИС и в ст. 29 – «инвалиды» аналогично</a:t>
            </a:r>
          </a:p>
        </p:txBody>
      </p:sp>
      <p:graphicFrame>
        <p:nvGraphicFramePr>
          <p:cNvPr id="4" name="Таблица 4"/>
          <p:cNvGraphicFramePr>
            <a:graphicFrameLocks noGrp="1"/>
          </p:cNvGraphicFramePr>
          <p:nvPr>
            <p:ph idx="1"/>
          </p:nvPr>
        </p:nvGraphicFramePr>
        <p:xfrm>
          <a:off x="383098" y="973127"/>
          <a:ext cx="11425805" cy="3023449"/>
        </p:xfrm>
        <a:graphic>
          <a:graphicData uri="http://schemas.openxmlformats.org/drawingml/2006/table">
            <a:tbl>
              <a:tblPr firstRow="1" bandRow="1">
                <a:tableStyleId>{5C22544A-7EE6-4342-B048-85BDC9FD1C3A}</a:tableStyleId>
              </a:tblPr>
              <a:tblGrid>
                <a:gridCol w="5427677">
                  <a:extLst>
                    <a:ext uri="{9D8B030D-6E8A-4147-A177-3AD203B41FA5}">
                      <a16:colId xmlns:a16="http://schemas.microsoft.com/office/drawing/2014/main" val="20000"/>
                    </a:ext>
                  </a:extLst>
                </a:gridCol>
                <a:gridCol w="5998128">
                  <a:extLst>
                    <a:ext uri="{9D8B030D-6E8A-4147-A177-3AD203B41FA5}">
                      <a16:colId xmlns:a16="http://schemas.microsoft.com/office/drawing/2014/main" val="20001"/>
                    </a:ext>
                  </a:extLst>
                </a:gridCol>
              </a:tblGrid>
              <a:tr h="371689">
                <a:tc>
                  <a:txBody>
                    <a:bodyPr/>
                    <a:lstStyle/>
                    <a:p>
                      <a:r>
                        <a:rPr lang="ru-RU" dirty="0"/>
                        <a:t>Будущая редакция</a:t>
                      </a:r>
                    </a:p>
                  </a:txBody>
                  <a:tcPr/>
                </a:tc>
                <a:tc>
                  <a:txBody>
                    <a:bodyPr/>
                    <a:lstStyle/>
                    <a:p>
                      <a:r>
                        <a:rPr lang="ru-RU" dirty="0"/>
                        <a:t>Действующая редакция</a:t>
                      </a:r>
                    </a:p>
                  </a:txBody>
                  <a:tcPr/>
                </a:tc>
                <a:extLst>
                  <a:ext uri="{0D108BD9-81ED-4DB2-BD59-A6C34878D82A}">
                    <a16:rowId xmlns:a16="http://schemas.microsoft.com/office/drawing/2014/main" val="10000"/>
                  </a:ext>
                </a:extLst>
              </a:tr>
              <a:tr h="371689">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ru-RU" dirty="0"/>
                        <a:t>2. Перечень товаров, работ, услуг, при осуществлении закупок которых предоставляются преимущества в соответствии с настоящей статьей, утверждается Правительством Российской Федерации. </a:t>
                      </a:r>
                    </a:p>
                  </a:txBody>
                  <a:tcPr/>
                </a:tc>
                <a:tc>
                  <a:txBody>
                    <a:bodyPr/>
                    <a:lstStyle/>
                    <a:p>
                      <a:endParaRPr lang="ru-RU"/>
                    </a:p>
                  </a:txBody>
                  <a:tcPr/>
                </a:tc>
                <a:extLst>
                  <a:ext uri="{0D108BD9-81ED-4DB2-BD59-A6C34878D82A}">
                    <a16:rowId xmlns:a16="http://schemas.microsoft.com/office/drawing/2014/main" val="10001"/>
                  </a:ext>
                </a:extLst>
              </a:tr>
              <a:tr h="418609">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ru-RU" dirty="0">
                          <a:solidFill>
                            <a:srgbClr val="FF0000"/>
                          </a:solidFill>
                        </a:rPr>
                        <a:t>3. Объектом закупки не могут быть товары, работы, услуги помимо товаров, работ, услуг, включенных в перечень, предусмотренный частью 2 настоящей статьи.</a:t>
                      </a:r>
                    </a:p>
                  </a:txBody>
                  <a:tcPr/>
                </a:tc>
                <a:tc>
                  <a:txBody>
                    <a:bodyPr/>
                    <a:lstStyle/>
                    <a:p>
                      <a:endParaRPr lang="ru-RU" dirty="0"/>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05035" y="360809"/>
            <a:ext cx="10515600" cy="4351338"/>
          </a:xfrm>
        </p:spPr>
        <p:txBody>
          <a:bodyPr/>
          <a:lstStyle/>
          <a:p>
            <a:pPr marL="0" indent="0" algn="ctr">
              <a:buNone/>
            </a:pPr>
            <a:r>
              <a:rPr lang="ru-RU" dirty="0">
                <a:solidFill>
                  <a:srgbClr val="00B0F0"/>
                </a:solidFill>
              </a:rPr>
              <a:t>Обзор Распоряжения Правительства РФ от 8 декабря 2021 г. N 3500-р Об утверждении перечней товаров, работ, услуг, при осуществлении закупок которых предоставляются преимущества участнику закупки, являющемуся учреждением или предприятием уголовно-исполнительной системы и участнику закупки, являющемуся организацией инвалидов</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1051" y="178695"/>
            <a:ext cx="10515600" cy="256312"/>
          </a:xfrm>
        </p:spPr>
        <p:txBody>
          <a:bodyPr>
            <a:normAutofit fontScale="90000"/>
          </a:bodyPr>
          <a:lstStyle/>
          <a:p>
            <a:r>
              <a:rPr lang="ru-RU" sz="2400" dirty="0">
                <a:solidFill>
                  <a:srgbClr val="00B0F0"/>
                </a:solidFill>
              </a:rPr>
              <a:t>Сравнение с утратившим силу 649 ПП – о преимуществах УФСИН…</a:t>
            </a:r>
          </a:p>
        </p:txBody>
      </p:sp>
      <p:sp>
        <p:nvSpPr>
          <p:cNvPr id="3" name="Объект 2"/>
          <p:cNvSpPr>
            <a:spLocks noGrp="1"/>
          </p:cNvSpPr>
          <p:nvPr>
            <p:ph idx="1"/>
          </p:nvPr>
        </p:nvSpPr>
        <p:spPr>
          <a:xfrm>
            <a:off x="127987" y="532661"/>
            <a:ext cx="11847990" cy="5173786"/>
          </a:xfrm>
        </p:spPr>
        <p:txBody>
          <a:bodyPr>
            <a:normAutofit/>
          </a:bodyPr>
          <a:lstStyle/>
          <a:p>
            <a:r>
              <a:rPr lang="ru-RU" sz="1600" dirty="0"/>
              <a:t>Было 27 позиций с преимуществами, стало 105. Из старых позиций в новый перечень вошли только 5 позиций, т.е</a:t>
            </a:r>
            <a:r>
              <a:rPr lang="ru-RU" sz="1600" dirty="0">
                <a:solidFill>
                  <a:srgbClr val="FF0000"/>
                </a:solidFill>
              </a:rPr>
              <a:t>. 100 новых!</a:t>
            </a:r>
          </a:p>
          <a:p>
            <a:endParaRPr lang="ru-RU" sz="1600" dirty="0">
              <a:solidFill>
                <a:srgbClr val="FF0000"/>
              </a:solidFill>
            </a:endParaRPr>
          </a:p>
          <a:p>
            <a:endParaRPr lang="ru-RU" sz="1600" dirty="0"/>
          </a:p>
          <a:p>
            <a:endParaRPr lang="ru-RU" sz="1600" dirty="0"/>
          </a:p>
          <a:p>
            <a:r>
              <a:rPr lang="ru-RU" sz="1600" dirty="0"/>
              <a:t>Существует пересечение нового Перечня с 126н (1 Перечень) Приказом по позициям</a:t>
            </a:r>
          </a:p>
          <a:p>
            <a:endParaRPr lang="ru-RU" sz="1600" dirty="0"/>
          </a:p>
        </p:txBody>
      </p:sp>
      <p:graphicFrame>
        <p:nvGraphicFramePr>
          <p:cNvPr id="4" name="Таблица 3"/>
          <p:cNvGraphicFramePr>
            <a:graphicFrameLocks noGrp="1"/>
          </p:cNvGraphicFramePr>
          <p:nvPr/>
        </p:nvGraphicFramePr>
        <p:xfrm>
          <a:off x="489690" y="2319545"/>
          <a:ext cx="10810736" cy="4241053"/>
        </p:xfrm>
        <a:graphic>
          <a:graphicData uri="http://schemas.openxmlformats.org/drawingml/2006/table">
            <a:tbl>
              <a:tblPr>
                <a:tableStyleId>{5C22544A-7EE6-4342-B048-85BDC9FD1C3A}</a:tableStyleId>
              </a:tblPr>
              <a:tblGrid>
                <a:gridCol w="1250333">
                  <a:extLst>
                    <a:ext uri="{9D8B030D-6E8A-4147-A177-3AD203B41FA5}">
                      <a16:colId xmlns:a16="http://schemas.microsoft.com/office/drawing/2014/main" val="20000"/>
                    </a:ext>
                  </a:extLst>
                </a:gridCol>
                <a:gridCol w="9560403">
                  <a:extLst>
                    <a:ext uri="{9D8B030D-6E8A-4147-A177-3AD203B41FA5}">
                      <a16:colId xmlns:a16="http://schemas.microsoft.com/office/drawing/2014/main" val="20001"/>
                    </a:ext>
                  </a:extLst>
                </a:gridCol>
              </a:tblGrid>
              <a:tr h="188144">
                <a:tc>
                  <a:txBody>
                    <a:bodyPr/>
                    <a:lstStyle/>
                    <a:p>
                      <a:pPr algn="ctr">
                        <a:lnSpc>
                          <a:spcPct val="107000"/>
                        </a:lnSpc>
                      </a:pPr>
                      <a:r>
                        <a:rPr lang="ru-RU" sz="1200" u="none" strike="noStrike" dirty="0">
                          <a:effectLst/>
                          <a:latin typeface="+mn-lt"/>
                          <a:hlinkClick r:id="rId2"/>
                        </a:rPr>
                        <a:t>01.13.12</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a:effectLst/>
                          <a:latin typeface="+mn-lt"/>
                        </a:rPr>
                        <a:t>Капуста</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88144">
                <a:tc>
                  <a:txBody>
                    <a:bodyPr/>
                    <a:lstStyle/>
                    <a:p>
                      <a:pPr algn="ctr">
                        <a:lnSpc>
                          <a:spcPct val="107000"/>
                        </a:lnSpc>
                      </a:pPr>
                      <a:r>
                        <a:rPr lang="ru-RU" sz="1200" u="none" strike="noStrike" dirty="0">
                          <a:effectLst/>
                          <a:latin typeface="+mn-lt"/>
                          <a:hlinkClick r:id="rId3"/>
                        </a:rPr>
                        <a:t>01.13.39</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rPr>
                        <a:t>Культуры овощные плодовые прочие, не включенные в другие группировки</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88144">
                <a:tc>
                  <a:txBody>
                    <a:bodyPr/>
                    <a:lstStyle/>
                    <a:p>
                      <a:pPr algn="ctr">
                        <a:lnSpc>
                          <a:spcPct val="107000"/>
                        </a:lnSpc>
                      </a:pPr>
                      <a:r>
                        <a:rPr lang="ru-RU" sz="1200" u="none" strike="noStrike">
                          <a:effectLst/>
                          <a:latin typeface="+mn-lt"/>
                          <a:hlinkClick r:id="rId4"/>
                        </a:rPr>
                        <a:t>01.13.41</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rPr>
                        <a:t>Морковь, репа, брюква</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88144">
                <a:tc>
                  <a:txBody>
                    <a:bodyPr/>
                    <a:lstStyle/>
                    <a:p>
                      <a:pPr algn="ctr">
                        <a:lnSpc>
                          <a:spcPct val="107000"/>
                        </a:lnSpc>
                      </a:pPr>
                      <a:r>
                        <a:rPr lang="ru-RU" sz="1200" u="none" strike="noStrike" dirty="0">
                          <a:effectLst/>
                          <a:latin typeface="+mn-lt"/>
                          <a:hlinkClick r:id="rId5"/>
                        </a:rPr>
                        <a:t>01.13.42</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rPr>
                        <a:t>Чеснок</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188144">
                <a:tc>
                  <a:txBody>
                    <a:bodyPr/>
                    <a:lstStyle/>
                    <a:p>
                      <a:pPr algn="ctr">
                        <a:lnSpc>
                          <a:spcPct val="107000"/>
                        </a:lnSpc>
                      </a:pPr>
                      <a:r>
                        <a:rPr lang="ru-RU" sz="1200" u="none" strike="noStrike">
                          <a:effectLst/>
                          <a:latin typeface="+mn-lt"/>
                          <a:hlinkClick r:id="rId6"/>
                        </a:rPr>
                        <a:t>01.13.43</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rPr>
                        <a:t>Культуры овощные луковичные</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246415">
                <a:tc>
                  <a:txBody>
                    <a:bodyPr/>
                    <a:lstStyle/>
                    <a:p>
                      <a:pPr algn="ctr">
                        <a:lnSpc>
                          <a:spcPct val="107000"/>
                        </a:lnSpc>
                      </a:pPr>
                      <a:r>
                        <a:rPr lang="ru-RU" sz="1200" u="none" strike="noStrike">
                          <a:effectLst/>
                          <a:latin typeface="+mn-lt"/>
                          <a:hlinkClick r:id="rId7"/>
                        </a:rPr>
                        <a:t>01.13.49</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rPr>
                        <a:t>Корнеплоды и клубнеплоды овощные, культуры овощные луковичные (без высокого содержания крахмала или инулина), прочие</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188144">
                <a:tc>
                  <a:txBody>
                    <a:bodyPr/>
                    <a:lstStyle/>
                    <a:p>
                      <a:pPr algn="ctr">
                        <a:lnSpc>
                          <a:spcPct val="107000"/>
                        </a:lnSpc>
                      </a:pPr>
                      <a:r>
                        <a:rPr lang="ru-RU" sz="1200" u="none" strike="noStrike" dirty="0">
                          <a:effectLst/>
                          <a:latin typeface="+mn-lt"/>
                          <a:hlinkClick r:id="rId8"/>
                        </a:rPr>
                        <a:t>01.13.51</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rPr>
                        <a:t>Картофель</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384974">
                <a:tc>
                  <a:txBody>
                    <a:bodyPr/>
                    <a:lstStyle/>
                    <a:p>
                      <a:pPr algn="ctr">
                        <a:lnSpc>
                          <a:spcPct val="107000"/>
                        </a:lnSpc>
                      </a:pP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9"/>
                        </a:rPr>
                        <a:t>10.13.15</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Продукты готовые и консервированные из мяса, субпродуктов или крови животных, из мяса и субпродуктов птицы прочие, кроме готовых блюд из мяса и субпродуктов</a:t>
                      </a:r>
                    </a:p>
                  </a:txBody>
                  <a:tcPr marL="68580" marR="68580" marT="0" marB="0"/>
                </a:tc>
                <a:extLst>
                  <a:ext uri="{0D108BD9-81ED-4DB2-BD59-A6C34878D82A}">
                    <a16:rowId xmlns:a16="http://schemas.microsoft.com/office/drawing/2014/main" val="10007"/>
                  </a:ext>
                </a:extLst>
              </a:tr>
              <a:tr h="188144">
                <a:tc>
                  <a:txBody>
                    <a:bodyPr/>
                    <a:lstStyle/>
                    <a:p>
                      <a:pPr algn="ctr">
                        <a:lnSpc>
                          <a:spcPct val="107000"/>
                        </a:lnSpc>
                      </a:pP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0"/>
                        </a:rPr>
                        <a:t>10.41.24</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Масло подсолнечное и его фракции нерафинированные</a:t>
                      </a:r>
                    </a:p>
                  </a:txBody>
                  <a:tcPr marL="68580" marR="68580" marT="0" marB="0"/>
                </a:tc>
                <a:extLst>
                  <a:ext uri="{0D108BD9-81ED-4DB2-BD59-A6C34878D82A}">
                    <a16:rowId xmlns:a16="http://schemas.microsoft.com/office/drawing/2014/main" val="10008"/>
                  </a:ext>
                </a:extLst>
              </a:tr>
              <a:tr h="188144">
                <a:tc>
                  <a:txBody>
                    <a:bodyPr/>
                    <a:lstStyle/>
                    <a:p>
                      <a:pPr algn="ctr">
                        <a:lnSpc>
                          <a:spcPct val="107000"/>
                        </a:lnSpc>
                      </a:pP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1"/>
                        </a:rPr>
                        <a:t>10.61.21</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Мука пшеничная и пшенично-ржаная</a:t>
                      </a:r>
                    </a:p>
                  </a:txBody>
                  <a:tcPr marL="68580" marR="68580" marT="0" marB="0"/>
                </a:tc>
                <a:extLst>
                  <a:ext uri="{0D108BD9-81ED-4DB2-BD59-A6C34878D82A}">
                    <a16:rowId xmlns:a16="http://schemas.microsoft.com/office/drawing/2014/main" val="10009"/>
                  </a:ext>
                </a:extLst>
              </a:tr>
              <a:tr h="188144">
                <a:tc>
                  <a:txBody>
                    <a:bodyPr/>
                    <a:lstStyle/>
                    <a:p>
                      <a:pPr algn="ctr">
                        <a:lnSpc>
                          <a:spcPct val="107000"/>
                        </a:lnSpc>
                      </a:pP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2"/>
                        </a:rPr>
                        <a:t>10.82.22</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Шоколад и пищевые продукты, содержащие какао (кроме подслащенного какао-порошка), в упакованном виде</a:t>
                      </a:r>
                    </a:p>
                  </a:txBody>
                  <a:tcPr marL="68580" marR="68580" marT="0" marB="0"/>
                </a:tc>
                <a:extLst>
                  <a:ext uri="{0D108BD9-81ED-4DB2-BD59-A6C34878D82A}">
                    <a16:rowId xmlns:a16="http://schemas.microsoft.com/office/drawing/2014/main" val="10010"/>
                  </a:ext>
                </a:extLst>
              </a:tr>
              <a:tr h="188144">
                <a:tc>
                  <a:txBody>
                    <a:bodyPr/>
                    <a:lstStyle/>
                    <a:p>
                      <a:pPr algn="ctr">
                        <a:lnSpc>
                          <a:spcPct val="107000"/>
                        </a:lnSpc>
                      </a:pP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3"/>
                        </a:rPr>
                        <a:t>10.82.23</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Изделия кондитерские сахаристые (включая белый шоколад), не содержащие какао</a:t>
                      </a:r>
                    </a:p>
                  </a:txBody>
                  <a:tcPr marL="68580" marR="68580" marT="0" marB="0"/>
                </a:tc>
                <a:extLst>
                  <a:ext uri="{0D108BD9-81ED-4DB2-BD59-A6C34878D82A}">
                    <a16:rowId xmlns:a16="http://schemas.microsoft.com/office/drawing/2014/main" val="10011"/>
                  </a:ext>
                </a:extLst>
              </a:tr>
              <a:tr h="188144">
                <a:tc>
                  <a:txBody>
                    <a:bodyPr/>
                    <a:lstStyle/>
                    <a:p>
                      <a:pPr algn="ctr">
                        <a:lnSpc>
                          <a:spcPct val="107000"/>
                        </a:lnSpc>
                      </a:pP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4"/>
                        </a:rPr>
                        <a:t>16.23.19</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Изделия деревянные строительные и столярные, не включенные в другие группировки</a:t>
                      </a:r>
                    </a:p>
                  </a:txBody>
                  <a:tcPr marL="68580" marR="68580" marT="0" marB="0"/>
                </a:tc>
                <a:extLst>
                  <a:ext uri="{0D108BD9-81ED-4DB2-BD59-A6C34878D82A}">
                    <a16:rowId xmlns:a16="http://schemas.microsoft.com/office/drawing/2014/main" val="10012"/>
                  </a:ext>
                </a:extLst>
              </a:tr>
              <a:tr h="188144">
                <a:tc>
                  <a:txBody>
                    <a:bodyPr/>
                    <a:lstStyle/>
                    <a:p>
                      <a:pPr algn="ctr">
                        <a:lnSpc>
                          <a:spcPct val="107000"/>
                        </a:lnSpc>
                      </a:pP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5"/>
                        </a:rPr>
                        <a:t>16.29.14</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Рамы деревянные для картин, фотографий, зеркал или аналогичных предметов и прочие изделия из дерева</a:t>
                      </a:r>
                    </a:p>
                  </a:txBody>
                  <a:tcPr marL="68580" marR="68580" marT="0" marB="0"/>
                </a:tc>
                <a:extLst>
                  <a:ext uri="{0D108BD9-81ED-4DB2-BD59-A6C34878D82A}">
                    <a16:rowId xmlns:a16="http://schemas.microsoft.com/office/drawing/2014/main" val="10013"/>
                  </a:ext>
                </a:extLst>
              </a:tr>
              <a:tr h="188144">
                <a:tc>
                  <a:txBody>
                    <a:bodyPr/>
                    <a:lstStyle/>
                    <a:p>
                      <a:pPr algn="ctr">
                        <a:lnSpc>
                          <a:spcPct val="107000"/>
                        </a:lnSpc>
                      </a:pP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6"/>
                        </a:rPr>
                        <a:t>22.23.14</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a:effectLst/>
                          <a:latin typeface="+mn-lt"/>
                          <a:ea typeface="Times New Roman" panose="02020603050405020304" pitchFamily="18" charset="0"/>
                          <a:cs typeface="Times New Roman" panose="02020603050405020304" pitchFamily="18" charset="0"/>
                        </a:rPr>
                        <a:t>Блоки дверные и оконные, пороги для дверей, ставни, жалюзи и аналогичные изделия и их части пластмассовые</a:t>
                      </a:r>
                    </a:p>
                  </a:txBody>
                  <a:tcPr marL="68580" marR="68580" marT="0" marB="0"/>
                </a:tc>
                <a:extLst>
                  <a:ext uri="{0D108BD9-81ED-4DB2-BD59-A6C34878D82A}">
                    <a16:rowId xmlns:a16="http://schemas.microsoft.com/office/drawing/2014/main" val="10014"/>
                  </a:ext>
                </a:extLst>
              </a:tr>
              <a:tr h="188144">
                <a:tc>
                  <a:txBody>
                    <a:bodyPr/>
                    <a:lstStyle/>
                    <a:p>
                      <a:pPr algn="ctr">
                        <a:lnSpc>
                          <a:spcPct val="107000"/>
                        </a:lnSpc>
                      </a:pPr>
                      <a:r>
                        <a:rPr lang="ru-RU" sz="1200" u="none" strike="noStrike">
                          <a:solidFill>
                            <a:srgbClr val="106BBE"/>
                          </a:solidFill>
                          <a:effectLst/>
                          <a:latin typeface="+mn-lt"/>
                          <a:ea typeface="Times New Roman" panose="02020603050405020304" pitchFamily="18" charset="0"/>
                          <a:cs typeface="Times New Roman" panose="02020603050405020304" pitchFamily="18" charset="0"/>
                          <a:hlinkClick r:id="rId17"/>
                        </a:rPr>
                        <a:t>22.29.10</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a:effectLst/>
                          <a:latin typeface="+mn-lt"/>
                          <a:ea typeface="Times New Roman" panose="02020603050405020304" pitchFamily="18" charset="0"/>
                          <a:cs typeface="Times New Roman" panose="02020603050405020304" pitchFamily="18" charset="0"/>
                        </a:rPr>
                        <a:t>Одежда и ее аксессуары, включая пластмассовые перчатки</a:t>
                      </a:r>
                    </a:p>
                  </a:txBody>
                  <a:tcPr marL="68580" marR="68580" marT="0" marB="0"/>
                </a:tc>
                <a:extLst>
                  <a:ext uri="{0D108BD9-81ED-4DB2-BD59-A6C34878D82A}">
                    <a16:rowId xmlns:a16="http://schemas.microsoft.com/office/drawing/2014/main" val="10015"/>
                  </a:ext>
                </a:extLst>
              </a:tr>
              <a:tr h="188144">
                <a:tc>
                  <a:txBody>
                    <a:bodyPr/>
                    <a:lstStyle/>
                    <a:p>
                      <a:pPr algn="ctr">
                        <a:lnSpc>
                          <a:spcPct val="107000"/>
                        </a:lnSpc>
                      </a:pPr>
                      <a:r>
                        <a:rPr lang="ru-RU" sz="1200" u="none" strike="noStrike">
                          <a:solidFill>
                            <a:srgbClr val="106BBE"/>
                          </a:solidFill>
                          <a:effectLst/>
                          <a:latin typeface="+mn-lt"/>
                          <a:ea typeface="Times New Roman" panose="02020603050405020304" pitchFamily="18" charset="0"/>
                          <a:cs typeface="Times New Roman" panose="02020603050405020304" pitchFamily="18" charset="0"/>
                          <a:hlinkClick r:id="rId18"/>
                        </a:rPr>
                        <a:t>25.72.12</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Замки из недрагоценных металлов</a:t>
                      </a:r>
                    </a:p>
                  </a:txBody>
                  <a:tcPr marL="68580" marR="68580" marT="0" marB="0"/>
                </a:tc>
                <a:extLst>
                  <a:ext uri="{0D108BD9-81ED-4DB2-BD59-A6C34878D82A}">
                    <a16:rowId xmlns:a16="http://schemas.microsoft.com/office/drawing/2014/main" val="10016"/>
                  </a:ext>
                </a:extLst>
              </a:tr>
              <a:tr h="384974">
                <a:tc>
                  <a:txBody>
                    <a:bodyPr/>
                    <a:lstStyle/>
                    <a:p>
                      <a:pPr algn="ctr">
                        <a:lnSpc>
                          <a:spcPct val="107000"/>
                        </a:lnSpc>
                      </a:pPr>
                      <a:r>
                        <a:rPr lang="ru-RU" sz="1200" u="none" strike="noStrike">
                          <a:solidFill>
                            <a:srgbClr val="106BBE"/>
                          </a:solidFill>
                          <a:effectLst/>
                          <a:latin typeface="+mn-lt"/>
                          <a:ea typeface="Times New Roman" panose="02020603050405020304" pitchFamily="18" charset="0"/>
                          <a:cs typeface="Times New Roman" panose="02020603050405020304" pitchFamily="18" charset="0"/>
                          <a:hlinkClick r:id="rId19"/>
                        </a:rPr>
                        <a:t>25.91.11</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Цистерны, бочки, барабаны, канистры, ящики и аналогичные емкости для любых веществ (кроме газов) из железа, чугуна или стали, вместимостью от 50 до 300 л, не оснащенные механическим или тепловым оборудованием</a:t>
                      </a:r>
                    </a:p>
                  </a:txBody>
                  <a:tcPr marL="68580" marR="68580" marT="0" marB="0"/>
                </a:tc>
                <a:extLst>
                  <a:ext uri="{0D108BD9-81ED-4DB2-BD59-A6C34878D82A}">
                    <a16:rowId xmlns:a16="http://schemas.microsoft.com/office/drawing/2014/main" val="10017"/>
                  </a:ext>
                </a:extLst>
              </a:tr>
              <a:tr h="402530">
                <a:tc>
                  <a:txBody>
                    <a:bodyPr/>
                    <a:lstStyle/>
                    <a:p>
                      <a:pPr algn="ctr">
                        <a:lnSpc>
                          <a:spcPct val="107000"/>
                        </a:lnSpc>
                      </a:pPr>
                      <a:r>
                        <a:rPr lang="ru-RU" sz="1200" u="none" strike="noStrike">
                          <a:solidFill>
                            <a:srgbClr val="106BBE"/>
                          </a:solidFill>
                          <a:effectLst/>
                          <a:latin typeface="+mn-lt"/>
                          <a:ea typeface="Times New Roman" panose="02020603050405020304" pitchFamily="18" charset="0"/>
                          <a:cs typeface="Times New Roman" panose="02020603050405020304" pitchFamily="18" charset="0"/>
                          <a:hlinkClick r:id="rId20"/>
                        </a:rPr>
                        <a:t>25.91.12</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Цистерны, бочки, барабаны, банки (кроме закрываемых пайкой или </a:t>
                      </a:r>
                      <a:r>
                        <a:rPr lang="ru-RU" sz="1200" dirty="0" err="1">
                          <a:effectLst/>
                          <a:latin typeface="+mn-lt"/>
                          <a:ea typeface="Times New Roman" panose="02020603050405020304" pitchFamily="18" charset="0"/>
                          <a:cs typeface="Times New Roman" panose="02020603050405020304" pitchFamily="18" charset="0"/>
                        </a:rPr>
                        <a:t>отбортовкой</a:t>
                      </a:r>
                      <a:r>
                        <a:rPr lang="ru-RU" sz="1200" dirty="0">
                          <a:effectLst/>
                          <a:latin typeface="+mn-lt"/>
                          <a:ea typeface="Times New Roman" panose="02020603050405020304" pitchFamily="18" charset="0"/>
                          <a:cs typeface="Times New Roman" panose="02020603050405020304" pitchFamily="18" charset="0"/>
                        </a:rPr>
                        <a:t>), ящики и аналогичные емкости для любых веществ (кроме газов) вместимостью менее 50 л из черных металлов, без механического или теплотехнического оборудования</a:t>
                      </a:r>
                    </a:p>
                  </a:txBody>
                  <a:tcPr marL="68580" marR="68580" marT="0" marB="0"/>
                </a:tc>
                <a:extLst>
                  <a:ext uri="{0D108BD9-81ED-4DB2-BD59-A6C34878D82A}">
                    <a16:rowId xmlns:a16="http://schemas.microsoft.com/office/drawing/2014/main" val="10018"/>
                  </a:ext>
                </a:extLst>
              </a:tr>
            </a:tbl>
          </a:graphicData>
        </a:graphic>
      </p:graphicFrame>
      <p:graphicFrame>
        <p:nvGraphicFramePr>
          <p:cNvPr id="5" name="Таблица 4"/>
          <p:cNvGraphicFramePr>
            <a:graphicFrameLocks noGrp="1"/>
          </p:cNvGraphicFramePr>
          <p:nvPr/>
        </p:nvGraphicFramePr>
        <p:xfrm>
          <a:off x="489690" y="852897"/>
          <a:ext cx="6489700" cy="935355"/>
        </p:xfrm>
        <a:graphic>
          <a:graphicData uri="http://schemas.openxmlformats.org/drawingml/2006/table">
            <a:tbl>
              <a:tblPr>
                <a:tableStyleId>{5C22544A-7EE6-4342-B048-85BDC9FD1C3A}</a:tableStyleId>
              </a:tblPr>
              <a:tblGrid>
                <a:gridCol w="1955800">
                  <a:extLst>
                    <a:ext uri="{9D8B030D-6E8A-4147-A177-3AD203B41FA5}">
                      <a16:colId xmlns:a16="http://schemas.microsoft.com/office/drawing/2014/main" val="20000"/>
                    </a:ext>
                  </a:extLst>
                </a:gridCol>
                <a:gridCol w="4533900">
                  <a:extLst>
                    <a:ext uri="{9D8B030D-6E8A-4147-A177-3AD203B41FA5}">
                      <a16:colId xmlns:a16="http://schemas.microsoft.com/office/drawing/2014/main" val="20001"/>
                    </a:ext>
                  </a:extLst>
                </a:gridCol>
              </a:tblGrid>
              <a:tr h="0">
                <a:tc>
                  <a:txBody>
                    <a:bodyPr/>
                    <a:lstStyle/>
                    <a:p>
                      <a:pPr algn="ctr">
                        <a:lnSpc>
                          <a:spcPct val="107000"/>
                        </a:lnSpc>
                      </a:pPr>
                      <a:r>
                        <a:rPr lang="ru-RU" sz="1200" u="none" strike="noStrike" dirty="0">
                          <a:effectLst/>
                          <a:latin typeface="+mn-lt"/>
                          <a:hlinkClick r:id="rId21"/>
                        </a:rPr>
                        <a:t>01.41.20.110</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rPr>
                        <a:t>Молоко сырое коровье</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gn="ctr">
                        <a:lnSpc>
                          <a:spcPct val="107000"/>
                        </a:lnSpc>
                      </a:pPr>
                      <a:r>
                        <a:rPr lang="ru-RU" sz="1200" u="none" strike="noStrike" dirty="0">
                          <a:effectLst/>
                          <a:latin typeface="+mn-lt"/>
                          <a:hlinkClick r:id="rId22"/>
                        </a:rPr>
                        <a:t>10.13.14.110</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rPr>
                        <a:t>Изделия колбасные вареные, в том числе фаршированные</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gn="ctr">
                        <a:lnSpc>
                          <a:spcPct val="107000"/>
                        </a:lnSpc>
                      </a:pPr>
                      <a:r>
                        <a:rPr lang="ru-RU" sz="1200" u="none" strike="noStrike" dirty="0">
                          <a:effectLst/>
                          <a:latin typeface="+mn-lt"/>
                          <a:hlinkClick r:id="rId23"/>
                        </a:rPr>
                        <a:t>10.39.17.111</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rPr>
                        <a:t>Пюре и пасты овощные</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algn="ctr">
                        <a:lnSpc>
                          <a:spcPct val="107000"/>
                        </a:lnSpc>
                      </a:pPr>
                      <a:r>
                        <a:rPr lang="ru-RU" sz="1200" u="none" strike="noStrike">
                          <a:effectLst/>
                          <a:latin typeface="+mn-lt"/>
                          <a:hlinkClick r:id="rId24"/>
                        </a:rPr>
                        <a:t>10.51.52.120</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u="none" dirty="0">
                          <a:effectLst/>
                          <a:latin typeface="+mn-lt"/>
                        </a:rPr>
                        <a:t>Сметана</a:t>
                      </a:r>
                      <a:endParaRPr lang="ru-RU" sz="1200" u="none"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0">
                <a:tc>
                  <a:txBody>
                    <a:bodyPr/>
                    <a:lstStyle/>
                    <a:p>
                      <a:pPr algn="ctr">
                        <a:lnSpc>
                          <a:spcPct val="107000"/>
                        </a:lnSpc>
                      </a:pP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25"/>
                        </a:rPr>
                        <a:t>10.89.11</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Супы; бульоны и заготовки для их приготовления</a:t>
                      </a:r>
                    </a:p>
                  </a:txBody>
                  <a:tcPr marL="68580" marR="68580" marT="0" marB="0"/>
                </a:tc>
                <a:extLst>
                  <a:ext uri="{0D108BD9-81ED-4DB2-BD59-A6C34878D82A}">
                    <a16:rowId xmlns:a16="http://schemas.microsoft.com/office/drawing/2014/main" val="10004"/>
                  </a:ext>
                </a:extLst>
              </a:tr>
            </a:tbl>
          </a:graphicData>
        </a:graphic>
      </p:graphicFrame>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1051" y="178695"/>
            <a:ext cx="10515600" cy="256312"/>
          </a:xfrm>
        </p:spPr>
        <p:txBody>
          <a:bodyPr>
            <a:normAutofit fontScale="90000"/>
          </a:bodyPr>
          <a:lstStyle/>
          <a:p>
            <a:r>
              <a:rPr lang="ru-RU" sz="2400" dirty="0">
                <a:solidFill>
                  <a:srgbClr val="00B0F0"/>
                </a:solidFill>
              </a:rPr>
              <a:t>Сравнение с утратившим силу 649 ПП – о преимуществах УФСИН…</a:t>
            </a:r>
          </a:p>
        </p:txBody>
      </p:sp>
      <p:sp>
        <p:nvSpPr>
          <p:cNvPr id="3" name="Объект 2"/>
          <p:cNvSpPr>
            <a:spLocks noGrp="1"/>
          </p:cNvSpPr>
          <p:nvPr>
            <p:ph idx="1"/>
          </p:nvPr>
        </p:nvSpPr>
        <p:spPr>
          <a:xfrm>
            <a:off x="127987" y="532661"/>
            <a:ext cx="10515600" cy="5173786"/>
          </a:xfrm>
        </p:spPr>
        <p:txBody>
          <a:bodyPr>
            <a:normAutofit/>
          </a:bodyPr>
          <a:lstStyle/>
          <a:p>
            <a:r>
              <a:rPr lang="ru-RU" sz="1600" dirty="0"/>
              <a:t>Существует пересечение нового Перечня с 126н (1 Перечень) Приказом по позициям</a:t>
            </a:r>
          </a:p>
          <a:p>
            <a:r>
              <a:rPr lang="ru-RU" sz="1600" dirty="0"/>
              <a:t>Существует пересечение нового Перечня с 126н (1 Перечень) Приказом по позициям</a:t>
            </a:r>
          </a:p>
          <a:p>
            <a:endParaRPr lang="ru-RU" sz="1600" dirty="0"/>
          </a:p>
          <a:p>
            <a:endParaRPr lang="ru-RU" sz="1600" dirty="0"/>
          </a:p>
          <a:p>
            <a:endParaRPr lang="ru-RU" sz="1600" dirty="0"/>
          </a:p>
          <a:p>
            <a:endParaRPr lang="ru-RU" sz="1600" dirty="0"/>
          </a:p>
          <a:p>
            <a:endParaRPr lang="ru-RU" sz="1600" dirty="0"/>
          </a:p>
          <a:p>
            <a:endParaRPr lang="ru-RU" sz="1600" dirty="0"/>
          </a:p>
          <a:p>
            <a:endParaRPr lang="ru-RU" sz="1600" dirty="0"/>
          </a:p>
          <a:p>
            <a:endParaRPr lang="ru-RU" sz="1600" dirty="0"/>
          </a:p>
          <a:p>
            <a:endParaRPr lang="ru-RU" sz="1600" dirty="0"/>
          </a:p>
          <a:p>
            <a:endParaRPr lang="ru-RU" sz="1600" dirty="0"/>
          </a:p>
          <a:p>
            <a:r>
              <a:rPr lang="ru-RU" sz="1600" dirty="0"/>
              <a:t>Существует пересечение с 617 ПП по коду</a:t>
            </a:r>
          </a:p>
          <a:p>
            <a:endParaRPr lang="ru-RU" sz="1600" dirty="0"/>
          </a:p>
          <a:p>
            <a:pPr marL="0" indent="0">
              <a:buNone/>
            </a:pPr>
            <a:endParaRPr lang="ru-RU" sz="1600" dirty="0"/>
          </a:p>
        </p:txBody>
      </p:sp>
      <p:graphicFrame>
        <p:nvGraphicFramePr>
          <p:cNvPr id="4" name="Таблица 3"/>
          <p:cNvGraphicFramePr>
            <a:graphicFrameLocks noGrp="1"/>
          </p:cNvGraphicFramePr>
          <p:nvPr/>
        </p:nvGraphicFramePr>
        <p:xfrm>
          <a:off x="341051" y="863607"/>
          <a:ext cx="10810736" cy="3465133"/>
        </p:xfrm>
        <a:graphic>
          <a:graphicData uri="http://schemas.openxmlformats.org/drawingml/2006/table">
            <a:tbl>
              <a:tblPr>
                <a:tableStyleId>{5C22544A-7EE6-4342-B048-85BDC9FD1C3A}</a:tableStyleId>
              </a:tblPr>
              <a:tblGrid>
                <a:gridCol w="1250333">
                  <a:extLst>
                    <a:ext uri="{9D8B030D-6E8A-4147-A177-3AD203B41FA5}">
                      <a16:colId xmlns:a16="http://schemas.microsoft.com/office/drawing/2014/main" val="20000"/>
                    </a:ext>
                  </a:extLst>
                </a:gridCol>
                <a:gridCol w="9560403">
                  <a:extLst>
                    <a:ext uri="{9D8B030D-6E8A-4147-A177-3AD203B41FA5}">
                      <a16:colId xmlns:a16="http://schemas.microsoft.com/office/drawing/2014/main" val="20001"/>
                    </a:ext>
                  </a:extLst>
                </a:gridCol>
              </a:tblGrid>
              <a:tr h="188144">
                <a:tc>
                  <a:txBody>
                    <a:bodyPr/>
                    <a:lstStyle/>
                    <a:p>
                      <a:pPr algn="ctr">
                        <a:lnSpc>
                          <a:spcPct val="107000"/>
                        </a:lnSpc>
                      </a:pP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2"/>
                        </a:rPr>
                        <a:t>25.92.11</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Банки консервные из черных металлов, закрываемые пайкой или </a:t>
                      </a:r>
                      <a:r>
                        <a:rPr lang="ru-RU" sz="1200" dirty="0" err="1">
                          <a:effectLst/>
                          <a:latin typeface="+mn-lt"/>
                          <a:ea typeface="Times New Roman" panose="02020603050405020304" pitchFamily="18" charset="0"/>
                          <a:cs typeface="Times New Roman" panose="02020603050405020304" pitchFamily="18" charset="0"/>
                        </a:rPr>
                        <a:t>отбортовкой</a:t>
                      </a:r>
                      <a:r>
                        <a:rPr lang="ru-RU" sz="1200" dirty="0">
                          <a:effectLst/>
                          <a:latin typeface="+mn-lt"/>
                          <a:ea typeface="Times New Roman" panose="02020603050405020304" pitchFamily="18" charset="0"/>
                          <a:cs typeface="Times New Roman" panose="02020603050405020304" pitchFamily="18" charset="0"/>
                        </a:rPr>
                        <a:t>, вместимостью менее 50 л</a:t>
                      </a:r>
                    </a:p>
                  </a:txBody>
                  <a:tcPr marL="68580" marR="68580" marT="0" marB="0"/>
                </a:tc>
                <a:extLst>
                  <a:ext uri="{0D108BD9-81ED-4DB2-BD59-A6C34878D82A}">
                    <a16:rowId xmlns:a16="http://schemas.microsoft.com/office/drawing/2014/main" val="10000"/>
                  </a:ext>
                </a:extLst>
              </a:tr>
              <a:tr h="182245">
                <a:tc>
                  <a:txBody>
                    <a:bodyPr/>
                    <a:lstStyle/>
                    <a:p>
                      <a:pPr algn="ctr">
                        <a:lnSpc>
                          <a:spcPct val="107000"/>
                        </a:lnSpc>
                      </a:pP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3"/>
                        </a:rPr>
                        <a:t>25.93.11</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Проволока скрученная, канаты, шнуры плетеные, стропы и аналогичные изделия из черных металлов без электрической изоляции</a:t>
                      </a:r>
                    </a:p>
                  </a:txBody>
                  <a:tcPr marL="68580" marR="68580" marT="0" marB="0"/>
                </a:tc>
                <a:extLst>
                  <a:ext uri="{0D108BD9-81ED-4DB2-BD59-A6C34878D82A}">
                    <a16:rowId xmlns:a16="http://schemas.microsoft.com/office/drawing/2014/main" val="10001"/>
                  </a:ext>
                </a:extLst>
              </a:tr>
              <a:tr h="384974">
                <a:tc>
                  <a:txBody>
                    <a:bodyPr/>
                    <a:lstStyle/>
                    <a:p>
                      <a:pPr algn="ctr">
                        <a:lnSpc>
                          <a:spcPct val="107000"/>
                        </a:lnSpc>
                      </a:pPr>
                      <a:r>
                        <a:rPr lang="ru-RU" sz="1200" u="none" strike="noStrike">
                          <a:solidFill>
                            <a:srgbClr val="106BBE"/>
                          </a:solidFill>
                          <a:effectLst/>
                          <a:latin typeface="+mn-lt"/>
                          <a:ea typeface="Times New Roman" panose="02020603050405020304" pitchFamily="18" charset="0"/>
                          <a:cs typeface="Times New Roman" panose="02020603050405020304" pitchFamily="18" charset="0"/>
                          <a:hlinkClick r:id="rId4"/>
                        </a:rPr>
                        <a:t>25.93.12</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Проволока колючая из черных металлов; проволока скрученная, канаты, ленты плетеные и аналогичные изделия из меди или алюминия без электрической изоляции</a:t>
                      </a:r>
                    </a:p>
                  </a:txBody>
                  <a:tcPr marL="68580" marR="68580" marT="0" marB="0"/>
                </a:tc>
                <a:extLst>
                  <a:ext uri="{0D108BD9-81ED-4DB2-BD59-A6C34878D82A}">
                    <a16:rowId xmlns:a16="http://schemas.microsoft.com/office/drawing/2014/main" val="10002"/>
                  </a:ext>
                </a:extLst>
              </a:tr>
              <a:tr h="183546">
                <a:tc>
                  <a:txBody>
                    <a:bodyPr/>
                    <a:lstStyle/>
                    <a:p>
                      <a:pPr algn="ctr">
                        <a:lnSpc>
                          <a:spcPct val="107000"/>
                        </a:lnSpc>
                      </a:pPr>
                      <a:r>
                        <a:rPr lang="ru-RU" sz="1200" u="none" strike="noStrike">
                          <a:solidFill>
                            <a:srgbClr val="106BBE"/>
                          </a:solidFill>
                          <a:effectLst/>
                          <a:latin typeface="+mn-lt"/>
                          <a:ea typeface="Times New Roman" panose="02020603050405020304" pitchFamily="18" charset="0"/>
                          <a:cs typeface="Times New Roman" panose="02020603050405020304" pitchFamily="18" charset="0"/>
                          <a:hlinkClick r:id="rId5"/>
                        </a:rPr>
                        <a:t>25.93.13</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a:effectLst/>
                          <a:latin typeface="+mn-lt"/>
                          <a:ea typeface="Times New Roman" panose="02020603050405020304" pitchFamily="18" charset="0"/>
                          <a:cs typeface="Times New Roman" panose="02020603050405020304" pitchFamily="18" charset="0"/>
                        </a:rPr>
                        <a:t>Ткань металлическая, решетки, сетки и ограждения из проволоки из черных металлов или меди</a:t>
                      </a:r>
                    </a:p>
                  </a:txBody>
                  <a:tcPr marL="68580" marR="68580" marT="0" marB="0"/>
                </a:tc>
                <a:extLst>
                  <a:ext uri="{0D108BD9-81ED-4DB2-BD59-A6C34878D82A}">
                    <a16:rowId xmlns:a16="http://schemas.microsoft.com/office/drawing/2014/main" val="10003"/>
                  </a:ext>
                </a:extLst>
              </a:tr>
              <a:tr h="183546">
                <a:tc>
                  <a:txBody>
                    <a:bodyPr/>
                    <a:lstStyle/>
                    <a:p>
                      <a:pPr algn="ctr">
                        <a:lnSpc>
                          <a:spcPct val="107000"/>
                        </a:lnSpc>
                      </a:pPr>
                      <a:r>
                        <a:rPr lang="ru-RU" sz="1200" u="none" strike="noStrike">
                          <a:solidFill>
                            <a:srgbClr val="106BBE"/>
                          </a:solidFill>
                          <a:effectLst/>
                          <a:latin typeface="+mn-lt"/>
                          <a:ea typeface="Times New Roman" panose="02020603050405020304" pitchFamily="18" charset="0"/>
                          <a:cs typeface="Times New Roman" panose="02020603050405020304" pitchFamily="18" charset="0"/>
                          <a:hlinkClick r:id="rId6"/>
                        </a:rPr>
                        <a:t>25.93.14</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a:effectLst/>
                          <a:latin typeface="+mn-lt"/>
                          <a:ea typeface="Times New Roman" panose="02020603050405020304" pitchFamily="18" charset="0"/>
                          <a:cs typeface="Times New Roman" panose="02020603050405020304" pitchFamily="18" charset="0"/>
                        </a:rPr>
                        <a:t>Гвозди, кнопки, кнопки чертежные, скобы и аналогичные изделия</a:t>
                      </a:r>
                    </a:p>
                  </a:txBody>
                  <a:tcPr marL="68580" marR="68580" marT="0" marB="0"/>
                </a:tc>
                <a:extLst>
                  <a:ext uri="{0D108BD9-81ED-4DB2-BD59-A6C34878D82A}">
                    <a16:rowId xmlns:a16="http://schemas.microsoft.com/office/drawing/2014/main" val="10004"/>
                  </a:ext>
                </a:extLst>
              </a:tr>
              <a:tr h="219652">
                <a:tc>
                  <a:txBody>
                    <a:bodyPr/>
                    <a:lstStyle/>
                    <a:p>
                      <a:pPr algn="ctr">
                        <a:lnSpc>
                          <a:spcPct val="107000"/>
                        </a:lnSpc>
                      </a:pPr>
                      <a:r>
                        <a:rPr lang="ru-RU" sz="1200" u="none" strike="noStrike">
                          <a:solidFill>
                            <a:srgbClr val="106BBE"/>
                          </a:solidFill>
                          <a:effectLst/>
                          <a:latin typeface="+mn-lt"/>
                          <a:ea typeface="Times New Roman" panose="02020603050405020304" pitchFamily="18" charset="0"/>
                          <a:cs typeface="Times New Roman" panose="02020603050405020304" pitchFamily="18" charset="0"/>
                          <a:hlinkClick r:id="rId7"/>
                        </a:rPr>
                        <a:t>25.93.15</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Проволока, прутки присадочные, стержни, пластины, электроды с покрытием или проволока с флюсовым сердечником</a:t>
                      </a:r>
                    </a:p>
                  </a:txBody>
                  <a:tcPr marL="68580" marR="68580" marT="0" marB="0"/>
                </a:tc>
                <a:extLst>
                  <a:ext uri="{0D108BD9-81ED-4DB2-BD59-A6C34878D82A}">
                    <a16:rowId xmlns:a16="http://schemas.microsoft.com/office/drawing/2014/main" val="10005"/>
                  </a:ext>
                </a:extLst>
              </a:tr>
              <a:tr h="399495">
                <a:tc>
                  <a:txBody>
                    <a:bodyPr/>
                    <a:lstStyle/>
                    <a:p>
                      <a:pPr algn="ctr">
                        <a:lnSpc>
                          <a:spcPct val="107000"/>
                        </a:lnSpc>
                      </a:pPr>
                      <a:r>
                        <a:rPr lang="ru-RU" sz="1200" u="none" strike="noStrike">
                          <a:solidFill>
                            <a:srgbClr val="106BBE"/>
                          </a:solidFill>
                          <a:effectLst/>
                          <a:latin typeface="+mn-lt"/>
                          <a:ea typeface="Times New Roman" panose="02020603050405020304" pitchFamily="18" charset="0"/>
                          <a:cs typeface="Times New Roman" panose="02020603050405020304" pitchFamily="18" charset="0"/>
                          <a:hlinkClick r:id="rId8"/>
                        </a:rPr>
                        <a:t>25.93.18</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Иглы швейные, вязальные спицы, штопальные иглы, вязальные крючки, иглы для вышивания и аналогичные изделия для ручной работы из черных металлов; английские булавки и прочие булавки из черных металлов, не включенные в другие группировки</a:t>
                      </a:r>
                    </a:p>
                  </a:txBody>
                  <a:tcPr marL="68580" marR="68580" marT="0" marB="0"/>
                </a:tc>
                <a:extLst>
                  <a:ext uri="{0D108BD9-81ED-4DB2-BD59-A6C34878D82A}">
                    <a16:rowId xmlns:a16="http://schemas.microsoft.com/office/drawing/2014/main" val="10006"/>
                  </a:ext>
                </a:extLst>
              </a:tr>
              <a:tr h="183546">
                <a:tc>
                  <a:txBody>
                    <a:bodyPr/>
                    <a:lstStyle/>
                    <a:p>
                      <a:pPr algn="ctr">
                        <a:lnSpc>
                          <a:spcPct val="107000"/>
                        </a:lnSpc>
                      </a:pPr>
                      <a:r>
                        <a:rPr lang="ru-RU" sz="1200" u="none" strike="noStrike">
                          <a:solidFill>
                            <a:srgbClr val="106BBE"/>
                          </a:solidFill>
                          <a:effectLst/>
                          <a:latin typeface="+mn-lt"/>
                          <a:ea typeface="Times New Roman" panose="02020603050405020304" pitchFamily="18" charset="0"/>
                          <a:cs typeface="Times New Roman" panose="02020603050405020304" pitchFamily="18" charset="0"/>
                          <a:hlinkClick r:id="rId9"/>
                        </a:rPr>
                        <a:t>25.94.11</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Изделия крепежные резьбовые из черных металлов, не включенные в другие группировки</a:t>
                      </a:r>
                    </a:p>
                  </a:txBody>
                  <a:tcPr marL="68580" marR="68580" marT="0" marB="0"/>
                </a:tc>
                <a:extLst>
                  <a:ext uri="{0D108BD9-81ED-4DB2-BD59-A6C34878D82A}">
                    <a16:rowId xmlns:a16="http://schemas.microsoft.com/office/drawing/2014/main" val="10007"/>
                  </a:ext>
                </a:extLst>
              </a:tr>
              <a:tr h="183546">
                <a:tc>
                  <a:txBody>
                    <a:bodyPr/>
                    <a:lstStyle/>
                    <a:p>
                      <a:pPr algn="ctr">
                        <a:lnSpc>
                          <a:spcPct val="107000"/>
                        </a:lnSpc>
                      </a:pPr>
                      <a:r>
                        <a:rPr lang="ru-RU" sz="1200" u="none" strike="noStrike">
                          <a:solidFill>
                            <a:srgbClr val="106BBE"/>
                          </a:solidFill>
                          <a:effectLst/>
                          <a:latin typeface="+mn-lt"/>
                          <a:ea typeface="Times New Roman" panose="02020603050405020304" pitchFamily="18" charset="0"/>
                          <a:cs typeface="Times New Roman" panose="02020603050405020304" pitchFamily="18" charset="0"/>
                          <a:hlinkClick r:id="rId10"/>
                        </a:rPr>
                        <a:t>25.94.12</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a:effectLst/>
                          <a:latin typeface="+mn-lt"/>
                          <a:ea typeface="Times New Roman" panose="02020603050405020304" pitchFamily="18" charset="0"/>
                          <a:cs typeface="Times New Roman" panose="02020603050405020304" pitchFamily="18" charset="0"/>
                        </a:rPr>
                        <a:t>Изделия крепежные нерезьбовые из черных металлов, не включенные в другие группировки</a:t>
                      </a:r>
                    </a:p>
                  </a:txBody>
                  <a:tcPr marL="68580" marR="68580" marT="0" marB="0"/>
                </a:tc>
                <a:extLst>
                  <a:ext uri="{0D108BD9-81ED-4DB2-BD59-A6C34878D82A}">
                    <a16:rowId xmlns:a16="http://schemas.microsoft.com/office/drawing/2014/main" val="10008"/>
                  </a:ext>
                </a:extLst>
              </a:tr>
              <a:tr h="192201">
                <a:tc>
                  <a:txBody>
                    <a:bodyPr/>
                    <a:lstStyle/>
                    <a:p>
                      <a:pPr algn="ctr">
                        <a:lnSpc>
                          <a:spcPct val="107000"/>
                        </a:lnSpc>
                      </a:pPr>
                      <a:r>
                        <a:rPr lang="ru-RU" sz="1200" u="none" strike="noStrike">
                          <a:solidFill>
                            <a:srgbClr val="106BBE"/>
                          </a:solidFill>
                          <a:effectLst/>
                          <a:latin typeface="+mn-lt"/>
                          <a:ea typeface="Times New Roman" panose="02020603050405020304" pitchFamily="18" charset="0"/>
                          <a:cs typeface="Times New Roman" panose="02020603050405020304" pitchFamily="18" charset="0"/>
                          <a:hlinkClick r:id="rId11"/>
                        </a:rPr>
                        <a:t>25.99.11</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Раковины, умывальники, ванны и прочее санитарно-техническое оборудование и его части из черных металлов, меди или алюминия</a:t>
                      </a:r>
                    </a:p>
                  </a:txBody>
                  <a:tcPr marL="68580" marR="68580" marT="0" marB="0"/>
                </a:tc>
                <a:extLst>
                  <a:ext uri="{0D108BD9-81ED-4DB2-BD59-A6C34878D82A}">
                    <a16:rowId xmlns:a16="http://schemas.microsoft.com/office/drawing/2014/main" val="10009"/>
                  </a:ext>
                </a:extLst>
              </a:tr>
              <a:tr h="183546">
                <a:tc>
                  <a:txBody>
                    <a:bodyPr/>
                    <a:lstStyle/>
                    <a:p>
                      <a:pPr algn="ctr">
                        <a:lnSpc>
                          <a:spcPct val="107000"/>
                        </a:lnSpc>
                      </a:pPr>
                      <a:r>
                        <a:rPr lang="ru-RU" sz="1200" u="none" strike="noStrike">
                          <a:solidFill>
                            <a:srgbClr val="106BBE"/>
                          </a:solidFill>
                          <a:effectLst/>
                          <a:latin typeface="+mn-lt"/>
                          <a:ea typeface="Times New Roman" panose="02020603050405020304" pitchFamily="18" charset="0"/>
                          <a:cs typeface="Times New Roman" panose="02020603050405020304" pitchFamily="18" charset="0"/>
                          <a:hlinkClick r:id="rId12"/>
                        </a:rPr>
                        <a:t>25.99.12</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a:effectLst/>
                          <a:latin typeface="+mn-lt"/>
                          <a:ea typeface="Times New Roman" panose="02020603050405020304" pitchFamily="18" charset="0"/>
                          <a:cs typeface="Times New Roman" panose="02020603050405020304" pitchFamily="18" charset="0"/>
                        </a:rPr>
                        <a:t>Изделия столовые, кухонные и бытовые и их части из черных металлов, меди или алюминия</a:t>
                      </a:r>
                    </a:p>
                  </a:txBody>
                  <a:tcPr marL="68580" marR="68580" marT="0" marB="0"/>
                </a:tc>
                <a:extLst>
                  <a:ext uri="{0D108BD9-81ED-4DB2-BD59-A6C34878D82A}">
                    <a16:rowId xmlns:a16="http://schemas.microsoft.com/office/drawing/2014/main" val="10010"/>
                  </a:ext>
                </a:extLst>
              </a:tr>
              <a:tr h="183546">
                <a:tc>
                  <a:txBody>
                    <a:bodyPr/>
                    <a:lstStyle/>
                    <a:p>
                      <a:pPr algn="ctr">
                        <a:lnSpc>
                          <a:spcPct val="107000"/>
                        </a:lnSpc>
                      </a:pPr>
                      <a:r>
                        <a:rPr lang="ru-RU" sz="1200" u="none" strike="noStrike">
                          <a:solidFill>
                            <a:srgbClr val="106BBE"/>
                          </a:solidFill>
                          <a:effectLst/>
                          <a:latin typeface="+mn-lt"/>
                          <a:ea typeface="Times New Roman" panose="02020603050405020304" pitchFamily="18" charset="0"/>
                          <a:cs typeface="Times New Roman" panose="02020603050405020304" pitchFamily="18" charset="0"/>
                          <a:hlinkClick r:id="rId13"/>
                        </a:rPr>
                        <a:t>25.99.29</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Изделия из недрагоценных металлов прочие, не включенные в другие группировки</a:t>
                      </a:r>
                    </a:p>
                  </a:txBody>
                  <a:tcPr marL="68580" marR="68580" marT="0" marB="0"/>
                </a:tc>
                <a:extLst>
                  <a:ext uri="{0D108BD9-81ED-4DB2-BD59-A6C34878D82A}">
                    <a16:rowId xmlns:a16="http://schemas.microsoft.com/office/drawing/2014/main" val="10011"/>
                  </a:ext>
                </a:extLst>
              </a:tr>
              <a:tr h="209957">
                <a:tc>
                  <a:txBody>
                    <a:bodyPr/>
                    <a:lstStyle/>
                    <a:p>
                      <a:pPr algn="ctr">
                        <a:lnSpc>
                          <a:spcPct val="107000"/>
                        </a:lnSpc>
                      </a:pPr>
                      <a:r>
                        <a:rPr lang="ru-RU" sz="1200" u="none" strike="noStrike">
                          <a:solidFill>
                            <a:srgbClr val="106BBE"/>
                          </a:solidFill>
                          <a:effectLst/>
                          <a:latin typeface="+mn-lt"/>
                          <a:ea typeface="Times New Roman" panose="02020603050405020304" pitchFamily="18" charset="0"/>
                          <a:cs typeface="Times New Roman" panose="02020603050405020304" pitchFamily="18" charset="0"/>
                          <a:hlinkClick r:id="rId14"/>
                        </a:rPr>
                        <a:t>27.40.21</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Светильники и фонари электрические переносные, работающие от встроенных батарей сухих элементов, аккумуляторов, магнето</a:t>
                      </a:r>
                    </a:p>
                  </a:txBody>
                  <a:tcPr marL="68580" marR="68580" marT="0" marB="0"/>
                </a:tc>
                <a:extLst>
                  <a:ext uri="{0D108BD9-81ED-4DB2-BD59-A6C34878D82A}">
                    <a16:rowId xmlns:a16="http://schemas.microsoft.com/office/drawing/2014/main" val="10012"/>
                  </a:ext>
                </a:extLst>
              </a:tr>
              <a:tr h="183546">
                <a:tc>
                  <a:txBody>
                    <a:bodyPr/>
                    <a:lstStyle/>
                    <a:p>
                      <a:pPr algn="ctr">
                        <a:lnSpc>
                          <a:spcPct val="107000"/>
                        </a:lnSpc>
                      </a:pPr>
                      <a:r>
                        <a:rPr lang="ru-RU" sz="1200" u="none" strike="noStrike">
                          <a:solidFill>
                            <a:srgbClr val="106BBE"/>
                          </a:solidFill>
                          <a:effectLst/>
                          <a:latin typeface="+mn-lt"/>
                          <a:ea typeface="Times New Roman" panose="02020603050405020304" pitchFamily="18" charset="0"/>
                          <a:cs typeface="Times New Roman" panose="02020603050405020304" pitchFamily="18" charset="0"/>
                          <a:hlinkClick r:id="rId15"/>
                        </a:rPr>
                        <a:t>27.51.15</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Вентиляторы и бытовые вытяжные и приточно-вытяжные шкафы</a:t>
                      </a:r>
                    </a:p>
                  </a:txBody>
                  <a:tcPr marL="68580" marR="68580" marT="0" marB="0"/>
                </a:tc>
                <a:extLst>
                  <a:ext uri="{0D108BD9-81ED-4DB2-BD59-A6C34878D82A}">
                    <a16:rowId xmlns:a16="http://schemas.microsoft.com/office/drawing/2014/main" val="10013"/>
                  </a:ext>
                </a:extLst>
              </a:tr>
              <a:tr h="183546">
                <a:tc>
                  <a:txBody>
                    <a:bodyPr/>
                    <a:lstStyle/>
                    <a:p>
                      <a:pPr algn="ctr">
                        <a:lnSpc>
                          <a:spcPct val="107000"/>
                        </a:lnSpc>
                      </a:pP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6"/>
                        </a:rPr>
                        <a:t>28.94.22</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Машины стиральные для прачечных; машины для сухой чистки; сушильные машины с загрузкой более 10 кг</a:t>
                      </a:r>
                    </a:p>
                  </a:txBody>
                  <a:tcPr marL="68580" marR="68580" marT="0" marB="0"/>
                </a:tc>
                <a:extLst>
                  <a:ext uri="{0D108BD9-81ED-4DB2-BD59-A6C34878D82A}">
                    <a16:rowId xmlns:a16="http://schemas.microsoft.com/office/drawing/2014/main" val="10014"/>
                  </a:ext>
                </a:extLst>
              </a:tr>
              <a:tr h="183546">
                <a:tc>
                  <a:txBody>
                    <a:bodyPr/>
                    <a:lstStyle/>
                    <a:p>
                      <a:pPr algn="ctr">
                        <a:lnSpc>
                          <a:spcPct val="107000"/>
                        </a:lnSpc>
                      </a:pPr>
                      <a:r>
                        <a:rPr lang="ru-RU" sz="1200" u="none" strike="noStrike">
                          <a:solidFill>
                            <a:srgbClr val="106BBE"/>
                          </a:solidFill>
                          <a:effectLst/>
                          <a:latin typeface="+mn-lt"/>
                          <a:ea typeface="Times New Roman" panose="02020603050405020304" pitchFamily="18" charset="0"/>
                          <a:cs typeface="Times New Roman" panose="02020603050405020304" pitchFamily="18" charset="0"/>
                          <a:hlinkClick r:id="rId17"/>
                        </a:rPr>
                        <a:t>28.94.23</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Центрифуги для сушки одежды</a:t>
                      </a:r>
                    </a:p>
                  </a:txBody>
                  <a:tcPr marL="68580" marR="68580" marT="0" marB="0"/>
                </a:tc>
                <a:extLst>
                  <a:ext uri="{0D108BD9-81ED-4DB2-BD59-A6C34878D82A}">
                    <a16:rowId xmlns:a16="http://schemas.microsoft.com/office/drawing/2014/main" val="10015"/>
                  </a:ext>
                </a:extLst>
              </a:tr>
            </a:tbl>
          </a:graphicData>
        </a:graphic>
      </p:graphicFrame>
      <p:graphicFrame>
        <p:nvGraphicFramePr>
          <p:cNvPr id="6" name="Таблица 5"/>
          <p:cNvGraphicFramePr>
            <a:graphicFrameLocks noGrp="1"/>
          </p:cNvGraphicFramePr>
          <p:nvPr/>
        </p:nvGraphicFramePr>
        <p:xfrm>
          <a:off x="341051" y="5099652"/>
          <a:ext cx="9382125" cy="186119"/>
        </p:xfrm>
        <a:graphic>
          <a:graphicData uri="http://schemas.openxmlformats.org/drawingml/2006/table">
            <a:tbl>
              <a:tblPr>
                <a:tableStyleId>{5C22544A-7EE6-4342-B048-85BDC9FD1C3A}</a:tableStyleId>
              </a:tblPr>
              <a:tblGrid>
                <a:gridCol w="1485223">
                  <a:extLst>
                    <a:ext uri="{9D8B030D-6E8A-4147-A177-3AD203B41FA5}">
                      <a16:colId xmlns:a16="http://schemas.microsoft.com/office/drawing/2014/main" val="20000"/>
                    </a:ext>
                  </a:extLst>
                </a:gridCol>
                <a:gridCol w="7896902">
                  <a:extLst>
                    <a:ext uri="{9D8B030D-6E8A-4147-A177-3AD203B41FA5}">
                      <a16:colId xmlns:a16="http://schemas.microsoft.com/office/drawing/2014/main" val="20001"/>
                    </a:ext>
                  </a:extLst>
                </a:gridCol>
              </a:tblGrid>
              <a:tr h="0">
                <a:tc>
                  <a:txBody>
                    <a:bodyPr/>
                    <a:lstStyle/>
                    <a:p>
                      <a:pPr algn="ctr">
                        <a:lnSpc>
                          <a:spcPct val="107000"/>
                        </a:lnSpc>
                      </a:pPr>
                      <a:r>
                        <a:rPr lang="ru-RU" sz="1200" u="none" strike="noStrike">
                          <a:effectLst/>
                          <a:hlinkClick r:id="rId12"/>
                        </a:rPr>
                        <a:t>25.99.12</a:t>
                      </a:r>
                      <a:endParaRPr lang="ru-RU" sz="1200">
                        <a:effectLst/>
                        <a:latin typeface="Times New Roman CYR"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rPr>
                        <a:t>Изделия столовые, кухонные и бытовые и их части из черных металлов, меди или алюминия</a:t>
                      </a:r>
                      <a:endParaRPr lang="ru-RU" sz="1200" dirty="0">
                        <a:effectLst/>
                        <a:latin typeface="Times New Roman CYR"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bl>
          </a:graphicData>
        </a:graphic>
      </p:graphicFrame>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1051" y="178695"/>
            <a:ext cx="10515600" cy="256312"/>
          </a:xfrm>
        </p:spPr>
        <p:txBody>
          <a:bodyPr>
            <a:normAutofit fontScale="90000"/>
          </a:bodyPr>
          <a:lstStyle/>
          <a:p>
            <a:r>
              <a:rPr lang="ru-RU" sz="2400" dirty="0">
                <a:solidFill>
                  <a:srgbClr val="00B0F0"/>
                </a:solidFill>
              </a:rPr>
              <a:t>Сравнение с утратившим силу 649 ПП – о преимуществах УФСИН…</a:t>
            </a:r>
          </a:p>
        </p:txBody>
      </p:sp>
      <p:sp>
        <p:nvSpPr>
          <p:cNvPr id="3" name="Объект 2"/>
          <p:cNvSpPr>
            <a:spLocks noGrp="1"/>
          </p:cNvSpPr>
          <p:nvPr>
            <p:ph idx="1"/>
          </p:nvPr>
        </p:nvSpPr>
        <p:spPr>
          <a:xfrm>
            <a:off x="127987" y="532661"/>
            <a:ext cx="10515600" cy="5173786"/>
          </a:xfrm>
        </p:spPr>
        <p:txBody>
          <a:bodyPr>
            <a:normAutofit/>
          </a:bodyPr>
          <a:lstStyle/>
          <a:p>
            <a:r>
              <a:rPr lang="ru-RU" sz="1600" dirty="0"/>
              <a:t>Существует пересечение  с новым же Перечнем для инвалидов по позициям:</a:t>
            </a:r>
          </a:p>
          <a:p>
            <a:r>
              <a:rPr lang="ru-RU" sz="1600" dirty="0"/>
              <a:t>Существует пересечение нового Перечня с 126н (1 Перечень) Приказом по позициям</a:t>
            </a:r>
          </a:p>
          <a:p>
            <a:endParaRPr lang="ru-RU" sz="1600" dirty="0"/>
          </a:p>
          <a:p>
            <a:endParaRPr lang="ru-RU" sz="1600" dirty="0"/>
          </a:p>
          <a:p>
            <a:endParaRPr lang="ru-RU" sz="1600" dirty="0"/>
          </a:p>
          <a:p>
            <a:endParaRPr lang="ru-RU" sz="1600" dirty="0"/>
          </a:p>
          <a:p>
            <a:endParaRPr lang="ru-RU" sz="1600" dirty="0"/>
          </a:p>
          <a:p>
            <a:endParaRPr lang="ru-RU" sz="1600" dirty="0"/>
          </a:p>
          <a:p>
            <a:endParaRPr lang="ru-RU" sz="1600" dirty="0"/>
          </a:p>
          <a:p>
            <a:endParaRPr lang="ru-RU" sz="1600" dirty="0"/>
          </a:p>
          <a:p>
            <a:endParaRPr lang="ru-RU" sz="1600" dirty="0"/>
          </a:p>
          <a:p>
            <a:endParaRPr lang="ru-RU" sz="1600" dirty="0"/>
          </a:p>
          <a:p>
            <a:pPr marL="0" indent="0">
              <a:buNone/>
            </a:pPr>
            <a:endParaRPr lang="ru-RU" sz="1600" dirty="0"/>
          </a:p>
        </p:txBody>
      </p:sp>
      <p:graphicFrame>
        <p:nvGraphicFramePr>
          <p:cNvPr id="4" name="Таблица 3"/>
          <p:cNvGraphicFramePr>
            <a:graphicFrameLocks noGrp="1"/>
          </p:cNvGraphicFramePr>
          <p:nvPr/>
        </p:nvGraphicFramePr>
        <p:xfrm>
          <a:off x="341051" y="863607"/>
          <a:ext cx="10810736" cy="3113468"/>
        </p:xfrm>
        <a:graphic>
          <a:graphicData uri="http://schemas.openxmlformats.org/drawingml/2006/table">
            <a:tbl>
              <a:tblPr>
                <a:tableStyleId>{5C22544A-7EE6-4342-B048-85BDC9FD1C3A}</a:tableStyleId>
              </a:tblPr>
              <a:tblGrid>
                <a:gridCol w="1250333">
                  <a:extLst>
                    <a:ext uri="{9D8B030D-6E8A-4147-A177-3AD203B41FA5}">
                      <a16:colId xmlns:a16="http://schemas.microsoft.com/office/drawing/2014/main" val="20000"/>
                    </a:ext>
                  </a:extLst>
                </a:gridCol>
                <a:gridCol w="9560403">
                  <a:extLst>
                    <a:ext uri="{9D8B030D-6E8A-4147-A177-3AD203B41FA5}">
                      <a16:colId xmlns:a16="http://schemas.microsoft.com/office/drawing/2014/main" val="20001"/>
                    </a:ext>
                  </a:extLst>
                </a:gridCol>
              </a:tblGrid>
              <a:tr h="188144">
                <a:tc>
                  <a:txBody>
                    <a:bodyPr/>
                    <a:lstStyle/>
                    <a:p>
                      <a:pPr algn="ctr">
                        <a:lnSpc>
                          <a:spcPct val="107000"/>
                        </a:lnSpc>
                      </a:pP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2"/>
                        </a:rPr>
                        <a:t>10.13.14</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Изделия колбасные и аналогичная пищевая продукция из мяса, субпродуктов или крови животных, из мяса и субпродуктов птицы</a:t>
                      </a:r>
                    </a:p>
                  </a:txBody>
                  <a:tcPr marL="68580" marR="68580" marT="0" marB="0"/>
                </a:tc>
                <a:extLst>
                  <a:ext uri="{0D108BD9-81ED-4DB2-BD59-A6C34878D82A}">
                    <a16:rowId xmlns:a16="http://schemas.microsoft.com/office/drawing/2014/main" val="10000"/>
                  </a:ext>
                </a:extLst>
              </a:tr>
              <a:tr h="182245">
                <a:tc>
                  <a:txBody>
                    <a:bodyPr/>
                    <a:lstStyle/>
                    <a:p>
                      <a:pPr algn="ctr">
                        <a:lnSpc>
                          <a:spcPct val="107000"/>
                        </a:lnSpc>
                      </a:pP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3"/>
                        </a:rPr>
                        <a:t>10.32.11</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a:effectLst/>
                          <a:latin typeface="+mn-lt"/>
                          <a:ea typeface="Times New Roman" panose="02020603050405020304" pitchFamily="18" charset="0"/>
                          <a:cs typeface="Times New Roman" panose="02020603050405020304" pitchFamily="18" charset="0"/>
                        </a:rPr>
                        <a:t>Сок томатный</a:t>
                      </a:r>
                    </a:p>
                  </a:txBody>
                  <a:tcPr marL="68580" marR="68580" marT="0" marB="0"/>
                </a:tc>
                <a:extLst>
                  <a:ext uri="{0D108BD9-81ED-4DB2-BD59-A6C34878D82A}">
                    <a16:rowId xmlns:a16="http://schemas.microsoft.com/office/drawing/2014/main" val="10001"/>
                  </a:ext>
                </a:extLst>
              </a:tr>
              <a:tr h="208238">
                <a:tc>
                  <a:txBody>
                    <a:bodyPr/>
                    <a:lstStyle/>
                    <a:p>
                      <a:pPr algn="ctr">
                        <a:lnSpc>
                          <a:spcPct val="107000"/>
                        </a:lnSpc>
                      </a:pPr>
                      <a:r>
                        <a:rPr lang="ru-RU" sz="1200" u="none" strike="noStrike">
                          <a:solidFill>
                            <a:srgbClr val="106BBE"/>
                          </a:solidFill>
                          <a:effectLst/>
                          <a:latin typeface="+mn-lt"/>
                          <a:ea typeface="Times New Roman" panose="02020603050405020304" pitchFamily="18" charset="0"/>
                          <a:cs typeface="Times New Roman" panose="02020603050405020304" pitchFamily="18" charset="0"/>
                          <a:hlinkClick r:id="rId4"/>
                        </a:rPr>
                        <a:t>10.32.12</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Сок апельсиновый</a:t>
                      </a:r>
                    </a:p>
                  </a:txBody>
                  <a:tcPr marL="68580" marR="68580" marT="0" marB="0"/>
                </a:tc>
                <a:extLst>
                  <a:ext uri="{0D108BD9-81ED-4DB2-BD59-A6C34878D82A}">
                    <a16:rowId xmlns:a16="http://schemas.microsoft.com/office/drawing/2014/main" val="10002"/>
                  </a:ext>
                </a:extLst>
              </a:tr>
              <a:tr h="183546">
                <a:tc>
                  <a:txBody>
                    <a:bodyPr/>
                    <a:lstStyle/>
                    <a:p>
                      <a:pPr algn="ctr">
                        <a:lnSpc>
                          <a:spcPct val="107000"/>
                        </a:lnSpc>
                      </a:pPr>
                      <a:r>
                        <a:rPr lang="ru-RU" sz="1200" u="none" strike="noStrike">
                          <a:solidFill>
                            <a:srgbClr val="106BBE"/>
                          </a:solidFill>
                          <a:effectLst/>
                          <a:latin typeface="+mn-lt"/>
                          <a:ea typeface="Times New Roman" panose="02020603050405020304" pitchFamily="18" charset="0"/>
                          <a:cs typeface="Times New Roman" panose="02020603050405020304" pitchFamily="18" charset="0"/>
                          <a:hlinkClick r:id="rId5"/>
                        </a:rPr>
                        <a:t>10.32.16</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Сок яблочный</a:t>
                      </a:r>
                    </a:p>
                  </a:txBody>
                  <a:tcPr marL="68580" marR="68580" marT="0" marB="0"/>
                </a:tc>
                <a:extLst>
                  <a:ext uri="{0D108BD9-81ED-4DB2-BD59-A6C34878D82A}">
                    <a16:rowId xmlns:a16="http://schemas.microsoft.com/office/drawing/2014/main" val="10003"/>
                  </a:ext>
                </a:extLst>
              </a:tr>
              <a:tr h="183546">
                <a:tc>
                  <a:txBody>
                    <a:bodyPr/>
                    <a:lstStyle/>
                    <a:p>
                      <a:pPr algn="ctr">
                        <a:lnSpc>
                          <a:spcPct val="107000"/>
                        </a:lnSpc>
                      </a:pP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6"/>
                        </a:rPr>
                        <a:t>10.32.17</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a:effectLst/>
                          <a:latin typeface="+mn-lt"/>
                          <a:ea typeface="Times New Roman" panose="02020603050405020304" pitchFamily="18" charset="0"/>
                          <a:cs typeface="Times New Roman" panose="02020603050405020304" pitchFamily="18" charset="0"/>
                        </a:rPr>
                        <a:t>Смеси фруктовых и (или) овощных соков</a:t>
                      </a:r>
                    </a:p>
                  </a:txBody>
                  <a:tcPr marL="68580" marR="68580" marT="0" marB="0"/>
                </a:tc>
                <a:extLst>
                  <a:ext uri="{0D108BD9-81ED-4DB2-BD59-A6C34878D82A}">
                    <a16:rowId xmlns:a16="http://schemas.microsoft.com/office/drawing/2014/main" val="10004"/>
                  </a:ext>
                </a:extLst>
              </a:tr>
              <a:tr h="219652">
                <a:tc>
                  <a:txBody>
                    <a:bodyPr/>
                    <a:lstStyle/>
                    <a:p>
                      <a:pPr algn="ctr">
                        <a:lnSpc>
                          <a:spcPct val="107000"/>
                        </a:lnSpc>
                      </a:pPr>
                      <a:r>
                        <a:rPr lang="ru-RU" sz="1200" u="none" strike="noStrike">
                          <a:solidFill>
                            <a:srgbClr val="106BBE"/>
                          </a:solidFill>
                          <a:effectLst/>
                          <a:latin typeface="+mn-lt"/>
                          <a:ea typeface="Times New Roman" panose="02020603050405020304" pitchFamily="18" charset="0"/>
                          <a:cs typeface="Times New Roman" panose="02020603050405020304" pitchFamily="18" charset="0"/>
                          <a:hlinkClick r:id="rId7"/>
                        </a:rPr>
                        <a:t>10.32.19</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Соки из фруктов и овощей прочие</a:t>
                      </a:r>
                    </a:p>
                  </a:txBody>
                  <a:tcPr marL="68580" marR="68580" marT="0" marB="0"/>
                </a:tc>
                <a:extLst>
                  <a:ext uri="{0D108BD9-81ED-4DB2-BD59-A6C34878D82A}">
                    <a16:rowId xmlns:a16="http://schemas.microsoft.com/office/drawing/2014/main" val="10005"/>
                  </a:ext>
                </a:extLst>
              </a:tr>
              <a:tr h="399495">
                <a:tc>
                  <a:txBody>
                    <a:bodyPr/>
                    <a:lstStyle/>
                    <a:p>
                      <a:pPr algn="ctr">
                        <a:lnSpc>
                          <a:spcPct val="107000"/>
                        </a:lnSpc>
                      </a:pP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8"/>
                        </a:rPr>
                        <a:t>10.39.18</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Овощи (кроме картофеля), фрукты, орехи и прочие съедобные части растений, переработанные или консервированные с уксусом или уксусной кислотой</a:t>
                      </a:r>
                    </a:p>
                  </a:txBody>
                  <a:tcPr marL="68580" marR="68580" marT="0" marB="0"/>
                </a:tc>
                <a:extLst>
                  <a:ext uri="{0D108BD9-81ED-4DB2-BD59-A6C34878D82A}">
                    <a16:rowId xmlns:a16="http://schemas.microsoft.com/office/drawing/2014/main" val="10006"/>
                  </a:ext>
                </a:extLst>
              </a:tr>
              <a:tr h="183546">
                <a:tc>
                  <a:txBody>
                    <a:bodyPr/>
                    <a:lstStyle/>
                    <a:p>
                      <a:pPr algn="ctr">
                        <a:lnSpc>
                          <a:spcPct val="107000"/>
                        </a:lnSpc>
                      </a:pP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9"/>
                        </a:rPr>
                        <a:t>11.07.11</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Воды минеральные природные упакованные, воды питьевые упакованные, не содержащие сахара, подсластителей, ароматизаторов и других пищевых веществ</a:t>
                      </a:r>
                    </a:p>
                  </a:txBody>
                  <a:tcPr marL="68580" marR="68580" marT="0" marB="0"/>
                </a:tc>
                <a:extLst>
                  <a:ext uri="{0D108BD9-81ED-4DB2-BD59-A6C34878D82A}">
                    <a16:rowId xmlns:a16="http://schemas.microsoft.com/office/drawing/2014/main" val="10007"/>
                  </a:ext>
                </a:extLst>
              </a:tr>
              <a:tr h="183546">
                <a:tc>
                  <a:txBody>
                    <a:bodyPr/>
                    <a:lstStyle/>
                    <a:p>
                      <a:pPr algn="ctr">
                        <a:lnSpc>
                          <a:spcPct val="107000"/>
                        </a:lnSpc>
                      </a:pP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0"/>
                        </a:rPr>
                        <a:t>16.24.11</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Поддоны деревянные, включая поддоны с бортами, и прочие деревянные погрузочные щиты</a:t>
                      </a:r>
                    </a:p>
                  </a:txBody>
                  <a:tcPr marL="68580" marR="68580" marT="0" marB="0"/>
                </a:tc>
                <a:extLst>
                  <a:ext uri="{0D108BD9-81ED-4DB2-BD59-A6C34878D82A}">
                    <a16:rowId xmlns:a16="http://schemas.microsoft.com/office/drawing/2014/main" val="10008"/>
                  </a:ext>
                </a:extLst>
              </a:tr>
              <a:tr h="192201">
                <a:tc>
                  <a:txBody>
                    <a:bodyPr/>
                    <a:lstStyle/>
                    <a:p>
                      <a:pPr algn="ctr">
                        <a:lnSpc>
                          <a:spcPct val="107000"/>
                        </a:lnSpc>
                      </a:pP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1"/>
                        </a:rPr>
                        <a:t>17.22.11</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Бумага туалетная, платки носовые, салфетки и полотенца гигиенические или косметические, скатерти и салфетки для стола из бумажной массы, бумаги, целлюлозной ваты и полотна из целлюлозных волокон</a:t>
                      </a:r>
                    </a:p>
                  </a:txBody>
                  <a:tcPr marL="68580" marR="68580" marT="0" marB="0"/>
                </a:tc>
                <a:extLst>
                  <a:ext uri="{0D108BD9-81ED-4DB2-BD59-A6C34878D82A}">
                    <a16:rowId xmlns:a16="http://schemas.microsoft.com/office/drawing/2014/main" val="10009"/>
                  </a:ext>
                </a:extLst>
              </a:tr>
              <a:tr h="183546">
                <a:tc>
                  <a:txBody>
                    <a:bodyPr/>
                    <a:lstStyle/>
                    <a:p>
                      <a:pPr algn="ctr">
                        <a:lnSpc>
                          <a:spcPct val="107000"/>
                        </a:lnSpc>
                      </a:pP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2"/>
                        </a:rPr>
                        <a:t>25.93.14</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Гвозди, кнопки, кнопки чертежные, скобы и аналогичные изделия</a:t>
                      </a:r>
                    </a:p>
                  </a:txBody>
                  <a:tcPr marL="68580" marR="68580" marT="0" marB="0"/>
                </a:tc>
                <a:extLst>
                  <a:ext uri="{0D108BD9-81ED-4DB2-BD59-A6C34878D82A}">
                    <a16:rowId xmlns:a16="http://schemas.microsoft.com/office/drawing/2014/main" val="10010"/>
                  </a:ext>
                </a:extLst>
              </a:tr>
              <a:tr h="183546">
                <a:tc>
                  <a:txBody>
                    <a:bodyPr/>
                    <a:lstStyle/>
                    <a:p>
                      <a:pPr algn="ctr">
                        <a:lnSpc>
                          <a:spcPct val="107000"/>
                        </a:lnSpc>
                      </a:pP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3"/>
                        </a:rPr>
                        <a:t>25.94.11</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Изделия крепежные резьбовые из черных металлов, не включенные в другие группировки</a:t>
                      </a:r>
                    </a:p>
                  </a:txBody>
                  <a:tcPr marL="68580" marR="68580" marT="0" marB="0"/>
                </a:tc>
                <a:extLst>
                  <a:ext uri="{0D108BD9-81ED-4DB2-BD59-A6C34878D82A}">
                    <a16:rowId xmlns:a16="http://schemas.microsoft.com/office/drawing/2014/main" val="10011"/>
                  </a:ext>
                </a:extLst>
              </a:tr>
              <a:tr h="209957">
                <a:tc>
                  <a:txBody>
                    <a:bodyPr/>
                    <a:lstStyle/>
                    <a:p>
                      <a:pPr algn="ctr">
                        <a:lnSpc>
                          <a:spcPct val="107000"/>
                        </a:lnSpc>
                      </a:pP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4"/>
                        </a:rPr>
                        <a:t>25.99.29</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Изделия из недрагоценных металлов прочие, не включенные в другие группировки</a:t>
                      </a:r>
                    </a:p>
                  </a:txBody>
                  <a:tcPr marL="68580" marR="68580" marT="0" marB="0"/>
                </a:tc>
                <a:extLst>
                  <a:ext uri="{0D108BD9-81ED-4DB2-BD59-A6C34878D82A}">
                    <a16:rowId xmlns:a16="http://schemas.microsoft.com/office/drawing/2014/main" val="10012"/>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7"/>
            <a:ext cx="10515600" cy="717053"/>
          </a:xfrm>
        </p:spPr>
        <p:txBody>
          <a:bodyPr>
            <a:normAutofit fontScale="90000"/>
          </a:bodyPr>
          <a:lstStyle/>
          <a:p>
            <a:r>
              <a:rPr lang="ru-RU" dirty="0">
                <a:solidFill>
                  <a:srgbClr val="00B0F0"/>
                </a:solidFill>
              </a:rPr>
              <a:t>Новая редакция статьи 42 – Извещение об осуществлении закупки</a:t>
            </a:r>
          </a:p>
        </p:txBody>
      </p:sp>
      <p:sp>
        <p:nvSpPr>
          <p:cNvPr id="3" name="Объект 2"/>
          <p:cNvSpPr>
            <a:spLocks noGrp="1"/>
          </p:cNvSpPr>
          <p:nvPr>
            <p:ph idx="1"/>
          </p:nvPr>
        </p:nvSpPr>
        <p:spPr/>
        <p:txBody>
          <a:bodyPr>
            <a:normAutofit/>
          </a:bodyPr>
          <a:lstStyle/>
          <a:p>
            <a:r>
              <a:rPr lang="ru-RU" sz="2000" dirty="0"/>
              <a:t>1. При осуществлении закупки путем проведения </a:t>
            </a:r>
            <a:r>
              <a:rPr lang="ru-RU" sz="2000" dirty="0">
                <a:solidFill>
                  <a:srgbClr val="FF0000"/>
                </a:solidFill>
              </a:rPr>
              <a:t>открытых конкурентных способов</a:t>
            </a:r>
            <a:r>
              <a:rPr lang="ru-RU" sz="2000" dirty="0"/>
              <a:t>  </a:t>
            </a:r>
            <a:r>
              <a:rPr lang="ru-RU" sz="2000" strike="sngStrike" dirty="0"/>
              <a:t>конкурентных способов определения поставщиков (подрядчиков, исполнителей), если иное не предусмотрено настоящим Федеральным законом</a:t>
            </a:r>
            <a:r>
              <a:rPr lang="ru-RU" sz="2000" dirty="0"/>
              <a:t>, заказчик формирует с использованием единой информационной системы, подписывает усиленной электронной подписью лица, имеющего право действовать от имени заказчика, и размещает в единой информационной системе извещение об осуществлении закупки, содержащее следующую информацию:</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315912"/>
          </a:xfrm>
        </p:spPr>
        <p:txBody>
          <a:bodyPr>
            <a:normAutofit fontScale="90000"/>
          </a:bodyPr>
          <a:lstStyle/>
          <a:p>
            <a:r>
              <a:rPr lang="ru-RU" sz="2400" dirty="0">
                <a:solidFill>
                  <a:srgbClr val="00B0F0"/>
                </a:solidFill>
              </a:rPr>
              <a:t>Сравнение с утратившим силу 341 ПП по инвалидам</a:t>
            </a:r>
          </a:p>
        </p:txBody>
      </p:sp>
      <p:sp>
        <p:nvSpPr>
          <p:cNvPr id="3" name="Объект 2"/>
          <p:cNvSpPr>
            <a:spLocks noGrp="1"/>
          </p:cNvSpPr>
          <p:nvPr>
            <p:ph idx="1"/>
          </p:nvPr>
        </p:nvSpPr>
        <p:spPr>
          <a:xfrm>
            <a:off x="375821" y="681038"/>
            <a:ext cx="10515600" cy="4351338"/>
          </a:xfrm>
        </p:spPr>
        <p:txBody>
          <a:bodyPr>
            <a:normAutofit/>
          </a:bodyPr>
          <a:lstStyle/>
          <a:p>
            <a:r>
              <a:rPr lang="ru-RU" sz="1600" dirty="0"/>
              <a:t>Было 57 позиций с преимуществами, стало 58. Изменения затронули только первую позицию в старом Перечне 10.13.14.164  - Полуфабрикаты мясные (</a:t>
            </a:r>
            <a:r>
              <a:rPr lang="ru-RU" sz="1600" dirty="0" err="1"/>
              <a:t>мясодержащие</a:t>
            </a:r>
            <a:r>
              <a:rPr lang="ru-RU" sz="1600" dirty="0"/>
              <a:t>) в тесте охлажденные. Она разделилась на 2 позиции: </a:t>
            </a:r>
          </a:p>
          <a:p>
            <a:r>
              <a:rPr lang="ru-RU" sz="1600" dirty="0"/>
              <a:t> 10.13.14.714  Полуфабрикаты мясные в тесте охлажденные</a:t>
            </a:r>
          </a:p>
          <a:p>
            <a:r>
              <a:rPr lang="ru-RU" sz="1600" dirty="0"/>
              <a:t> 10.13.14.724   Полуфабрикаты </a:t>
            </a:r>
            <a:r>
              <a:rPr lang="ru-RU" sz="1600" dirty="0" err="1"/>
              <a:t>мясосодержащие</a:t>
            </a:r>
            <a:r>
              <a:rPr lang="ru-RU" sz="1600" dirty="0"/>
              <a:t> в тесте охлажденные</a:t>
            </a:r>
          </a:p>
          <a:p>
            <a:endParaRPr lang="ru-RU" sz="1600" dirty="0"/>
          </a:p>
          <a:p>
            <a:r>
              <a:rPr lang="ru-RU" sz="1600" dirty="0"/>
              <a:t>Существует пересечение с 126н Приказом Минфина по следующим позициям</a:t>
            </a:r>
          </a:p>
          <a:p>
            <a:endParaRPr lang="ru-RU" sz="1600" dirty="0"/>
          </a:p>
          <a:p>
            <a:endParaRPr lang="ru-RU" sz="1600" dirty="0"/>
          </a:p>
        </p:txBody>
      </p:sp>
      <p:graphicFrame>
        <p:nvGraphicFramePr>
          <p:cNvPr id="4" name="Таблица 3"/>
          <p:cNvGraphicFramePr>
            <a:graphicFrameLocks noGrp="1"/>
          </p:cNvGraphicFramePr>
          <p:nvPr/>
        </p:nvGraphicFramePr>
        <p:xfrm>
          <a:off x="536295" y="2652201"/>
          <a:ext cx="11119409" cy="3937127"/>
        </p:xfrm>
        <a:graphic>
          <a:graphicData uri="http://schemas.openxmlformats.org/drawingml/2006/table">
            <a:tbl>
              <a:tblPr>
                <a:tableStyleId>{5C22544A-7EE6-4342-B048-85BDC9FD1C3A}</a:tableStyleId>
              </a:tblPr>
              <a:tblGrid>
                <a:gridCol w="883455">
                  <a:extLst>
                    <a:ext uri="{9D8B030D-6E8A-4147-A177-3AD203B41FA5}">
                      <a16:colId xmlns:a16="http://schemas.microsoft.com/office/drawing/2014/main" val="20000"/>
                    </a:ext>
                  </a:extLst>
                </a:gridCol>
                <a:gridCol w="10235954">
                  <a:extLst>
                    <a:ext uri="{9D8B030D-6E8A-4147-A177-3AD203B41FA5}">
                      <a16:colId xmlns:a16="http://schemas.microsoft.com/office/drawing/2014/main" val="20001"/>
                    </a:ext>
                  </a:extLst>
                </a:gridCol>
              </a:tblGrid>
              <a:tr h="0">
                <a:tc>
                  <a:txBody>
                    <a:bodyPr/>
                    <a:lstStyle/>
                    <a:p>
                      <a:pPr>
                        <a:lnSpc>
                          <a:spcPct val="107000"/>
                        </a:lnSpc>
                      </a:pPr>
                      <a:r>
                        <a:rPr lang="ru-RU" sz="1200" u="none" strike="noStrike" dirty="0">
                          <a:effectLst/>
                          <a:latin typeface="+mn-lt"/>
                          <a:hlinkClick r:id="rId2"/>
                        </a:rPr>
                        <a:t>10.71.11</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rPr>
                        <a:t>Изделия хлебобулочные недлительного хранения</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nSpc>
                          <a:spcPct val="107000"/>
                        </a:lnSpc>
                      </a:pP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3"/>
                        </a:rPr>
                        <a:t>17.22</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Изделия хозяйственные и санитарно-гигиенические и туалетные принадлежности</a:t>
                      </a:r>
                    </a:p>
                  </a:txBody>
                  <a:tcPr marL="68580" marR="68580" marT="0" marB="0"/>
                </a:tc>
                <a:extLst>
                  <a:ext uri="{0D108BD9-81ED-4DB2-BD59-A6C34878D82A}">
                    <a16:rowId xmlns:a16="http://schemas.microsoft.com/office/drawing/2014/main" val="10001"/>
                  </a:ext>
                </a:extLst>
              </a:tr>
              <a:tr h="0">
                <a:tc>
                  <a:txBody>
                    <a:bodyPr/>
                    <a:lstStyle/>
                    <a:p>
                      <a:pPr>
                        <a:lnSpc>
                          <a:spcPct val="107000"/>
                        </a:lnSpc>
                      </a:pP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4"/>
                        </a:rPr>
                        <a:t>17.29.11</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Ярлыки и этикетки из бумаги или картона</a:t>
                      </a:r>
                    </a:p>
                  </a:txBody>
                  <a:tcPr marL="68580" marR="68580" marT="0" marB="0"/>
                </a:tc>
                <a:extLst>
                  <a:ext uri="{0D108BD9-81ED-4DB2-BD59-A6C34878D82A}">
                    <a16:rowId xmlns:a16="http://schemas.microsoft.com/office/drawing/2014/main" val="10002"/>
                  </a:ext>
                </a:extLst>
              </a:tr>
              <a:tr h="0">
                <a:tc>
                  <a:txBody>
                    <a:bodyPr/>
                    <a:lstStyle/>
                    <a:p>
                      <a:pPr>
                        <a:lnSpc>
                          <a:spcPct val="107000"/>
                        </a:lnSpc>
                      </a:pPr>
                      <a:r>
                        <a:rPr lang="ru-RU" sz="1200" u="none" strike="noStrike">
                          <a:solidFill>
                            <a:srgbClr val="106BBE"/>
                          </a:solidFill>
                          <a:effectLst/>
                          <a:latin typeface="+mn-lt"/>
                          <a:ea typeface="Times New Roman" panose="02020603050405020304" pitchFamily="18" charset="0"/>
                          <a:cs typeface="Times New Roman" panose="02020603050405020304" pitchFamily="18" charset="0"/>
                          <a:hlinkClick r:id="rId5"/>
                        </a:rPr>
                        <a:t>22.22.1</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Изделия пластмассовые упаковочные</a:t>
                      </a:r>
                    </a:p>
                  </a:txBody>
                  <a:tcPr marL="68580" marR="68580" marT="0" marB="0"/>
                </a:tc>
                <a:extLst>
                  <a:ext uri="{0D108BD9-81ED-4DB2-BD59-A6C34878D82A}">
                    <a16:rowId xmlns:a16="http://schemas.microsoft.com/office/drawing/2014/main" val="10003"/>
                  </a:ext>
                </a:extLst>
              </a:tr>
              <a:tr h="0">
                <a:tc>
                  <a:txBody>
                    <a:bodyPr/>
                    <a:lstStyle/>
                    <a:p>
                      <a:pPr>
                        <a:lnSpc>
                          <a:spcPct val="107000"/>
                        </a:lnSpc>
                      </a:pP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6"/>
                        </a:rPr>
                        <a:t>22.29.26</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Фурнитура для мебели, транспортных средств и аналогичные пластмассовые изделия; статуэтки и прочие декоративные изделия пластмассовые</a:t>
                      </a:r>
                    </a:p>
                  </a:txBody>
                  <a:tcPr marL="68580" marR="68580" marT="0" marB="0"/>
                </a:tc>
                <a:extLst>
                  <a:ext uri="{0D108BD9-81ED-4DB2-BD59-A6C34878D82A}">
                    <a16:rowId xmlns:a16="http://schemas.microsoft.com/office/drawing/2014/main" val="10004"/>
                  </a:ext>
                </a:extLst>
              </a:tr>
              <a:tr h="0">
                <a:tc>
                  <a:txBody>
                    <a:bodyPr/>
                    <a:lstStyle/>
                    <a:p>
                      <a:pPr>
                        <a:lnSpc>
                          <a:spcPct val="107000"/>
                        </a:lnSpc>
                      </a:pP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7"/>
                        </a:rPr>
                        <a:t>25.29</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a:effectLst/>
                          <a:latin typeface="+mn-lt"/>
                          <a:ea typeface="Times New Roman" panose="02020603050405020304" pitchFamily="18" charset="0"/>
                          <a:cs typeface="Times New Roman" panose="02020603050405020304" pitchFamily="18" charset="0"/>
                        </a:rPr>
                        <a:t>Резервуары, цистерны и аналогичные емкости из металлов прочие</a:t>
                      </a:r>
                    </a:p>
                  </a:txBody>
                  <a:tcPr marL="68580" marR="68580" marT="0" marB="0"/>
                </a:tc>
                <a:extLst>
                  <a:ext uri="{0D108BD9-81ED-4DB2-BD59-A6C34878D82A}">
                    <a16:rowId xmlns:a16="http://schemas.microsoft.com/office/drawing/2014/main" val="10005"/>
                  </a:ext>
                </a:extLst>
              </a:tr>
              <a:tr h="0">
                <a:tc>
                  <a:txBody>
                    <a:bodyPr/>
                    <a:lstStyle/>
                    <a:p>
                      <a:pPr>
                        <a:lnSpc>
                          <a:spcPct val="107000"/>
                        </a:lnSpc>
                      </a:pPr>
                      <a:r>
                        <a:rPr lang="ru-RU" sz="1200" u="none" strike="noStrike">
                          <a:solidFill>
                            <a:srgbClr val="106BBE"/>
                          </a:solidFill>
                          <a:effectLst/>
                          <a:latin typeface="+mn-lt"/>
                          <a:ea typeface="Times New Roman" panose="02020603050405020304" pitchFamily="18" charset="0"/>
                          <a:cs typeface="Times New Roman" panose="02020603050405020304" pitchFamily="18" charset="0"/>
                          <a:hlinkClick r:id="rId8"/>
                        </a:rPr>
                        <a:t>25.93.14</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Гвозди, кнопки, кнопки чертежные, скобы и аналогичные изделия</a:t>
                      </a:r>
                    </a:p>
                  </a:txBody>
                  <a:tcPr marL="68580" marR="68580" marT="0" marB="0"/>
                </a:tc>
                <a:extLst>
                  <a:ext uri="{0D108BD9-81ED-4DB2-BD59-A6C34878D82A}">
                    <a16:rowId xmlns:a16="http://schemas.microsoft.com/office/drawing/2014/main" val="10006"/>
                  </a:ext>
                </a:extLst>
              </a:tr>
              <a:tr h="0">
                <a:tc>
                  <a:txBody>
                    <a:bodyPr/>
                    <a:lstStyle/>
                    <a:p>
                      <a:pPr>
                        <a:lnSpc>
                          <a:spcPct val="107000"/>
                        </a:lnSpc>
                      </a:pP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9"/>
                        </a:rPr>
                        <a:t>25.94.1</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Изделия крепежные и винты крепежные</a:t>
                      </a:r>
                    </a:p>
                  </a:txBody>
                  <a:tcPr marL="68580" marR="68580" marT="0" marB="0"/>
                </a:tc>
                <a:extLst>
                  <a:ext uri="{0D108BD9-81ED-4DB2-BD59-A6C34878D82A}">
                    <a16:rowId xmlns:a16="http://schemas.microsoft.com/office/drawing/2014/main" val="10007"/>
                  </a:ext>
                </a:extLst>
              </a:tr>
              <a:tr h="0">
                <a:tc>
                  <a:txBody>
                    <a:bodyPr/>
                    <a:lstStyle/>
                    <a:p>
                      <a:pPr>
                        <a:lnSpc>
                          <a:spcPct val="107000"/>
                        </a:lnSpc>
                      </a:pPr>
                      <a:r>
                        <a:rPr lang="ru-RU" sz="1200" u="none" strike="noStrike">
                          <a:solidFill>
                            <a:srgbClr val="106BBE"/>
                          </a:solidFill>
                          <a:effectLst/>
                          <a:latin typeface="+mn-lt"/>
                          <a:ea typeface="Times New Roman" panose="02020603050405020304" pitchFamily="18" charset="0"/>
                          <a:cs typeface="Times New Roman" panose="02020603050405020304" pitchFamily="18" charset="0"/>
                          <a:hlinkClick r:id="rId10"/>
                        </a:rPr>
                        <a:t>25.99.2</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Изделия металлические прочие</a:t>
                      </a:r>
                    </a:p>
                  </a:txBody>
                  <a:tcPr marL="68580" marR="68580" marT="0" marB="0"/>
                </a:tc>
                <a:extLst>
                  <a:ext uri="{0D108BD9-81ED-4DB2-BD59-A6C34878D82A}">
                    <a16:rowId xmlns:a16="http://schemas.microsoft.com/office/drawing/2014/main" val="10008"/>
                  </a:ext>
                </a:extLst>
              </a:tr>
              <a:tr h="0">
                <a:tc>
                  <a:txBody>
                    <a:bodyPr/>
                    <a:lstStyle/>
                    <a:p>
                      <a:pPr>
                        <a:lnSpc>
                          <a:spcPct val="107000"/>
                        </a:lnSpc>
                      </a:pP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1"/>
                        </a:rPr>
                        <a:t>27.12.2</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Устройства коммутации или защиты электрических цепей на напряжение не более 1 </a:t>
                      </a:r>
                      <a:r>
                        <a:rPr lang="ru-RU" sz="1200" dirty="0" err="1">
                          <a:effectLst/>
                          <a:latin typeface="+mn-lt"/>
                          <a:ea typeface="Times New Roman" panose="02020603050405020304" pitchFamily="18" charset="0"/>
                          <a:cs typeface="Times New Roman" panose="02020603050405020304" pitchFamily="18" charset="0"/>
                        </a:rPr>
                        <a:t>кВ</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r h="0">
                <a:tc>
                  <a:txBody>
                    <a:bodyPr/>
                    <a:lstStyle/>
                    <a:p>
                      <a:pPr>
                        <a:lnSpc>
                          <a:spcPct val="107000"/>
                        </a:lnSpc>
                      </a:pP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2"/>
                        </a:rPr>
                        <a:t>27.12.3</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a:effectLst/>
                          <a:latin typeface="+mn-lt"/>
                          <a:ea typeface="Times New Roman" panose="02020603050405020304" pitchFamily="18" charset="0"/>
                          <a:cs typeface="Times New Roman" panose="02020603050405020304" pitchFamily="18" charset="0"/>
                        </a:rPr>
                        <a:t>Комплекты электрической аппаратуры коммутации или защиты</a:t>
                      </a:r>
                    </a:p>
                  </a:txBody>
                  <a:tcPr marL="68580" marR="68580" marT="0" marB="0"/>
                </a:tc>
                <a:extLst>
                  <a:ext uri="{0D108BD9-81ED-4DB2-BD59-A6C34878D82A}">
                    <a16:rowId xmlns:a16="http://schemas.microsoft.com/office/drawing/2014/main" val="10010"/>
                  </a:ext>
                </a:extLst>
              </a:tr>
              <a:tr h="0">
                <a:tc>
                  <a:txBody>
                    <a:bodyPr/>
                    <a:lstStyle/>
                    <a:p>
                      <a:pPr>
                        <a:lnSpc>
                          <a:spcPct val="107000"/>
                        </a:lnSpc>
                      </a:pP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3"/>
                        </a:rPr>
                        <a:t>27.40.2</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Светильники и осветительные устройства</a:t>
                      </a:r>
                    </a:p>
                  </a:txBody>
                  <a:tcPr marL="68580" marR="68580" marT="0" marB="0"/>
                </a:tc>
                <a:extLst>
                  <a:ext uri="{0D108BD9-81ED-4DB2-BD59-A6C34878D82A}">
                    <a16:rowId xmlns:a16="http://schemas.microsoft.com/office/drawing/2014/main" val="10011"/>
                  </a:ext>
                </a:extLst>
              </a:tr>
              <a:tr h="0">
                <a:tc>
                  <a:txBody>
                    <a:bodyPr/>
                    <a:lstStyle/>
                    <a:p>
                      <a:pPr>
                        <a:lnSpc>
                          <a:spcPct val="107000"/>
                        </a:lnSpc>
                      </a:pP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4"/>
                        </a:rPr>
                        <a:t>27.40.4</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Части ламп и осветительного оборудования</a:t>
                      </a:r>
                    </a:p>
                  </a:txBody>
                  <a:tcPr marL="68580" marR="68580" marT="0" marB="0"/>
                </a:tc>
                <a:extLst>
                  <a:ext uri="{0D108BD9-81ED-4DB2-BD59-A6C34878D82A}">
                    <a16:rowId xmlns:a16="http://schemas.microsoft.com/office/drawing/2014/main" val="10012"/>
                  </a:ext>
                </a:extLst>
              </a:tr>
              <a:tr h="0">
                <a:tc>
                  <a:txBody>
                    <a:bodyPr/>
                    <a:lstStyle/>
                    <a:p>
                      <a:pPr>
                        <a:lnSpc>
                          <a:spcPct val="107000"/>
                        </a:lnSpc>
                      </a:pPr>
                      <a:r>
                        <a:rPr lang="ru-RU" sz="1200" u="none" strike="noStrike">
                          <a:solidFill>
                            <a:srgbClr val="106BBE"/>
                          </a:solidFill>
                          <a:effectLst/>
                          <a:latin typeface="+mn-lt"/>
                          <a:ea typeface="Times New Roman" panose="02020603050405020304" pitchFamily="18" charset="0"/>
                          <a:cs typeface="Times New Roman" panose="02020603050405020304" pitchFamily="18" charset="0"/>
                          <a:hlinkClick r:id="rId15"/>
                        </a:rPr>
                        <a:t>28.29.13</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Фильтры масляные, бензиновые и всасывающие воздушные для двигателей внутреннего сгорания</a:t>
                      </a:r>
                    </a:p>
                  </a:txBody>
                  <a:tcPr marL="68580" marR="68580" marT="0" marB="0"/>
                </a:tc>
                <a:extLst>
                  <a:ext uri="{0D108BD9-81ED-4DB2-BD59-A6C34878D82A}">
                    <a16:rowId xmlns:a16="http://schemas.microsoft.com/office/drawing/2014/main" val="10013"/>
                  </a:ext>
                </a:extLst>
              </a:tr>
              <a:tr h="0">
                <a:tc>
                  <a:txBody>
                    <a:bodyPr/>
                    <a:lstStyle/>
                    <a:p>
                      <a:pPr>
                        <a:lnSpc>
                          <a:spcPct val="107000"/>
                        </a:lnSpc>
                      </a:pPr>
                      <a:r>
                        <a:rPr lang="ru-RU" sz="1200" u="none" strike="noStrike">
                          <a:solidFill>
                            <a:srgbClr val="106BBE"/>
                          </a:solidFill>
                          <a:effectLst/>
                          <a:latin typeface="+mn-lt"/>
                          <a:ea typeface="Times New Roman" panose="02020603050405020304" pitchFamily="18" charset="0"/>
                          <a:cs typeface="Times New Roman" panose="02020603050405020304" pitchFamily="18" charset="0"/>
                          <a:hlinkClick r:id="rId16"/>
                        </a:rPr>
                        <a:t>29.32.20</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Ремни безопасности, подушки безопасности, их части и принадлежности кузовов</a:t>
                      </a:r>
                    </a:p>
                  </a:txBody>
                  <a:tcPr marL="68580" marR="68580" marT="0" marB="0"/>
                </a:tc>
                <a:extLst>
                  <a:ext uri="{0D108BD9-81ED-4DB2-BD59-A6C34878D82A}">
                    <a16:rowId xmlns:a16="http://schemas.microsoft.com/office/drawing/2014/main" val="10014"/>
                  </a:ext>
                </a:extLst>
              </a:tr>
              <a:tr h="0">
                <a:tc>
                  <a:txBody>
                    <a:bodyPr/>
                    <a:lstStyle/>
                    <a:p>
                      <a:pPr>
                        <a:lnSpc>
                          <a:spcPct val="107000"/>
                        </a:lnSpc>
                      </a:pPr>
                      <a:r>
                        <a:rPr lang="ru-RU" sz="1200" u="none" strike="noStrike">
                          <a:solidFill>
                            <a:srgbClr val="106BBE"/>
                          </a:solidFill>
                          <a:effectLst/>
                          <a:latin typeface="+mn-lt"/>
                          <a:ea typeface="Times New Roman" panose="02020603050405020304" pitchFamily="18" charset="0"/>
                          <a:cs typeface="Times New Roman" panose="02020603050405020304" pitchFamily="18" charset="0"/>
                          <a:hlinkClick r:id="rId17"/>
                        </a:rPr>
                        <a:t>31.01.1</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Мебель для офисов и предприятий торговли</a:t>
                      </a:r>
                    </a:p>
                  </a:txBody>
                  <a:tcPr marL="68580" marR="68580" marT="0" marB="0"/>
                </a:tc>
                <a:extLst>
                  <a:ext uri="{0D108BD9-81ED-4DB2-BD59-A6C34878D82A}">
                    <a16:rowId xmlns:a16="http://schemas.microsoft.com/office/drawing/2014/main" val="10015"/>
                  </a:ext>
                </a:extLst>
              </a:tr>
              <a:tr h="0">
                <a:tc>
                  <a:txBody>
                    <a:bodyPr/>
                    <a:lstStyle/>
                    <a:p>
                      <a:pPr>
                        <a:lnSpc>
                          <a:spcPct val="107000"/>
                        </a:lnSpc>
                      </a:pP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8"/>
                        </a:rPr>
                        <a:t>32.40</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Игры и игрушки</a:t>
                      </a:r>
                    </a:p>
                  </a:txBody>
                  <a:tcPr marL="68580" marR="68580" marT="0" marB="0"/>
                </a:tc>
                <a:extLst>
                  <a:ext uri="{0D108BD9-81ED-4DB2-BD59-A6C34878D82A}">
                    <a16:rowId xmlns:a16="http://schemas.microsoft.com/office/drawing/2014/main" val="10016"/>
                  </a:ext>
                </a:extLst>
              </a:tr>
              <a:tr h="0">
                <a:tc>
                  <a:txBody>
                    <a:bodyPr/>
                    <a:lstStyle/>
                    <a:p>
                      <a:pPr>
                        <a:lnSpc>
                          <a:spcPct val="107000"/>
                        </a:lnSpc>
                      </a:pPr>
                      <a:r>
                        <a:rPr lang="ru-RU" sz="1200" u="none" strike="noStrike">
                          <a:solidFill>
                            <a:srgbClr val="106BBE"/>
                          </a:solidFill>
                          <a:effectLst/>
                          <a:latin typeface="+mn-lt"/>
                          <a:ea typeface="Times New Roman" panose="02020603050405020304" pitchFamily="18" charset="0"/>
                          <a:cs typeface="Times New Roman" panose="02020603050405020304" pitchFamily="18" charset="0"/>
                          <a:hlinkClick r:id="rId19"/>
                        </a:rPr>
                        <a:t>32.50.50</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Изделия медицинские, в том числе хирургические, прочие</a:t>
                      </a:r>
                    </a:p>
                  </a:txBody>
                  <a:tcPr marL="68580" marR="68580" marT="0" marB="0"/>
                </a:tc>
                <a:extLst>
                  <a:ext uri="{0D108BD9-81ED-4DB2-BD59-A6C34878D82A}">
                    <a16:rowId xmlns:a16="http://schemas.microsoft.com/office/drawing/2014/main" val="10017"/>
                  </a:ext>
                </a:extLst>
              </a:tr>
              <a:tr h="0">
                <a:tc>
                  <a:txBody>
                    <a:bodyPr/>
                    <a:lstStyle/>
                    <a:p>
                      <a:pPr>
                        <a:lnSpc>
                          <a:spcPct val="107000"/>
                        </a:lnSpc>
                      </a:pP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20"/>
                        </a:rPr>
                        <a:t>32.91.12</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Зубные щетки, щетки для волос и прочие туалетные щетки для ухода за внешностью; художественные кисти, кисточки для письма, косметические кисточки</a:t>
                      </a:r>
                    </a:p>
                  </a:txBody>
                  <a:tcPr marL="68580" marR="68580" marT="0" marB="0"/>
                </a:tc>
                <a:extLst>
                  <a:ext uri="{0D108BD9-81ED-4DB2-BD59-A6C34878D82A}">
                    <a16:rowId xmlns:a16="http://schemas.microsoft.com/office/drawing/2014/main" val="10018"/>
                  </a:ext>
                </a:extLst>
              </a:tr>
              <a:tr h="0">
                <a:tc>
                  <a:txBody>
                    <a:bodyPr/>
                    <a:lstStyle/>
                    <a:p>
                      <a:pPr>
                        <a:lnSpc>
                          <a:spcPct val="107000"/>
                        </a:lnSpc>
                      </a:pP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21"/>
                        </a:rPr>
                        <a:t>58.11.19</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Книги, брошюры, листовки печатные прочие и подобные печатные материалы</a:t>
                      </a:r>
                    </a:p>
                  </a:txBody>
                  <a:tcPr marL="68580" marR="68580" marT="0" marB="0"/>
                </a:tc>
                <a:extLst>
                  <a:ext uri="{0D108BD9-81ED-4DB2-BD59-A6C34878D82A}">
                    <a16:rowId xmlns:a16="http://schemas.microsoft.com/office/drawing/2014/main" val="10019"/>
                  </a:ext>
                </a:extLst>
              </a:tr>
            </a:tbl>
          </a:graphicData>
        </a:graphic>
      </p:graphicFrame>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315912"/>
          </a:xfrm>
        </p:spPr>
        <p:txBody>
          <a:bodyPr>
            <a:normAutofit fontScale="90000"/>
          </a:bodyPr>
          <a:lstStyle/>
          <a:p>
            <a:r>
              <a:rPr lang="ru-RU" sz="2400" dirty="0">
                <a:solidFill>
                  <a:srgbClr val="00B0F0"/>
                </a:solidFill>
              </a:rPr>
              <a:t>Сравнение с утратившим силу 341 ПП по инвалидам</a:t>
            </a:r>
          </a:p>
        </p:txBody>
      </p:sp>
      <p:sp>
        <p:nvSpPr>
          <p:cNvPr id="3" name="Объект 2"/>
          <p:cNvSpPr>
            <a:spLocks noGrp="1"/>
          </p:cNvSpPr>
          <p:nvPr>
            <p:ph idx="1"/>
          </p:nvPr>
        </p:nvSpPr>
        <p:spPr>
          <a:xfrm>
            <a:off x="375821" y="681038"/>
            <a:ext cx="10515600" cy="4351338"/>
          </a:xfrm>
        </p:spPr>
        <p:txBody>
          <a:bodyPr>
            <a:normAutofit/>
          </a:bodyPr>
          <a:lstStyle/>
          <a:p>
            <a:r>
              <a:rPr lang="ru-RU" sz="1600" dirty="0"/>
              <a:t>Существует пересечение с 616 ПП по следующим позициям</a:t>
            </a:r>
          </a:p>
          <a:p>
            <a:endParaRPr lang="ru-RU" sz="1600" dirty="0"/>
          </a:p>
          <a:p>
            <a:endParaRPr lang="ru-RU" sz="1600" dirty="0"/>
          </a:p>
          <a:p>
            <a:endParaRPr lang="ru-RU" sz="1600" dirty="0"/>
          </a:p>
          <a:p>
            <a:endParaRPr lang="ru-RU" sz="1600" dirty="0"/>
          </a:p>
          <a:p>
            <a:endParaRPr lang="ru-RU" sz="1600" dirty="0"/>
          </a:p>
          <a:p>
            <a:endParaRPr lang="ru-RU" sz="1600" dirty="0"/>
          </a:p>
          <a:p>
            <a:endParaRPr lang="ru-RU" sz="1600" dirty="0"/>
          </a:p>
          <a:p>
            <a:endParaRPr lang="ru-RU" sz="1600" dirty="0"/>
          </a:p>
          <a:p>
            <a:endParaRPr lang="ru-RU" sz="1600" dirty="0"/>
          </a:p>
          <a:p>
            <a:r>
              <a:rPr lang="ru-RU" sz="1600" dirty="0"/>
              <a:t>Существует пересечение с 617 ПП по следующим позициям</a:t>
            </a:r>
          </a:p>
          <a:p>
            <a:endParaRPr lang="ru-RU" sz="1600" dirty="0"/>
          </a:p>
          <a:p>
            <a:endParaRPr lang="ru-RU" sz="1600" dirty="0"/>
          </a:p>
        </p:txBody>
      </p:sp>
      <p:graphicFrame>
        <p:nvGraphicFramePr>
          <p:cNvPr id="5" name="Таблица 4"/>
          <p:cNvGraphicFramePr>
            <a:graphicFrameLocks noGrp="1"/>
          </p:cNvGraphicFramePr>
          <p:nvPr/>
        </p:nvGraphicFramePr>
        <p:xfrm>
          <a:off x="554728" y="1072970"/>
          <a:ext cx="11261451" cy="3131312"/>
        </p:xfrm>
        <a:graphic>
          <a:graphicData uri="http://schemas.openxmlformats.org/drawingml/2006/table">
            <a:tbl>
              <a:tblPr>
                <a:tableStyleId>{5C22544A-7EE6-4342-B048-85BDC9FD1C3A}</a:tableStyleId>
              </a:tblPr>
              <a:tblGrid>
                <a:gridCol w="1398359">
                  <a:extLst>
                    <a:ext uri="{9D8B030D-6E8A-4147-A177-3AD203B41FA5}">
                      <a16:colId xmlns:a16="http://schemas.microsoft.com/office/drawing/2014/main" val="20000"/>
                    </a:ext>
                  </a:extLst>
                </a:gridCol>
                <a:gridCol w="9863092">
                  <a:extLst>
                    <a:ext uri="{9D8B030D-6E8A-4147-A177-3AD203B41FA5}">
                      <a16:colId xmlns:a16="http://schemas.microsoft.com/office/drawing/2014/main" val="20001"/>
                    </a:ext>
                  </a:extLst>
                </a:gridCol>
              </a:tblGrid>
              <a:tr h="0">
                <a:tc>
                  <a:txBody>
                    <a:bodyPr/>
                    <a:lstStyle/>
                    <a:p>
                      <a:pPr>
                        <a:lnSpc>
                          <a:spcPct val="107000"/>
                        </a:lnSpc>
                      </a:pPr>
                      <a:r>
                        <a:rPr lang="ru-RU" sz="1200" u="none" strike="noStrike" dirty="0">
                          <a:effectLst/>
                          <a:latin typeface="+mn-lt"/>
                          <a:hlinkClick r:id="rId2"/>
                        </a:rPr>
                        <a:t>13.92.11</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rPr>
                        <a:t>Одеяла и дорожные пледы (кроме электрических одеял)</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nSpc>
                          <a:spcPct val="107000"/>
                        </a:lnSpc>
                      </a:pPr>
                      <a:r>
                        <a:rPr lang="ru-RU" sz="1200" u="none" strike="noStrike">
                          <a:effectLst/>
                          <a:latin typeface="+mn-lt"/>
                          <a:hlinkClick r:id="rId3"/>
                        </a:rPr>
                        <a:t>13.92.12</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a:effectLst/>
                          <a:latin typeface="+mn-lt"/>
                        </a:rPr>
                        <a:t>Белье постельное</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nSpc>
                          <a:spcPct val="107000"/>
                        </a:lnSpc>
                      </a:pPr>
                      <a:r>
                        <a:rPr lang="ru-RU" sz="1200" u="none" strike="noStrike">
                          <a:effectLst/>
                          <a:latin typeface="+mn-lt"/>
                          <a:hlinkClick r:id="rId4"/>
                        </a:rPr>
                        <a:t>13.92.13</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a:effectLst/>
                          <a:latin typeface="+mn-lt"/>
                        </a:rPr>
                        <a:t>Белье столовое</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a:lnSpc>
                          <a:spcPct val="107000"/>
                        </a:lnSpc>
                      </a:pPr>
                      <a:r>
                        <a:rPr lang="ru-RU" sz="1200" u="none" strike="noStrike" dirty="0">
                          <a:effectLst/>
                          <a:latin typeface="+mn-lt"/>
                          <a:hlinkClick r:id="rId5"/>
                        </a:rPr>
                        <a:t>13.92.14.110</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a:effectLst/>
                          <a:latin typeface="+mn-lt"/>
                        </a:rPr>
                        <a:t>Белье туалетное</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0">
                <a:tc>
                  <a:txBody>
                    <a:bodyPr/>
                    <a:lstStyle/>
                    <a:p>
                      <a:pPr>
                        <a:lnSpc>
                          <a:spcPct val="107000"/>
                        </a:lnSpc>
                      </a:pPr>
                      <a:r>
                        <a:rPr lang="ru-RU" sz="1200" u="none" strike="noStrike" dirty="0">
                          <a:effectLst/>
                          <a:latin typeface="+mn-lt"/>
                          <a:hlinkClick r:id="rId6"/>
                        </a:rPr>
                        <a:t>13.92.15</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a:effectLst/>
                          <a:latin typeface="+mn-lt"/>
                        </a:rPr>
                        <a:t>Занавеси (включая драпировочные) и шторы для интерьеров;</a:t>
                      </a:r>
                    </a:p>
                    <a:p>
                      <a:pPr>
                        <a:lnSpc>
                          <a:spcPct val="107000"/>
                        </a:lnSpc>
                      </a:pPr>
                      <a:r>
                        <a:rPr lang="ru-RU" sz="1200">
                          <a:effectLst/>
                          <a:latin typeface="+mn-lt"/>
                        </a:rPr>
                        <a:t>занавеси и подзоры для кроватей</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0">
                <a:tc>
                  <a:txBody>
                    <a:bodyPr/>
                    <a:lstStyle/>
                    <a:p>
                      <a:pPr>
                        <a:lnSpc>
                          <a:spcPct val="107000"/>
                        </a:lnSpc>
                      </a:pPr>
                      <a:r>
                        <a:rPr lang="ru-RU" sz="1200" u="none" strike="noStrike">
                          <a:effectLst/>
                          <a:latin typeface="+mn-lt"/>
                          <a:hlinkClick r:id="rId7"/>
                        </a:rPr>
                        <a:t>13.92.16.110</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a:effectLst/>
                          <a:latin typeface="+mn-lt"/>
                        </a:rPr>
                        <a:t>Изделия мебельно-декоративные, не включенные в другие группировки</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0">
                <a:tc>
                  <a:txBody>
                    <a:bodyPr/>
                    <a:lstStyle/>
                    <a:p>
                      <a:pPr>
                        <a:lnSpc>
                          <a:spcPct val="107000"/>
                        </a:lnSpc>
                      </a:pPr>
                      <a:r>
                        <a:rPr lang="ru-RU" sz="1200" u="none" strike="noStrike" dirty="0">
                          <a:effectLst/>
                          <a:latin typeface="+mn-lt"/>
                          <a:hlinkClick r:id="rId8"/>
                        </a:rPr>
                        <a:t>13.92.21</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a:effectLst/>
                          <a:latin typeface="+mn-lt"/>
                        </a:rPr>
                        <a:t>Мешки и пакеты, используемые для упаковки товаров</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0">
                <a:tc>
                  <a:txBody>
                    <a:bodyPr/>
                    <a:lstStyle/>
                    <a:p>
                      <a:pPr>
                        <a:lnSpc>
                          <a:spcPct val="107000"/>
                        </a:lnSpc>
                      </a:pPr>
                      <a:r>
                        <a:rPr lang="ru-RU" sz="1200" u="none" strike="noStrike">
                          <a:effectLst/>
                          <a:latin typeface="+mn-lt"/>
                          <a:hlinkClick r:id="rId9"/>
                        </a:rPr>
                        <a:t>13.94.12.110</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rPr>
                        <a:t>Сети (кроме рыболовных) и сетки плетеные из бечевок, каната или веревок</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0">
                <a:tc>
                  <a:txBody>
                    <a:bodyPr/>
                    <a:lstStyle/>
                    <a:p>
                      <a:pPr>
                        <a:lnSpc>
                          <a:spcPct val="107000"/>
                        </a:lnSpc>
                      </a:pPr>
                      <a:r>
                        <a:rPr lang="ru-RU" sz="1200" u="none" strike="noStrike">
                          <a:effectLst/>
                          <a:latin typeface="+mn-lt"/>
                          <a:hlinkClick r:id="rId10"/>
                        </a:rPr>
                        <a:t>13.95.10.112</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rPr>
                        <a:t>Материалы нетканые из химических нитей</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0">
                <a:tc>
                  <a:txBody>
                    <a:bodyPr/>
                    <a:lstStyle/>
                    <a:p>
                      <a:pPr>
                        <a:lnSpc>
                          <a:spcPct val="107000"/>
                        </a:lnSpc>
                      </a:pPr>
                      <a:r>
                        <a:rPr lang="ru-RU" sz="1200" u="none" strike="noStrike">
                          <a:effectLst/>
                          <a:latin typeface="+mn-lt"/>
                          <a:hlinkClick r:id="rId11"/>
                        </a:rPr>
                        <a:t>13.99.19.120</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rPr>
                        <a:t>Изделия из ваты из хлопка</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r h="0">
                <a:tc>
                  <a:txBody>
                    <a:bodyPr/>
                    <a:lstStyle/>
                    <a:p>
                      <a:pPr>
                        <a:lnSpc>
                          <a:spcPct val="107000"/>
                        </a:lnSpc>
                      </a:pP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2"/>
                        </a:rPr>
                        <a:t>14.31.10</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Колготы, рейтузы, чулки, носки и прочие чулочно-носочные изделия трикотажные или вязаные</a:t>
                      </a:r>
                    </a:p>
                  </a:txBody>
                  <a:tcPr marL="68580" marR="68580" marT="0" marB="0"/>
                </a:tc>
                <a:extLst>
                  <a:ext uri="{0D108BD9-81ED-4DB2-BD59-A6C34878D82A}">
                    <a16:rowId xmlns:a16="http://schemas.microsoft.com/office/drawing/2014/main" val="10010"/>
                  </a:ext>
                </a:extLst>
              </a:tr>
              <a:tr h="0">
                <a:tc>
                  <a:txBody>
                    <a:bodyPr/>
                    <a:lstStyle/>
                    <a:p>
                      <a:pPr>
                        <a:lnSpc>
                          <a:spcPct val="107000"/>
                        </a:lnSpc>
                      </a:pP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3"/>
                        </a:rPr>
                        <a:t>15.12.12</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Чемоданы, сумки дамские и аналогичные изделия из натуральной кожи, сочетаний кожи, листов пластмассы, текстильных материалов, вулканизированных волокон или картона; наборы дорожные, используемые для личной гигиены, шитья или для чистки одежды или обуви</a:t>
                      </a:r>
                    </a:p>
                  </a:txBody>
                  <a:tcPr marL="68580" marR="68580" marT="0" marB="0"/>
                </a:tc>
                <a:extLst>
                  <a:ext uri="{0D108BD9-81ED-4DB2-BD59-A6C34878D82A}">
                    <a16:rowId xmlns:a16="http://schemas.microsoft.com/office/drawing/2014/main" val="10011"/>
                  </a:ext>
                </a:extLst>
              </a:tr>
              <a:tr h="0">
                <a:tc>
                  <a:txBody>
                    <a:bodyPr/>
                    <a:lstStyle/>
                    <a:p>
                      <a:pPr>
                        <a:lnSpc>
                          <a:spcPct val="107000"/>
                        </a:lnSpc>
                      </a:pP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4"/>
                        </a:rPr>
                        <a:t>22.29.29</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Изделия пластмассовые прочие</a:t>
                      </a:r>
                    </a:p>
                  </a:txBody>
                  <a:tcPr marL="68580" marR="68580" marT="0" marB="0"/>
                </a:tc>
                <a:extLst>
                  <a:ext uri="{0D108BD9-81ED-4DB2-BD59-A6C34878D82A}">
                    <a16:rowId xmlns:a16="http://schemas.microsoft.com/office/drawing/2014/main" val="10012"/>
                  </a:ext>
                </a:extLst>
              </a:tr>
              <a:tr h="0">
                <a:tc>
                  <a:txBody>
                    <a:bodyPr/>
                    <a:lstStyle/>
                    <a:p>
                      <a:pPr>
                        <a:lnSpc>
                          <a:spcPct val="107000"/>
                        </a:lnSpc>
                      </a:pP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5"/>
                        </a:rPr>
                        <a:t>31.01.1</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Мебель для офисов и предприятий торговли</a:t>
                      </a:r>
                    </a:p>
                  </a:txBody>
                  <a:tcPr marL="68580" marR="68580" marT="0" marB="0"/>
                </a:tc>
                <a:extLst>
                  <a:ext uri="{0D108BD9-81ED-4DB2-BD59-A6C34878D82A}">
                    <a16:rowId xmlns:a16="http://schemas.microsoft.com/office/drawing/2014/main" val="10013"/>
                  </a:ext>
                </a:extLst>
              </a:tr>
            </a:tbl>
          </a:graphicData>
        </a:graphic>
      </p:graphicFrame>
      <p:graphicFrame>
        <p:nvGraphicFramePr>
          <p:cNvPr id="6" name="Таблица 5"/>
          <p:cNvGraphicFramePr>
            <a:graphicFrameLocks noGrp="1"/>
          </p:cNvGraphicFramePr>
          <p:nvPr/>
        </p:nvGraphicFramePr>
        <p:xfrm>
          <a:off x="554727" y="4475310"/>
          <a:ext cx="11261451" cy="782828"/>
        </p:xfrm>
        <a:graphic>
          <a:graphicData uri="http://schemas.openxmlformats.org/drawingml/2006/table">
            <a:tbl>
              <a:tblPr>
                <a:tableStyleId>{5C22544A-7EE6-4342-B048-85BDC9FD1C3A}</a:tableStyleId>
              </a:tblPr>
              <a:tblGrid>
                <a:gridCol w="1424992">
                  <a:extLst>
                    <a:ext uri="{9D8B030D-6E8A-4147-A177-3AD203B41FA5}">
                      <a16:colId xmlns:a16="http://schemas.microsoft.com/office/drawing/2014/main" val="20000"/>
                    </a:ext>
                  </a:extLst>
                </a:gridCol>
                <a:gridCol w="9836459">
                  <a:extLst>
                    <a:ext uri="{9D8B030D-6E8A-4147-A177-3AD203B41FA5}">
                      <a16:colId xmlns:a16="http://schemas.microsoft.com/office/drawing/2014/main" val="20001"/>
                    </a:ext>
                  </a:extLst>
                </a:gridCol>
              </a:tblGrid>
              <a:tr h="0">
                <a:tc>
                  <a:txBody>
                    <a:bodyPr/>
                    <a:lstStyle/>
                    <a:p>
                      <a:pPr>
                        <a:lnSpc>
                          <a:spcPct val="107000"/>
                        </a:lnSpc>
                      </a:pPr>
                      <a:r>
                        <a:rPr lang="ru-RU" sz="1200" u="none" strike="noStrike" dirty="0">
                          <a:effectLst/>
                          <a:latin typeface="+mn-lt"/>
                          <a:hlinkClick r:id="rId16"/>
                        </a:rPr>
                        <a:t>22.22.1</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a:effectLst/>
                          <a:latin typeface="+mn-lt"/>
                        </a:rPr>
                        <a:t>Изделия пластмассовые упаковочные</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nSpc>
                          <a:spcPct val="107000"/>
                        </a:lnSpc>
                      </a:pPr>
                      <a:r>
                        <a:rPr lang="ru-RU" sz="1200" u="none" strike="noStrike" dirty="0">
                          <a:effectLst/>
                          <a:latin typeface="+mn-lt"/>
                          <a:hlinkClick r:id="rId17"/>
                        </a:rPr>
                        <a:t>22.29.26</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rPr>
                        <a:t>Фурнитура для мебели, транспортных средств и аналогичные пластмассовые изделия; статуэтки и прочие декоративные изделия пластмассовые</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nSpc>
                          <a:spcPct val="107000"/>
                        </a:lnSpc>
                      </a:pP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8"/>
                        </a:rPr>
                        <a:t>25.29</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Резервуары, цистерны и аналогичные емкости из металлов прочие</a:t>
                      </a:r>
                    </a:p>
                  </a:txBody>
                  <a:tcPr marL="68580" marR="68580" marT="0" marB="0"/>
                </a:tc>
                <a:extLst>
                  <a:ext uri="{0D108BD9-81ED-4DB2-BD59-A6C34878D82A}">
                    <a16:rowId xmlns:a16="http://schemas.microsoft.com/office/drawing/2014/main" val="10002"/>
                  </a:ext>
                </a:extLst>
              </a:tr>
              <a:tr h="0">
                <a:tc>
                  <a:txBody>
                    <a:bodyPr/>
                    <a:lstStyle/>
                    <a:p>
                      <a:pPr>
                        <a:lnSpc>
                          <a:spcPct val="107000"/>
                        </a:lnSpc>
                      </a:pP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9"/>
                        </a:rPr>
                        <a:t>29.32.20</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Ремни безопасности, подушки безопасности, их части и принадлежности кузовов</a:t>
                      </a:r>
                    </a:p>
                  </a:txBody>
                  <a:tcPr marL="68580" marR="68580" marT="0" marB="0"/>
                </a:tc>
                <a:extLst>
                  <a:ext uri="{0D108BD9-81ED-4DB2-BD59-A6C34878D82A}">
                    <a16:rowId xmlns:a16="http://schemas.microsoft.com/office/drawing/2014/main" val="10003"/>
                  </a:ext>
                </a:extLst>
              </a:tr>
            </a:tbl>
          </a:graphicData>
        </a:graphic>
      </p:graphicFrame>
      <p:sp>
        <p:nvSpPr>
          <p:cNvPr id="8" name="TextBox 7"/>
          <p:cNvSpPr txBox="1"/>
          <p:nvPr/>
        </p:nvSpPr>
        <p:spPr>
          <a:xfrm>
            <a:off x="375821" y="5348288"/>
            <a:ext cx="6273427" cy="58477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t>Существует пересечение с 878 ПП по следующим позициям</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9" name="Таблица 8"/>
          <p:cNvGraphicFramePr>
            <a:graphicFrameLocks noGrp="1"/>
          </p:cNvGraphicFramePr>
          <p:nvPr/>
        </p:nvGraphicFramePr>
        <p:xfrm>
          <a:off x="554727" y="5746944"/>
          <a:ext cx="6430645" cy="587121"/>
        </p:xfrm>
        <a:graphic>
          <a:graphicData uri="http://schemas.openxmlformats.org/drawingml/2006/table">
            <a:tbl>
              <a:tblPr>
                <a:tableStyleId>{5C22544A-7EE6-4342-B048-85BDC9FD1C3A}</a:tableStyleId>
              </a:tblPr>
              <a:tblGrid>
                <a:gridCol w="1469382">
                  <a:extLst>
                    <a:ext uri="{9D8B030D-6E8A-4147-A177-3AD203B41FA5}">
                      <a16:colId xmlns:a16="http://schemas.microsoft.com/office/drawing/2014/main" val="20000"/>
                    </a:ext>
                  </a:extLst>
                </a:gridCol>
                <a:gridCol w="4961263">
                  <a:extLst>
                    <a:ext uri="{9D8B030D-6E8A-4147-A177-3AD203B41FA5}">
                      <a16:colId xmlns:a16="http://schemas.microsoft.com/office/drawing/2014/main" val="20001"/>
                    </a:ext>
                  </a:extLst>
                </a:gridCol>
              </a:tblGrid>
              <a:tr h="0">
                <a:tc>
                  <a:txBody>
                    <a:bodyPr/>
                    <a:lstStyle/>
                    <a:p>
                      <a:pPr>
                        <a:lnSpc>
                          <a:spcPct val="107000"/>
                        </a:lnSpc>
                      </a:pPr>
                      <a:r>
                        <a:rPr lang="ru-RU" sz="1200" u="none" strike="noStrike">
                          <a:effectLst/>
                          <a:hlinkClick r:id="rId20"/>
                        </a:rPr>
                        <a:t>27.40.2</a:t>
                      </a:r>
                      <a:endParaRPr lang="ru-RU" sz="1200">
                        <a:effectLst/>
                        <a:latin typeface="Times New Roman CYR"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rPr>
                        <a:t>Светильники и осветительные устройства</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nSpc>
                          <a:spcPct val="107000"/>
                        </a:lnSpc>
                      </a:pPr>
                      <a:r>
                        <a:rPr lang="ru-RU" sz="1200" u="none" strike="noStrike" dirty="0">
                          <a:effectLst/>
                          <a:hlinkClick r:id="rId21"/>
                        </a:rPr>
                        <a:t>27.40.4</a:t>
                      </a:r>
                      <a:endParaRPr lang="ru-RU" sz="1200" dirty="0">
                        <a:effectLst/>
                        <a:latin typeface="Times New Roman CYR"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rPr>
                        <a:t>Части ламп и осветительного оборудования</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nSpc>
                          <a:spcPct val="107000"/>
                        </a:lnSpc>
                      </a:pPr>
                      <a:r>
                        <a:rPr lang="ru-RU" sz="1200" u="none" strike="noStrike" dirty="0">
                          <a:solidFill>
                            <a:srgbClr val="106BBE"/>
                          </a:solidFill>
                          <a:effectLst/>
                          <a:latin typeface="Times New Roman CYR" panose="02020603050405020304" pitchFamily="18" charset="0"/>
                          <a:ea typeface="Times New Roman" panose="02020603050405020304" pitchFamily="18" charset="0"/>
                          <a:cs typeface="Times New Roman" panose="02020603050405020304" pitchFamily="18" charset="0"/>
                          <a:hlinkClick r:id="rId22"/>
                        </a:rPr>
                        <a:t>32.50.50</a:t>
                      </a:r>
                      <a:endParaRPr lang="ru-RU" sz="1200" dirty="0">
                        <a:effectLst/>
                        <a:latin typeface="Times New Roman CYR"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Изделия медицинские, в том числе хирургические, прочие</a:t>
                      </a:r>
                    </a:p>
                  </a:txBody>
                  <a:tcPr marL="68580" marR="68580" marT="0" marB="0"/>
                </a:tc>
                <a:extLst>
                  <a:ext uri="{0D108BD9-81ED-4DB2-BD59-A6C34878D82A}">
                    <a16:rowId xmlns:a16="http://schemas.microsoft.com/office/drawing/2014/main" val="10002"/>
                  </a:ext>
                </a:extLst>
              </a:tr>
            </a:tbl>
          </a:graphicData>
        </a:graphic>
      </p:graphicFrame>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315912"/>
          </a:xfrm>
        </p:spPr>
        <p:txBody>
          <a:bodyPr>
            <a:normAutofit fontScale="90000"/>
          </a:bodyPr>
          <a:lstStyle/>
          <a:p>
            <a:r>
              <a:rPr lang="ru-RU" sz="2400" dirty="0">
                <a:solidFill>
                  <a:srgbClr val="00B0F0"/>
                </a:solidFill>
              </a:rPr>
              <a:t>Сравнение с утратившим силу 341 ПП по инвалидам</a:t>
            </a:r>
          </a:p>
        </p:txBody>
      </p:sp>
      <p:sp>
        <p:nvSpPr>
          <p:cNvPr id="3" name="Объект 2"/>
          <p:cNvSpPr>
            <a:spLocks noGrp="1"/>
          </p:cNvSpPr>
          <p:nvPr>
            <p:ph idx="1"/>
          </p:nvPr>
        </p:nvSpPr>
        <p:spPr>
          <a:xfrm>
            <a:off x="375821" y="681038"/>
            <a:ext cx="10515600" cy="4351338"/>
          </a:xfrm>
        </p:spPr>
        <p:txBody>
          <a:bodyPr>
            <a:normAutofit/>
          </a:bodyPr>
          <a:lstStyle/>
          <a:p>
            <a:r>
              <a:rPr lang="ru-RU" sz="1600" dirty="0"/>
              <a:t>Существует пересечение с новым Перечнем для УФСИН по следующим позициям</a:t>
            </a:r>
          </a:p>
          <a:p>
            <a:endParaRPr lang="ru-RU" sz="1600" dirty="0"/>
          </a:p>
          <a:p>
            <a:endParaRPr lang="ru-RU" sz="1600" dirty="0"/>
          </a:p>
          <a:p>
            <a:endParaRPr lang="ru-RU" sz="1600" dirty="0"/>
          </a:p>
          <a:p>
            <a:endParaRPr lang="ru-RU" sz="1600" dirty="0"/>
          </a:p>
          <a:p>
            <a:endParaRPr lang="ru-RU" sz="1600" dirty="0"/>
          </a:p>
          <a:p>
            <a:endParaRPr lang="ru-RU" sz="1600" dirty="0"/>
          </a:p>
          <a:p>
            <a:endParaRPr lang="ru-RU" sz="1600" dirty="0"/>
          </a:p>
          <a:p>
            <a:endParaRPr lang="ru-RU" sz="1600" dirty="0"/>
          </a:p>
          <a:p>
            <a:endParaRPr lang="ru-RU" sz="1600" dirty="0"/>
          </a:p>
          <a:p>
            <a:endParaRPr lang="ru-RU" sz="1600" dirty="0"/>
          </a:p>
          <a:p>
            <a:endParaRPr lang="ru-RU" sz="1600" dirty="0"/>
          </a:p>
        </p:txBody>
      </p:sp>
      <p:graphicFrame>
        <p:nvGraphicFramePr>
          <p:cNvPr id="4" name="Таблица 3"/>
          <p:cNvGraphicFramePr>
            <a:graphicFrameLocks noGrp="1"/>
          </p:cNvGraphicFramePr>
          <p:nvPr/>
        </p:nvGraphicFramePr>
        <p:xfrm>
          <a:off x="536972" y="1247518"/>
          <a:ext cx="11154919" cy="1870710"/>
        </p:xfrm>
        <a:graphic>
          <a:graphicData uri="http://schemas.openxmlformats.org/drawingml/2006/table">
            <a:tbl>
              <a:tblPr>
                <a:tableStyleId>{5C22544A-7EE6-4342-B048-85BDC9FD1C3A}</a:tableStyleId>
              </a:tblPr>
              <a:tblGrid>
                <a:gridCol w="998865">
                  <a:extLst>
                    <a:ext uri="{9D8B030D-6E8A-4147-A177-3AD203B41FA5}">
                      <a16:colId xmlns:a16="http://schemas.microsoft.com/office/drawing/2014/main" val="20000"/>
                    </a:ext>
                  </a:extLst>
                </a:gridCol>
                <a:gridCol w="10156054">
                  <a:extLst>
                    <a:ext uri="{9D8B030D-6E8A-4147-A177-3AD203B41FA5}">
                      <a16:colId xmlns:a16="http://schemas.microsoft.com/office/drawing/2014/main" val="20001"/>
                    </a:ext>
                  </a:extLst>
                </a:gridCol>
              </a:tblGrid>
              <a:tr h="0">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10.13.14.714</a:t>
                      </a: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defRPr/>
                      </a:pPr>
                      <a:r>
                        <a:rPr lang="ru-RU" sz="1200" dirty="0">
                          <a:effectLst/>
                          <a:latin typeface="+mn-lt"/>
                          <a:ea typeface="Times New Roman" panose="02020603050405020304" pitchFamily="18" charset="0"/>
                          <a:cs typeface="Times New Roman" panose="02020603050405020304" pitchFamily="18" charset="0"/>
                        </a:rPr>
                        <a:t>Полуфабрикаты мясные в тесте охлажденные</a:t>
                      </a:r>
                    </a:p>
                  </a:txBody>
                  <a:tcPr marL="68580" marR="68580" marT="0" marB="0"/>
                </a:tc>
                <a:extLst>
                  <a:ext uri="{0D108BD9-81ED-4DB2-BD59-A6C34878D82A}">
                    <a16:rowId xmlns:a16="http://schemas.microsoft.com/office/drawing/2014/main" val="10000"/>
                  </a:ext>
                </a:extLst>
              </a:tr>
              <a:tr h="0">
                <a:tc>
                  <a:txBody>
                    <a:bodyPr/>
                    <a:lstStyle/>
                    <a:p>
                      <a:pPr marL="0" marR="0" lvl="0" indent="0" algn="l" defTabSz="914400" rtl="0" eaLnBrk="1" fontAlgn="auto" latinLnBrk="0" hangingPunct="1">
                        <a:lnSpc>
                          <a:spcPct val="107000"/>
                        </a:lnSpc>
                        <a:spcBef>
                          <a:spcPts val="0"/>
                        </a:spcBef>
                        <a:spcAft>
                          <a:spcPts val="0"/>
                        </a:spcAft>
                        <a:buClrTx/>
                        <a:buSzTx/>
                        <a:buFontTx/>
                        <a:buNone/>
                        <a:defRPr/>
                      </a:pPr>
                      <a:r>
                        <a:rPr lang="ru-RU" sz="1200" dirty="0">
                          <a:effectLst/>
                          <a:latin typeface="+mn-lt"/>
                          <a:ea typeface="Times New Roman" panose="02020603050405020304" pitchFamily="18" charset="0"/>
                          <a:cs typeface="Times New Roman" panose="02020603050405020304" pitchFamily="18" charset="0"/>
                        </a:rPr>
                        <a:t>10.13.14.724</a:t>
                      </a: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defRPr/>
                      </a:pPr>
                      <a:r>
                        <a:rPr lang="ru-RU" sz="1200" dirty="0">
                          <a:effectLst/>
                          <a:latin typeface="+mn-lt"/>
                          <a:ea typeface="Times New Roman" panose="02020603050405020304" pitchFamily="18" charset="0"/>
                          <a:cs typeface="Times New Roman" panose="02020603050405020304" pitchFamily="18" charset="0"/>
                        </a:rPr>
                        <a:t>Полуфабрикаты </a:t>
                      </a:r>
                      <a:r>
                        <a:rPr lang="ru-RU" sz="1200" dirty="0" err="1">
                          <a:effectLst/>
                          <a:latin typeface="+mn-lt"/>
                          <a:ea typeface="Times New Roman" panose="02020603050405020304" pitchFamily="18" charset="0"/>
                          <a:cs typeface="Times New Roman" panose="02020603050405020304" pitchFamily="18" charset="0"/>
                        </a:rPr>
                        <a:t>мясосодержащие</a:t>
                      </a:r>
                      <a:r>
                        <a:rPr lang="ru-RU" sz="1200" dirty="0">
                          <a:effectLst/>
                          <a:latin typeface="+mn-lt"/>
                          <a:ea typeface="Times New Roman" panose="02020603050405020304" pitchFamily="18" charset="0"/>
                          <a:cs typeface="Times New Roman" panose="02020603050405020304" pitchFamily="18" charset="0"/>
                        </a:rPr>
                        <a:t> в тесте охлажденные</a:t>
                      </a:r>
                    </a:p>
                  </a:txBody>
                  <a:tcPr marL="68580" marR="68580" marT="0" marB="0"/>
                </a:tc>
                <a:extLst>
                  <a:ext uri="{0D108BD9-81ED-4DB2-BD59-A6C34878D82A}">
                    <a16:rowId xmlns:a16="http://schemas.microsoft.com/office/drawing/2014/main" val="10001"/>
                  </a:ext>
                </a:extLst>
              </a:tr>
              <a:tr h="0">
                <a:tc>
                  <a:txBody>
                    <a:bodyPr/>
                    <a:lstStyle/>
                    <a:p>
                      <a:pPr>
                        <a:lnSpc>
                          <a:spcPct val="107000"/>
                        </a:lnSpc>
                      </a:pP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2"/>
                        </a:rPr>
                        <a:t>10.32.1</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Соки из фруктов и овощей</a:t>
                      </a:r>
                    </a:p>
                  </a:txBody>
                  <a:tcPr marL="68580" marR="68580" marT="0" marB="0"/>
                </a:tc>
                <a:extLst>
                  <a:ext uri="{0D108BD9-81ED-4DB2-BD59-A6C34878D82A}">
                    <a16:rowId xmlns:a16="http://schemas.microsoft.com/office/drawing/2014/main" val="10002"/>
                  </a:ext>
                </a:extLst>
              </a:tr>
              <a:tr h="0">
                <a:tc>
                  <a:txBody>
                    <a:bodyPr/>
                    <a:lstStyle/>
                    <a:p>
                      <a:pPr>
                        <a:lnSpc>
                          <a:spcPct val="107000"/>
                        </a:lnSpc>
                      </a:pPr>
                      <a:r>
                        <a:rPr lang="ru-RU" sz="1200" u="none" strike="noStrike">
                          <a:solidFill>
                            <a:srgbClr val="106BBE"/>
                          </a:solidFill>
                          <a:effectLst/>
                          <a:latin typeface="+mn-lt"/>
                          <a:ea typeface="Times New Roman" panose="02020603050405020304" pitchFamily="18" charset="0"/>
                          <a:cs typeface="Times New Roman" panose="02020603050405020304" pitchFamily="18" charset="0"/>
                          <a:hlinkClick r:id="rId3"/>
                        </a:rPr>
                        <a:t>10.39.18.110</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Овощи (кроме картофеля), приготовленные или консервированные с уксусом или уксусной кислотой</a:t>
                      </a:r>
                    </a:p>
                  </a:txBody>
                  <a:tcPr marL="68580" marR="68580" marT="0" marB="0"/>
                </a:tc>
                <a:extLst>
                  <a:ext uri="{0D108BD9-81ED-4DB2-BD59-A6C34878D82A}">
                    <a16:rowId xmlns:a16="http://schemas.microsoft.com/office/drawing/2014/main" val="10003"/>
                  </a:ext>
                </a:extLst>
              </a:tr>
              <a:tr h="0">
                <a:tc>
                  <a:txBody>
                    <a:bodyPr/>
                    <a:lstStyle/>
                    <a:p>
                      <a:pPr>
                        <a:lnSpc>
                          <a:spcPct val="107000"/>
                        </a:lnSpc>
                      </a:pPr>
                      <a:r>
                        <a:rPr lang="ru-RU" sz="1200" u="none" strike="noStrike" dirty="0">
                          <a:effectLst/>
                          <a:latin typeface="+mn-lt"/>
                          <a:hlinkClick r:id="rId4"/>
                        </a:rPr>
                        <a:t>11.07.11</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rPr>
                        <a:t>Воды минеральные и газированные, неподслащенные и </a:t>
                      </a:r>
                      <a:r>
                        <a:rPr lang="ru-RU" sz="1200" dirty="0" err="1">
                          <a:effectLst/>
                          <a:latin typeface="+mn-lt"/>
                        </a:rPr>
                        <a:t>неароматизированные</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0">
                <a:tc>
                  <a:txBody>
                    <a:bodyPr/>
                    <a:lstStyle/>
                    <a:p>
                      <a:pPr>
                        <a:lnSpc>
                          <a:spcPct val="107000"/>
                        </a:lnSpc>
                      </a:pP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5"/>
                        </a:rPr>
                        <a:t>16.24.1</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Тара деревянная</a:t>
                      </a:r>
                    </a:p>
                  </a:txBody>
                  <a:tcPr marL="68580" marR="68580" marT="0" marB="0"/>
                </a:tc>
                <a:extLst>
                  <a:ext uri="{0D108BD9-81ED-4DB2-BD59-A6C34878D82A}">
                    <a16:rowId xmlns:a16="http://schemas.microsoft.com/office/drawing/2014/main" val="10005"/>
                  </a:ext>
                </a:extLst>
              </a:tr>
              <a:tr h="0">
                <a:tc>
                  <a:txBody>
                    <a:bodyPr/>
                    <a:lstStyle/>
                    <a:p>
                      <a:pPr>
                        <a:lnSpc>
                          <a:spcPct val="107000"/>
                        </a:lnSpc>
                      </a:pP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6"/>
                        </a:rPr>
                        <a:t>17.22</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Изделия хозяйственные и санитарно-гигиенические и туалетные принадлежности</a:t>
                      </a:r>
                    </a:p>
                  </a:txBody>
                  <a:tcPr marL="68580" marR="68580" marT="0" marB="0"/>
                </a:tc>
                <a:extLst>
                  <a:ext uri="{0D108BD9-81ED-4DB2-BD59-A6C34878D82A}">
                    <a16:rowId xmlns:a16="http://schemas.microsoft.com/office/drawing/2014/main" val="10006"/>
                  </a:ext>
                </a:extLst>
              </a:tr>
              <a:tr h="0">
                <a:tc>
                  <a:txBody>
                    <a:bodyPr/>
                    <a:lstStyle/>
                    <a:p>
                      <a:pPr>
                        <a:lnSpc>
                          <a:spcPct val="107000"/>
                        </a:lnSpc>
                      </a:pP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7"/>
                        </a:rPr>
                        <a:t>25.93.14</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Гвозди, кнопки, кнопки чертежные, скобы и аналогичные изделия</a:t>
                      </a:r>
                    </a:p>
                  </a:txBody>
                  <a:tcPr marL="68580" marR="68580" marT="0" marB="0"/>
                </a:tc>
                <a:extLst>
                  <a:ext uri="{0D108BD9-81ED-4DB2-BD59-A6C34878D82A}">
                    <a16:rowId xmlns:a16="http://schemas.microsoft.com/office/drawing/2014/main" val="10007"/>
                  </a:ext>
                </a:extLst>
              </a:tr>
              <a:tr h="0">
                <a:tc>
                  <a:txBody>
                    <a:bodyPr/>
                    <a:lstStyle/>
                    <a:p>
                      <a:pPr>
                        <a:lnSpc>
                          <a:spcPct val="107000"/>
                        </a:lnSpc>
                      </a:pPr>
                      <a:r>
                        <a:rPr lang="ru-RU" sz="1200" u="none" strike="noStrike">
                          <a:solidFill>
                            <a:srgbClr val="106BBE"/>
                          </a:solidFill>
                          <a:effectLst/>
                          <a:latin typeface="+mn-lt"/>
                          <a:ea typeface="Times New Roman" panose="02020603050405020304" pitchFamily="18" charset="0"/>
                          <a:cs typeface="Times New Roman" panose="02020603050405020304" pitchFamily="18" charset="0"/>
                          <a:hlinkClick r:id="rId8"/>
                        </a:rPr>
                        <a:t>25.94.1</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Изделия крепежные и винты крепежные</a:t>
                      </a:r>
                    </a:p>
                  </a:txBody>
                  <a:tcPr marL="68580" marR="68580" marT="0" marB="0"/>
                </a:tc>
                <a:extLst>
                  <a:ext uri="{0D108BD9-81ED-4DB2-BD59-A6C34878D82A}">
                    <a16:rowId xmlns:a16="http://schemas.microsoft.com/office/drawing/2014/main" val="10008"/>
                  </a:ext>
                </a:extLst>
              </a:tr>
              <a:tr h="0">
                <a:tc>
                  <a:txBody>
                    <a:bodyPr/>
                    <a:lstStyle/>
                    <a:p>
                      <a:pPr>
                        <a:lnSpc>
                          <a:spcPct val="107000"/>
                        </a:lnSpc>
                      </a:pPr>
                      <a:r>
                        <a:rPr lang="ru-RU" sz="1200" u="none" strike="noStrike">
                          <a:solidFill>
                            <a:srgbClr val="106BBE"/>
                          </a:solidFill>
                          <a:effectLst/>
                          <a:latin typeface="+mn-lt"/>
                          <a:ea typeface="Times New Roman" panose="02020603050405020304" pitchFamily="18" charset="0"/>
                          <a:cs typeface="Times New Roman" panose="02020603050405020304" pitchFamily="18" charset="0"/>
                          <a:hlinkClick r:id="rId9"/>
                        </a:rPr>
                        <a:t>25.99.2</a:t>
                      </a:r>
                      <a:endParaRPr lang="ru-RU" sz="12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Изделия металлические прочие</a:t>
                      </a:r>
                    </a:p>
                  </a:txBody>
                  <a:tcPr marL="68580" marR="68580" marT="0" marB="0"/>
                </a:tc>
                <a:extLst>
                  <a:ext uri="{0D108BD9-81ED-4DB2-BD59-A6C34878D82A}">
                    <a16:rowId xmlns:a16="http://schemas.microsoft.com/office/drawing/2014/main" val="10009"/>
                  </a:ext>
                </a:extLst>
              </a:tr>
            </a:tbl>
          </a:graphicData>
        </a:graphic>
      </p:graphicFrame>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032" y="64652"/>
            <a:ext cx="10515600" cy="405131"/>
          </a:xfrm>
        </p:spPr>
        <p:txBody>
          <a:bodyPr>
            <a:normAutofit fontScale="90000"/>
          </a:bodyPr>
          <a:lstStyle/>
          <a:p>
            <a:r>
              <a:rPr lang="ru-RU" sz="3600" dirty="0"/>
              <a:t>Новая редакция статьи 42 - Извещение</a:t>
            </a:r>
          </a:p>
        </p:txBody>
      </p:sp>
      <p:graphicFrame>
        <p:nvGraphicFramePr>
          <p:cNvPr id="4" name="Таблица 4"/>
          <p:cNvGraphicFramePr>
            <a:graphicFrameLocks noGrp="1"/>
          </p:cNvGraphicFramePr>
          <p:nvPr>
            <p:ph idx="1"/>
            <p:extLst>
              <p:ext uri="{D42A27DB-BD31-4B8C-83A1-F6EECF244321}">
                <p14:modId xmlns:p14="http://schemas.microsoft.com/office/powerpoint/2010/main" val="4000121690"/>
              </p:ext>
            </p:extLst>
          </p:nvPr>
        </p:nvGraphicFramePr>
        <p:xfrm>
          <a:off x="215317" y="812259"/>
          <a:ext cx="11761366" cy="2149999"/>
        </p:xfrm>
        <a:graphic>
          <a:graphicData uri="http://schemas.openxmlformats.org/drawingml/2006/table">
            <a:tbl>
              <a:tblPr firstRow="1" bandRow="1">
                <a:tableStyleId>{93296810-A885-4BE3-A3E7-6D5BEEA58F35}</a:tableStyleId>
              </a:tblPr>
              <a:tblGrid>
                <a:gridCol w="6367245">
                  <a:extLst>
                    <a:ext uri="{9D8B030D-6E8A-4147-A177-3AD203B41FA5}">
                      <a16:colId xmlns:a16="http://schemas.microsoft.com/office/drawing/2014/main" val="20000"/>
                    </a:ext>
                  </a:extLst>
                </a:gridCol>
                <a:gridCol w="5394121">
                  <a:extLst>
                    <a:ext uri="{9D8B030D-6E8A-4147-A177-3AD203B41FA5}">
                      <a16:colId xmlns:a16="http://schemas.microsoft.com/office/drawing/2014/main" val="20001"/>
                    </a:ext>
                  </a:extLst>
                </a:gridCol>
              </a:tblGrid>
              <a:tr h="351679">
                <a:tc>
                  <a:txBody>
                    <a:bodyPr/>
                    <a:lstStyle/>
                    <a:p>
                      <a:r>
                        <a:rPr lang="ru-RU" sz="1600" dirty="0"/>
                        <a:t>Редакция с 01.01.2022</a:t>
                      </a:r>
                    </a:p>
                  </a:txBody>
                  <a:tcPr/>
                </a:tc>
                <a:tc>
                  <a:txBody>
                    <a:bodyPr/>
                    <a:lstStyle/>
                    <a:p>
                      <a:r>
                        <a:rPr lang="ru-RU" sz="1600" dirty="0"/>
                        <a:t>Устаревшая редакция</a:t>
                      </a:r>
                    </a:p>
                  </a:txBody>
                  <a:tcPr/>
                </a:tc>
                <a:extLst>
                  <a:ext uri="{0D108BD9-81ED-4DB2-BD59-A6C34878D82A}">
                    <a16:rowId xmlns:a16="http://schemas.microsoft.com/office/drawing/2014/main" val="10000"/>
                  </a:ext>
                </a:extLst>
              </a:tr>
              <a:tr h="634682">
                <a:tc>
                  <a:txBody>
                    <a:bodyPr/>
                    <a:lstStyle/>
                    <a:p>
                      <a:pPr marL="0" indent="0">
                        <a:buFont typeface="Arial" panose="020B0604020202020204" pitchFamily="34" charset="0"/>
                        <a:buNone/>
                      </a:pPr>
                      <a:r>
                        <a:rPr lang="ru-RU" sz="1400" dirty="0"/>
                        <a:t>14) информация о преимуществах участия в определении поставщика (подрядчика, исполнителя) в соответствии с частью 3 статьи 30 настоящего Федерального закона </a:t>
                      </a:r>
                      <a:r>
                        <a:rPr lang="ru-RU" sz="1400" dirty="0">
                          <a:solidFill>
                            <a:srgbClr val="FF0000"/>
                          </a:solidFill>
                        </a:rPr>
                        <a:t>или требование, установленное в соответствии с частью 5 статьи 30 настоящего Федерального закона, с указанием в соответствии с частью 6 статьи 30 настоящего Федерального закона объема привлечения к исполнению контрактов субподрядчиков, соисполнителей из числа субъектов малого предпринимательства, социально ориентированных некоммерческих организаций;</a:t>
                      </a:r>
                    </a:p>
                  </a:txBody>
                  <a:tcPr/>
                </a:tc>
                <a:tc>
                  <a:txBody>
                    <a:bodyPr/>
                    <a:lstStyle/>
                    <a:p>
                      <a:pPr marL="0" indent="0">
                        <a:buFont typeface="Arial" panose="020B0604020202020204" pitchFamily="34" charset="0"/>
                        <a:buNone/>
                      </a:pPr>
                      <a:r>
                        <a:rPr lang="ru-RU" sz="1400" dirty="0"/>
                        <a:t>4) ограничение участия в определении поставщика (подрядчика, исполнителя), установленное в соответствии с настоящим Федеральным законом (в случае, если такое ограничение установлено заказчиком);</a:t>
                      </a:r>
                    </a:p>
                  </a:txBody>
                  <a:tcPr/>
                </a:tc>
                <a:extLst>
                  <a:ext uri="{0D108BD9-81ED-4DB2-BD59-A6C34878D82A}">
                    <a16:rowId xmlns:a16="http://schemas.microsoft.com/office/drawing/2014/main" val="10001"/>
                  </a:ext>
                </a:extLst>
              </a:tr>
            </a:tbl>
          </a:graphicData>
        </a:graphic>
      </p:graphicFrame>
      <p:sp>
        <p:nvSpPr>
          <p:cNvPr id="7" name="TextBox 6"/>
          <p:cNvSpPr txBox="1"/>
          <p:nvPr/>
        </p:nvSpPr>
        <p:spPr>
          <a:xfrm>
            <a:off x="601910" y="3501727"/>
            <a:ext cx="10840673" cy="2062103"/>
          </a:xfrm>
          <a:prstGeom prst="rect">
            <a:avLst/>
          </a:prstGeom>
          <a:noFill/>
        </p:spPr>
        <p:txBody>
          <a:bodyPr wrap="square">
            <a:spAutoFit/>
          </a:bodyPr>
          <a:lstStyle/>
          <a:p>
            <a:r>
              <a:rPr lang="ru-RU" sz="1600" dirty="0"/>
              <a:t>Привлечь к исполнению контракта субподрядчиков, соисполнителей из числа субъектов малого предпринимательства, социально ориентированных некоммерческих организаций (далее - субподрядчики, соисполнители) в объеме __________ процентов от цены контракта (объем привлечения устанавливается заказчиком в виде фиксированных процентов и </a:t>
            </a:r>
            <a:r>
              <a:rPr lang="ru-RU" sz="1600" b="1" dirty="0">
                <a:solidFill>
                  <a:srgbClr val="FF0000"/>
                </a:solidFill>
              </a:rPr>
              <a:t>должен составлять не менее 5 процентов от цены контракта). </a:t>
            </a:r>
          </a:p>
          <a:p>
            <a:endParaRPr lang="ru-RU" sz="1600" b="1" dirty="0">
              <a:solidFill>
                <a:srgbClr val="FF0000"/>
              </a:solidFill>
            </a:endParaRPr>
          </a:p>
          <a:p>
            <a:r>
              <a:rPr lang="ru-RU" sz="1600" i="1" dirty="0"/>
              <a:t>Типовые условия контрактов, предусматривающих привлечение к исполнению контрактов субподрядчиков, соисполнителей из числа субъектов малого предпринимательства, социально ориентированных некоммерческих организаций (утв. постановлением Правительства РФ от 23 декабря 2016 г. N 1466)</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08295"/>
            <a:ext cx="10515600" cy="415051"/>
          </a:xfrm>
        </p:spPr>
        <p:txBody>
          <a:bodyPr>
            <a:normAutofit fontScale="90000"/>
          </a:bodyPr>
          <a:lstStyle/>
          <a:p>
            <a:r>
              <a:rPr lang="ru-RU" dirty="0"/>
              <a:t>Уточнения по СМП и СОНКО</a:t>
            </a:r>
          </a:p>
        </p:txBody>
      </p:sp>
      <p:sp>
        <p:nvSpPr>
          <p:cNvPr id="3" name="Объект 2"/>
          <p:cNvSpPr>
            <a:spLocks noGrp="1"/>
          </p:cNvSpPr>
          <p:nvPr>
            <p:ph idx="1"/>
          </p:nvPr>
        </p:nvSpPr>
        <p:spPr>
          <a:xfrm>
            <a:off x="419449" y="912303"/>
            <a:ext cx="10934351" cy="5637402"/>
          </a:xfrm>
        </p:spPr>
        <p:txBody>
          <a:bodyPr>
            <a:normAutofit fontScale="62500" lnSpcReduction="20000"/>
          </a:bodyPr>
          <a:lstStyle/>
          <a:p>
            <a:r>
              <a:rPr lang="ru-RU" dirty="0"/>
              <a:t>Статья 30. Участие субъектов малого предпринимательства, социально ориентированных некоммерческих организаций в закупках</a:t>
            </a:r>
          </a:p>
          <a:p>
            <a:r>
              <a:rPr lang="ru-RU" dirty="0"/>
              <a:t>При определении объема закупок, предусмотренного частью 1 статьи 30, в расчет совокупного годового объема закупок не включаются закупки, извещения об осуществлении которых размещены на официальном сайте Российской Федерации в информационно-телекоммуникационной сети "Интернет" для размещения информации о размещении заказов на поставки товаров, выполнение работ, оказание услуг до дня вступления в силу настоящего Федерального закона</a:t>
            </a:r>
          </a:p>
          <a:p>
            <a:r>
              <a:rPr lang="ru-RU" dirty="0"/>
              <a:t>1. Заказчики обязаны осуществлять закупки у субъектов малого предпринимательства, социально ориентированных некоммерческих организаций в объеме не менее чем </a:t>
            </a:r>
            <a:r>
              <a:rPr lang="ru-RU" dirty="0">
                <a:solidFill>
                  <a:srgbClr val="FF0000"/>
                </a:solidFill>
              </a:rPr>
              <a:t>двадцать пять </a:t>
            </a:r>
            <a:r>
              <a:rPr lang="ru-RU" strike="sngStrike" dirty="0"/>
              <a:t>пятнадцать</a:t>
            </a:r>
            <a:r>
              <a:rPr lang="ru-RU" dirty="0"/>
              <a:t> процентов совокупного годового объема закупок, рассчитанного с учетом части 1.1 настоящей статьи, при </a:t>
            </a:r>
            <a:r>
              <a:rPr lang="ru-RU" strike="sngStrike" dirty="0"/>
              <a:t>путем</a:t>
            </a:r>
            <a:r>
              <a:rPr lang="ru-RU" dirty="0"/>
              <a:t>:</a:t>
            </a:r>
          </a:p>
          <a:p>
            <a:r>
              <a:rPr lang="ru-RU" dirty="0"/>
              <a:t>1) </a:t>
            </a:r>
            <a:r>
              <a:rPr lang="ru-RU" dirty="0">
                <a:solidFill>
                  <a:srgbClr val="FF0000"/>
                </a:solidFill>
              </a:rPr>
              <a:t>проведении открытых конкурентных способов определения поставщиков (подрядчиков, исполнителей), при </a:t>
            </a:r>
            <a:r>
              <a:rPr lang="ru-RU" strike="sngStrike" dirty="0"/>
              <a:t>проведения открытых конкурсов, конкурсов с ограниченным участием, двухэтапных конкурсов, электронных аукционов, запросов котировок, запросов предложений, в </a:t>
            </a:r>
            <a:r>
              <a:rPr lang="ru-RU" dirty="0"/>
              <a:t>которых участниками закупок являются только субъекты малого предпринимательства, социально ориентированные некоммерческие организации. </a:t>
            </a:r>
            <a:r>
              <a:rPr lang="ru-RU" b="1" dirty="0"/>
              <a:t>При этом начальная (максимальная) цена контракта не должна превышать двадцать миллионов рублей; </a:t>
            </a:r>
            <a:r>
              <a:rPr lang="ru-RU" i="1" dirty="0">
                <a:solidFill>
                  <a:srgbClr val="7030A0"/>
                </a:solidFill>
              </a:rPr>
              <a:t>Т.е. закрытыми способами, в т.ч. в ЭФ норматив поддержки не выполнить.</a:t>
            </a:r>
          </a:p>
          <a:p>
            <a:r>
              <a:rPr lang="ru-RU" dirty="0"/>
              <a:t>…</a:t>
            </a:r>
          </a:p>
          <a:p>
            <a:r>
              <a:rPr lang="ru-RU" dirty="0"/>
              <a:t>3. При определении поставщиков (подрядчиков, исполнителей) способами, указанными в пункте 1 части 1 настоящей статьи, в извещениях об осуществлении закупок устанавливается ограничение в отношении участников закупок, которыми могут быть только субъекты малого предпринимательства, социально ориентированные некоммерческие организации. </a:t>
            </a:r>
            <a:r>
              <a:rPr lang="ru-RU" strike="sngStrike" dirty="0"/>
              <a:t>В этом случае участники закупок обязаны декларировать в заявках на участие в закупках свою принадлежность к субъектам малого предпринимательства или социально ориентированным некоммерческим организациям.</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591220"/>
          </a:xfrm>
        </p:spPr>
        <p:txBody>
          <a:bodyPr>
            <a:normAutofit fontScale="90000"/>
          </a:bodyPr>
          <a:lstStyle/>
          <a:p>
            <a:r>
              <a:rPr lang="ru-RU" sz="2400" b="0" i="0" dirty="0">
                <a:solidFill>
                  <a:srgbClr val="FF0000"/>
                </a:solidFill>
                <a:effectLst/>
                <a:latin typeface="PT Serif" panose="020A0603040505020204" pitchFamily="18" charset="-52"/>
              </a:rPr>
              <a:t>Изменения в 44-ФЗ с 26 марта 2022 года  - «медицина»</a:t>
            </a:r>
            <a:br>
              <a:rPr lang="ru-RU" sz="2400" b="0" i="0" dirty="0">
                <a:solidFill>
                  <a:srgbClr val="FF0000"/>
                </a:solidFill>
                <a:effectLst/>
                <a:latin typeface="PT Serif" panose="020A0603040505020204" pitchFamily="18" charset="-52"/>
              </a:rPr>
            </a:br>
            <a:endParaRPr lang="ru-RU" sz="2400" dirty="0">
              <a:solidFill>
                <a:srgbClr val="FF0000"/>
              </a:solidFill>
            </a:endParaRPr>
          </a:p>
        </p:txBody>
      </p:sp>
      <p:sp>
        <p:nvSpPr>
          <p:cNvPr id="3" name="Объект 2"/>
          <p:cNvSpPr>
            <a:spLocks noGrp="1"/>
          </p:cNvSpPr>
          <p:nvPr>
            <p:ph idx="1"/>
          </p:nvPr>
        </p:nvSpPr>
        <p:spPr>
          <a:xfrm>
            <a:off x="745921" y="956345"/>
            <a:ext cx="10515600" cy="5364555"/>
          </a:xfrm>
        </p:spPr>
        <p:txBody>
          <a:bodyPr>
            <a:normAutofit fontScale="77500" lnSpcReduction="20000"/>
          </a:bodyPr>
          <a:lstStyle/>
          <a:p>
            <a:pPr algn="just"/>
            <a:r>
              <a:rPr lang="ru-RU" b="1" i="0" dirty="0">
                <a:solidFill>
                  <a:srgbClr val="22272F"/>
                </a:solidFill>
                <a:effectLst/>
                <a:latin typeface="PT Serif" panose="020A0603040505020204" pitchFamily="18" charset="-52"/>
              </a:rPr>
              <a:t>В 2022 и 2023 годах отдельные заказчики не включают в расчет СГОЗ для целей закупок у СМП и СОНО закупки лекарственных препаратов для медицинского применения и медицинских изделий (с 26 марта 2022 года)</a:t>
            </a:r>
            <a:endParaRPr lang="ru-RU" b="0" i="0" dirty="0">
              <a:solidFill>
                <a:srgbClr val="22272F"/>
              </a:solidFill>
              <a:effectLst/>
              <a:latin typeface="PT Serif" panose="020A0603040505020204" pitchFamily="18" charset="-52"/>
            </a:endParaRPr>
          </a:p>
          <a:p>
            <a:pPr algn="just"/>
            <a:r>
              <a:rPr lang="ru-RU" b="0" i="0" dirty="0">
                <a:solidFill>
                  <a:srgbClr val="22272F"/>
                </a:solidFill>
                <a:effectLst/>
                <a:latin typeface="PT Serif" panose="020A0603040505020204" pitchFamily="18" charset="-52"/>
              </a:rPr>
              <a:t>(</a:t>
            </a:r>
            <a:r>
              <a:rPr lang="ru-RU" b="0" i="0" u="none" strike="noStrike" dirty="0">
                <a:solidFill>
                  <a:srgbClr val="3272C0"/>
                </a:solidFill>
                <a:effectLst/>
                <a:latin typeface="PT Serif" panose="020A0603040505020204" pitchFamily="18" charset="-52"/>
                <a:hlinkClick r:id="rId2"/>
              </a:rPr>
              <a:t>ст. 3</a:t>
            </a:r>
            <a:r>
              <a:rPr lang="ru-RU" b="0" i="0" dirty="0">
                <a:solidFill>
                  <a:srgbClr val="22272F"/>
                </a:solidFill>
                <a:effectLst/>
                <a:latin typeface="PT Serif" panose="020A0603040505020204" pitchFamily="18" charset="-52"/>
              </a:rPr>
              <a:t> Федерального закона от 26.03.2022 N 64-ФЗ)</a:t>
            </a:r>
          </a:p>
          <a:p>
            <a:pPr algn="just"/>
            <a:r>
              <a:rPr lang="ru-RU" b="0" i="0" u="none" strike="noStrike" dirty="0">
                <a:solidFill>
                  <a:srgbClr val="3272C0"/>
                </a:solidFill>
                <a:effectLst/>
                <a:latin typeface="PT Serif" panose="020A0603040505020204" pitchFamily="18" charset="-52"/>
                <a:hlinkClick r:id="rId3"/>
              </a:rPr>
              <a:t>Статья 112</a:t>
            </a:r>
            <a:r>
              <a:rPr lang="ru-RU" b="0" i="0" dirty="0">
                <a:solidFill>
                  <a:srgbClr val="22272F"/>
                </a:solidFill>
                <a:effectLst/>
                <a:latin typeface="PT Serif" panose="020A0603040505020204" pitchFamily="18" charset="-52"/>
              </a:rPr>
              <a:t> Закона N 44-ФЗ дополнена новой </a:t>
            </a:r>
            <a:r>
              <a:rPr lang="ru-RU" b="0" i="0" u="none" strike="noStrike" dirty="0">
                <a:solidFill>
                  <a:srgbClr val="3272C0"/>
                </a:solidFill>
                <a:effectLst/>
                <a:latin typeface="PT Serif" panose="020A0603040505020204" pitchFamily="18" charset="-52"/>
                <a:hlinkClick r:id="rId4"/>
              </a:rPr>
              <a:t>ч. 71</a:t>
            </a:r>
            <a:r>
              <a:rPr lang="ru-RU" b="0" i="0" dirty="0">
                <a:solidFill>
                  <a:srgbClr val="22272F"/>
                </a:solidFill>
                <a:effectLst/>
                <a:latin typeface="PT Serif" panose="020A0603040505020204" pitchFamily="18" charset="-52"/>
              </a:rPr>
              <a:t>.</a:t>
            </a:r>
          </a:p>
          <a:p>
            <a:pPr algn="just"/>
            <a:r>
              <a:rPr lang="ru-RU" b="0" i="0" dirty="0">
                <a:solidFill>
                  <a:srgbClr val="22272F"/>
                </a:solidFill>
                <a:effectLst/>
                <a:latin typeface="PT Serif" panose="020A0603040505020204" pitchFamily="18" charset="-52"/>
              </a:rPr>
              <a:t>В соответствии с новой нормой в 2022 и 2023 годах при определении указанными ниже заказчиками объема закупок, предусмотренного </a:t>
            </a:r>
            <a:r>
              <a:rPr lang="ru-RU" b="0" i="0" u="none" strike="noStrike" dirty="0">
                <a:solidFill>
                  <a:srgbClr val="3272C0"/>
                </a:solidFill>
                <a:effectLst/>
                <a:latin typeface="PT Serif" panose="020A0603040505020204" pitchFamily="18" charset="-52"/>
                <a:hlinkClick r:id="rId5"/>
              </a:rPr>
              <a:t>ч. 1 ст. 30</a:t>
            </a:r>
            <a:r>
              <a:rPr lang="ru-RU" b="0" i="0" dirty="0">
                <a:solidFill>
                  <a:srgbClr val="22272F"/>
                </a:solidFill>
                <a:effectLst/>
                <a:latin typeface="PT Serif" panose="020A0603040505020204" pitchFamily="18" charset="-52"/>
              </a:rPr>
              <a:t> Закона N 44-ФЗ, в расчет совокупного годового объема закупок не включаются закупки лекарственных препаратов для медицинского применения и медицинских изделий.</a:t>
            </a:r>
          </a:p>
          <a:p>
            <a:pPr algn="just"/>
            <a:endParaRPr lang="ru-RU" b="0" i="0" dirty="0">
              <a:solidFill>
                <a:srgbClr val="22272F"/>
              </a:solidFill>
              <a:effectLst/>
              <a:latin typeface="PT Serif" panose="020A0603040505020204" pitchFamily="18" charset="-52"/>
            </a:endParaRPr>
          </a:p>
          <a:p>
            <a:pPr algn="just"/>
            <a:r>
              <a:rPr lang="ru-RU" b="0" i="0" dirty="0">
                <a:solidFill>
                  <a:srgbClr val="22272F"/>
                </a:solidFill>
                <a:effectLst/>
                <a:latin typeface="PT Serif" panose="020A0603040505020204" pitchFamily="18" charset="-52"/>
              </a:rPr>
              <a:t>Данное положение распространяется на следующих заказчиков:</a:t>
            </a:r>
          </a:p>
          <a:p>
            <a:pPr algn="just"/>
            <a:r>
              <a:rPr lang="ru-RU" b="0" i="0" dirty="0">
                <a:solidFill>
                  <a:srgbClr val="22272F"/>
                </a:solidFill>
                <a:effectLst/>
                <a:latin typeface="PT Serif" panose="020A0603040505020204" pitchFamily="18" charset="-52"/>
              </a:rPr>
              <a:t>- федеральные органы исполнительной власти, </a:t>
            </a:r>
            <a:r>
              <a:rPr lang="ru-RU" b="0" i="0" dirty="0">
                <a:effectLst/>
                <a:latin typeface="PT Serif" panose="020A0603040505020204" pitchFamily="18" charset="-52"/>
              </a:rPr>
              <a:t>органы исполнительной власти субъектов РФ;</a:t>
            </a:r>
          </a:p>
          <a:p>
            <a:pPr algn="just"/>
            <a:r>
              <a:rPr lang="ru-RU" b="0" i="0" dirty="0">
                <a:solidFill>
                  <a:srgbClr val="22272F"/>
                </a:solidFill>
                <a:effectLst/>
                <a:latin typeface="PT Serif" panose="020A0603040505020204" pitchFamily="18" charset="-52"/>
              </a:rPr>
              <a:t>- подведомственные им государственные учреждения или государственные унитарные предприятия;</a:t>
            </a:r>
          </a:p>
          <a:p>
            <a:pPr algn="just"/>
            <a:r>
              <a:rPr lang="ru-RU" b="0" i="0" dirty="0">
                <a:solidFill>
                  <a:srgbClr val="22272F"/>
                </a:solidFill>
                <a:effectLst/>
                <a:latin typeface="PT Serif" panose="020A0603040505020204" pitchFamily="18" charset="-52"/>
              </a:rPr>
              <a:t>- муниципальные медицинские организации.</a:t>
            </a:r>
          </a:p>
          <a:p>
            <a:endParaRPr lang="ru-RU" dirty="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70807A5-6B7D-E8E6-4C6A-B3F3750CFBBF}"/>
              </a:ext>
            </a:extLst>
          </p:cNvPr>
          <p:cNvSpPr>
            <a:spLocks noGrp="1"/>
          </p:cNvSpPr>
          <p:nvPr>
            <p:ph type="title"/>
          </p:nvPr>
        </p:nvSpPr>
        <p:spPr>
          <a:xfrm>
            <a:off x="838200" y="365127"/>
            <a:ext cx="10515600" cy="498473"/>
          </a:xfrm>
        </p:spPr>
        <p:txBody>
          <a:bodyPr>
            <a:normAutofit fontScale="90000"/>
          </a:bodyPr>
          <a:lstStyle/>
          <a:p>
            <a:r>
              <a:rPr lang="ru-RU" dirty="0">
                <a:solidFill>
                  <a:srgbClr val="00B0F0"/>
                </a:solidFill>
              </a:rPr>
              <a:t>Пример расчета</a:t>
            </a:r>
          </a:p>
        </p:txBody>
      </p:sp>
      <p:sp>
        <p:nvSpPr>
          <p:cNvPr id="3" name="Объект 2">
            <a:extLst>
              <a:ext uri="{FF2B5EF4-FFF2-40B4-BE49-F238E27FC236}">
                <a16:creationId xmlns:a16="http://schemas.microsoft.com/office/drawing/2014/main" id="{7C94FB47-E512-0805-B38F-C0D80EDBE15E}"/>
              </a:ext>
            </a:extLst>
          </p:cNvPr>
          <p:cNvSpPr>
            <a:spLocks noGrp="1"/>
          </p:cNvSpPr>
          <p:nvPr>
            <p:ph idx="1"/>
          </p:nvPr>
        </p:nvSpPr>
        <p:spPr>
          <a:xfrm>
            <a:off x="838200" y="1193800"/>
            <a:ext cx="10515600" cy="4983163"/>
          </a:xfrm>
        </p:spPr>
        <p:txBody>
          <a:bodyPr/>
          <a:lstStyle/>
          <a:p>
            <a:r>
              <a:rPr lang="ru-RU" dirty="0"/>
              <a:t>В 2022 году СГОЗ заказчика составил </a:t>
            </a:r>
            <a:r>
              <a:rPr lang="ru-RU" dirty="0">
                <a:solidFill>
                  <a:srgbClr val="FF0000"/>
                </a:solidFill>
              </a:rPr>
              <a:t>10 млн. руб</a:t>
            </a:r>
            <a:r>
              <a:rPr lang="ru-RU" dirty="0"/>
              <a:t>., из которых:</a:t>
            </a:r>
          </a:p>
          <a:p>
            <a:r>
              <a:rPr lang="ru-RU" b="1" dirty="0"/>
              <a:t>1 млн. руб</a:t>
            </a:r>
            <a:r>
              <a:rPr lang="ru-RU" dirty="0"/>
              <a:t>. – закупки у </a:t>
            </a:r>
            <a:r>
              <a:rPr lang="ru-RU" dirty="0" err="1"/>
              <a:t>ед.поставщика</a:t>
            </a:r>
            <a:r>
              <a:rPr lang="ru-RU" dirty="0"/>
              <a:t> по ст. 93 за исключением закупок, которые осуществлены в соответствии с пунктом 25 части 1 статьи 93 по результатам несостоявшегося определения поставщиков (подрядчиков, исполнителей), проведенного в соответствии с требованиями пункта 1 части 1 статьи 30;</a:t>
            </a:r>
          </a:p>
          <a:p>
            <a:r>
              <a:rPr lang="ru-RU" b="1" dirty="0"/>
              <a:t>4 млн. руб.  </a:t>
            </a:r>
            <a:r>
              <a:rPr lang="ru-RU" dirty="0"/>
              <a:t>– закупки лекарственных препаратов для медицинского применения и медицинских изделий.</a:t>
            </a:r>
          </a:p>
          <a:p>
            <a:r>
              <a:rPr lang="ru-RU" dirty="0"/>
              <a:t>Для расчета норматива по СМП и СОНКО: </a:t>
            </a:r>
            <a:r>
              <a:rPr lang="ru-RU" dirty="0">
                <a:solidFill>
                  <a:srgbClr val="FF0000"/>
                </a:solidFill>
              </a:rPr>
              <a:t>10 – (1+4) = 5 млн. руб.</a:t>
            </a:r>
          </a:p>
          <a:p>
            <a:r>
              <a:rPr lang="ru-RU" dirty="0">
                <a:solidFill>
                  <a:srgbClr val="FF0000"/>
                </a:solidFill>
              </a:rPr>
              <a:t>25% от 5 млн. руб.  = 1 250 000  руб.  - надо выполнить заказчику</a:t>
            </a:r>
          </a:p>
        </p:txBody>
      </p:sp>
    </p:spTree>
    <p:extLst>
      <p:ext uri="{BB962C8B-B14F-4D97-AF65-F5344CB8AC3E}">
        <p14:creationId xmlns:p14="http://schemas.microsoft.com/office/powerpoint/2010/main" val="392092194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46343"/>
            <a:ext cx="10515600" cy="767389"/>
          </a:xfrm>
        </p:spPr>
        <p:txBody>
          <a:bodyPr>
            <a:normAutofit/>
          </a:bodyPr>
          <a:lstStyle/>
          <a:p>
            <a:r>
              <a:rPr lang="ru-RU" sz="2400" b="0" i="0" dirty="0">
                <a:solidFill>
                  <a:srgbClr val="FF0000"/>
                </a:solidFill>
                <a:effectLst/>
                <a:latin typeface="PT Serif" panose="020A0603040505020204" pitchFamily="18" charset="-52"/>
              </a:rPr>
              <a:t>Изменения в 44-ФЗ с </a:t>
            </a:r>
            <a:r>
              <a:rPr lang="ru-RU" sz="2400" dirty="0">
                <a:solidFill>
                  <a:srgbClr val="FF0000"/>
                </a:solidFill>
                <a:latin typeface="PT Serif" panose="020A0603040505020204" pitchFamily="18" charset="-52"/>
              </a:rPr>
              <a:t>01 мая </a:t>
            </a:r>
            <a:r>
              <a:rPr lang="ru-RU" sz="2400" b="0" i="0" dirty="0">
                <a:solidFill>
                  <a:srgbClr val="FF0000"/>
                </a:solidFill>
                <a:effectLst/>
                <a:latin typeface="PT Serif" panose="020A0603040505020204" pitchFamily="18" charset="-52"/>
              </a:rPr>
              <a:t> 2022 года (104-ФЗ от 16.04.2022)</a:t>
            </a:r>
            <a:endParaRPr lang="ru-RU" sz="2400" dirty="0">
              <a:solidFill>
                <a:srgbClr val="FF0000"/>
              </a:solidFill>
            </a:endParaRPr>
          </a:p>
        </p:txBody>
      </p:sp>
      <p:sp>
        <p:nvSpPr>
          <p:cNvPr id="3" name="Объект 2"/>
          <p:cNvSpPr>
            <a:spLocks noGrp="1"/>
          </p:cNvSpPr>
          <p:nvPr>
            <p:ph idx="1"/>
          </p:nvPr>
        </p:nvSpPr>
        <p:spPr>
          <a:xfrm>
            <a:off x="352339" y="1011893"/>
            <a:ext cx="11593584" cy="5480982"/>
          </a:xfrm>
        </p:spPr>
        <p:txBody>
          <a:bodyPr>
            <a:normAutofit/>
          </a:bodyPr>
          <a:lstStyle/>
          <a:p>
            <a:pPr algn="ctr"/>
            <a:r>
              <a:rPr lang="ru-RU" sz="1400" b="1" i="0" dirty="0">
                <a:solidFill>
                  <a:srgbClr val="22272F"/>
                </a:solidFill>
                <a:effectLst/>
                <a:latin typeface="PT Serif" panose="020A0603040505020204" pitchFamily="18" charset="-52"/>
              </a:rPr>
              <a:t>Статья 30. Участие субъектов малого предпринимательства, социально ориентированных некоммерческих организаций в закупках</a:t>
            </a:r>
          </a:p>
          <a:p>
            <a:pPr algn="just"/>
            <a:r>
              <a:rPr lang="ru-RU" sz="1400" b="0" i="0" strike="sngStrike" dirty="0">
                <a:solidFill>
                  <a:srgbClr val="22272F"/>
                </a:solidFill>
                <a:effectLst/>
                <a:latin typeface="PT Serif" panose="020A0603040505020204" pitchFamily="18" charset="-52"/>
              </a:rPr>
              <a:t>8. В случае, если в извещении об осуществлении закупки установлены ограничения в соответствии с </a:t>
            </a:r>
            <a:r>
              <a:rPr lang="ru-RU" sz="1400" b="0" i="0" u="none" strike="sngStrike" dirty="0">
                <a:solidFill>
                  <a:srgbClr val="3272C0"/>
                </a:solidFill>
                <a:effectLst/>
                <a:latin typeface="PT Serif" panose="020A0603040505020204" pitchFamily="18" charset="-52"/>
                <a:hlinkClick r:id="rId2"/>
              </a:rPr>
              <a:t>частью 3</a:t>
            </a:r>
            <a:r>
              <a:rPr lang="ru-RU" sz="1400" b="0" i="0" strike="sngStrike" dirty="0">
                <a:solidFill>
                  <a:srgbClr val="22272F"/>
                </a:solidFill>
                <a:effectLst/>
                <a:latin typeface="PT Serif" panose="020A0603040505020204" pitchFamily="18" charset="-52"/>
              </a:rPr>
              <a:t> настоящей статьи и такое извещение размещено в единой информационной системе с 1 января по 31 декабря 2022 года включительно, в контракт, заключаемый с субъектом малого предпринимательства или социально ориентированной некоммерческой организацией, включается обязательное условие об оплате заказчиком поставленного товара, выполненной работы (ее результатов), оказанной услуги, отдельных этапов исполнения контракта в течение не более чем десять рабочих дней, а если такое извещение размещено в единой информационной системе с 1 января 2023 года, не более чем семь рабочих дней с даты подписания заказчиком документа о приемке, предусмотренного </a:t>
            </a:r>
            <a:r>
              <a:rPr lang="ru-RU" sz="1400" b="0" i="0" u="none" strike="sngStrike" dirty="0">
                <a:solidFill>
                  <a:srgbClr val="3272C0"/>
                </a:solidFill>
                <a:effectLst/>
                <a:latin typeface="PT Serif" panose="020A0603040505020204" pitchFamily="18" charset="-52"/>
                <a:hlinkClick r:id="rId3"/>
              </a:rPr>
              <a:t>частью 7 статьи 94</a:t>
            </a:r>
            <a:r>
              <a:rPr lang="ru-RU" sz="1400" b="0" i="0" strike="sngStrike" dirty="0">
                <a:solidFill>
                  <a:srgbClr val="22272F"/>
                </a:solidFill>
                <a:effectLst/>
                <a:latin typeface="PT Serif" panose="020A0603040505020204" pitchFamily="18" charset="-52"/>
              </a:rPr>
              <a:t> настоящего Федерального закона.</a:t>
            </a:r>
            <a:endParaRPr lang="ru-RU" sz="1400" b="1" strike="sngStrike" dirty="0">
              <a:solidFill>
                <a:srgbClr val="FF0000"/>
              </a:solidFill>
              <a:effectLst/>
              <a:latin typeface="PT Serif" panose="020A0603040505020204" pitchFamily="18" charset="-52"/>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8143" y="-37267"/>
            <a:ext cx="10515600" cy="616387"/>
          </a:xfrm>
        </p:spPr>
        <p:txBody>
          <a:bodyPr>
            <a:normAutofit/>
          </a:bodyPr>
          <a:lstStyle/>
          <a:p>
            <a:r>
              <a:rPr lang="ru-RU" sz="3600" dirty="0"/>
              <a:t>Новая редакция статьи 42 - Извещение</a:t>
            </a:r>
          </a:p>
        </p:txBody>
      </p:sp>
      <p:graphicFrame>
        <p:nvGraphicFramePr>
          <p:cNvPr id="4" name="Таблица 4"/>
          <p:cNvGraphicFramePr>
            <a:graphicFrameLocks noGrp="1"/>
          </p:cNvGraphicFramePr>
          <p:nvPr>
            <p:ph idx="1"/>
            <p:extLst>
              <p:ext uri="{D42A27DB-BD31-4B8C-83A1-F6EECF244321}">
                <p14:modId xmlns:p14="http://schemas.microsoft.com/office/powerpoint/2010/main" val="3402648669"/>
              </p:ext>
            </p:extLst>
          </p:nvPr>
        </p:nvGraphicFramePr>
        <p:xfrm>
          <a:off x="385894" y="512008"/>
          <a:ext cx="11427203" cy="1083199"/>
        </p:xfrm>
        <a:graphic>
          <a:graphicData uri="http://schemas.openxmlformats.org/drawingml/2006/table">
            <a:tbl>
              <a:tblPr firstRow="1" bandRow="1">
                <a:tableStyleId>{93296810-A885-4BE3-A3E7-6D5BEEA58F35}</a:tableStyleId>
              </a:tblPr>
              <a:tblGrid>
                <a:gridCol w="5710106">
                  <a:extLst>
                    <a:ext uri="{9D8B030D-6E8A-4147-A177-3AD203B41FA5}">
                      <a16:colId xmlns:a16="http://schemas.microsoft.com/office/drawing/2014/main" val="20000"/>
                    </a:ext>
                  </a:extLst>
                </a:gridCol>
                <a:gridCol w="5717097">
                  <a:extLst>
                    <a:ext uri="{9D8B030D-6E8A-4147-A177-3AD203B41FA5}">
                      <a16:colId xmlns:a16="http://schemas.microsoft.com/office/drawing/2014/main" val="20001"/>
                    </a:ext>
                  </a:extLst>
                </a:gridCol>
              </a:tblGrid>
              <a:tr h="351679">
                <a:tc>
                  <a:txBody>
                    <a:bodyPr/>
                    <a:lstStyle/>
                    <a:p>
                      <a:r>
                        <a:rPr lang="ru-RU" sz="1600" dirty="0"/>
                        <a:t>Редакция с 01.01.2022</a:t>
                      </a:r>
                    </a:p>
                  </a:txBody>
                  <a:tcPr/>
                </a:tc>
                <a:tc>
                  <a:txBody>
                    <a:bodyPr/>
                    <a:lstStyle/>
                    <a:p>
                      <a:r>
                        <a:rPr lang="ru-RU" sz="1600" dirty="0"/>
                        <a:t>Устаревшая редакция</a:t>
                      </a:r>
                    </a:p>
                  </a:txBody>
                  <a:tcPr/>
                </a:tc>
                <a:extLst>
                  <a:ext uri="{0D108BD9-81ED-4DB2-BD59-A6C34878D82A}">
                    <a16:rowId xmlns:a16="http://schemas.microsoft.com/office/drawing/2014/main" val="10000"/>
                  </a:ext>
                </a:extLst>
              </a:tr>
              <a:tr h="703359">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ru-RU" sz="1400" dirty="0"/>
                        <a:t>15) (10) информация об условиях, о запретах и об ограничениях допуска товаров, происходящих из иностранного государства или группы иностранных государств, работ, услуг, соответственно выполняемых, оказываемых иностранными лицами, в случае, если такие условия, запреты и ограничения установлены в соответствии со статьей 14 настоящего Федерального закона; </a:t>
                      </a:r>
                    </a:p>
                  </a:txBody>
                  <a:tcPr/>
                </a:tc>
                <a:tc hMerge="1">
                  <a:txBody>
                    <a:bodyPr/>
                    <a:lstStyle/>
                    <a:p>
                      <a:endParaRPr lang="ru-RU"/>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7008" y="19857"/>
            <a:ext cx="10515600" cy="355088"/>
          </a:xfrm>
        </p:spPr>
        <p:txBody>
          <a:bodyPr>
            <a:normAutofit fontScale="90000"/>
          </a:bodyPr>
          <a:lstStyle/>
          <a:p>
            <a:pPr algn="ctr"/>
            <a:r>
              <a:rPr lang="ru-RU" sz="2800" b="1" dirty="0">
                <a:solidFill>
                  <a:srgbClr val="C00000"/>
                </a:solidFill>
              </a:rPr>
              <a:t>Национальный режим в 44-ФЗ</a:t>
            </a:r>
          </a:p>
        </p:txBody>
      </p:sp>
      <p:sp>
        <p:nvSpPr>
          <p:cNvPr id="4" name="Прямоугольник 3"/>
          <p:cNvSpPr/>
          <p:nvPr/>
        </p:nvSpPr>
        <p:spPr>
          <a:xfrm>
            <a:off x="877618" y="709478"/>
            <a:ext cx="184659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Запретительные </a:t>
            </a:r>
          </a:p>
        </p:txBody>
      </p:sp>
      <p:sp>
        <p:nvSpPr>
          <p:cNvPr id="6" name="Прямоугольник 5"/>
          <p:cNvSpPr/>
          <p:nvPr/>
        </p:nvSpPr>
        <p:spPr>
          <a:xfrm>
            <a:off x="4488506" y="312018"/>
            <a:ext cx="222099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Акты Правительства </a:t>
            </a:r>
          </a:p>
        </p:txBody>
      </p:sp>
      <p:sp>
        <p:nvSpPr>
          <p:cNvPr id="8" name="Прямоугольник 7"/>
          <p:cNvSpPr/>
          <p:nvPr/>
        </p:nvSpPr>
        <p:spPr>
          <a:xfrm>
            <a:off x="3460808" y="709478"/>
            <a:ext cx="379530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Ограничительные (условия допуска) </a:t>
            </a:r>
          </a:p>
        </p:txBody>
      </p:sp>
      <p:sp>
        <p:nvSpPr>
          <p:cNvPr id="9" name="Прямоугольник 8"/>
          <p:cNvSpPr/>
          <p:nvPr/>
        </p:nvSpPr>
        <p:spPr>
          <a:xfrm>
            <a:off x="9209669" y="5565433"/>
            <a:ext cx="221887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Преференциальные </a:t>
            </a:r>
          </a:p>
        </p:txBody>
      </p:sp>
      <p:graphicFrame>
        <p:nvGraphicFramePr>
          <p:cNvPr id="12" name="Таблица 11"/>
          <p:cNvGraphicFramePr>
            <a:graphicFrameLocks noGrp="1"/>
          </p:cNvGraphicFramePr>
          <p:nvPr/>
        </p:nvGraphicFramePr>
        <p:xfrm>
          <a:off x="329001" y="1122917"/>
          <a:ext cx="2845566" cy="741680"/>
        </p:xfrm>
        <a:graphic>
          <a:graphicData uri="http://schemas.openxmlformats.org/drawingml/2006/table">
            <a:tbl>
              <a:tblPr firstRow="1" bandRow="1">
                <a:tableStyleId>{3B4B98B0-60AC-42C2-AFA5-B58CD77FA1E5}</a:tableStyleId>
              </a:tblPr>
              <a:tblGrid>
                <a:gridCol w="2845566">
                  <a:extLst>
                    <a:ext uri="{9D8B030D-6E8A-4147-A177-3AD203B41FA5}">
                      <a16:colId xmlns:a16="http://schemas.microsoft.com/office/drawing/2014/main" val="20000"/>
                    </a:ext>
                  </a:extLst>
                </a:gridCol>
              </a:tblGrid>
              <a:tr h="370840">
                <a:tc>
                  <a:txBody>
                    <a:bodyPr/>
                    <a:lstStyle/>
                    <a:p>
                      <a:r>
                        <a:rPr lang="ru-RU" sz="1200" b="0" dirty="0">
                          <a:solidFill>
                            <a:schemeClr val="tx1"/>
                          </a:solidFill>
                        </a:rPr>
                        <a:t>ПП РФ от 30 апреля 2020 № 616</a:t>
                      </a:r>
                    </a:p>
                  </a:txBody>
                  <a:tcPr/>
                </a:tc>
                <a:extLst>
                  <a:ext uri="{0D108BD9-81ED-4DB2-BD59-A6C34878D82A}">
                    <a16:rowId xmlns:a16="http://schemas.microsoft.com/office/drawing/2014/main" val="10000"/>
                  </a:ext>
                </a:extLst>
              </a:tr>
              <a:tr h="370840">
                <a:tc>
                  <a:txBody>
                    <a:bodyPr/>
                    <a:lstStyle/>
                    <a:p>
                      <a:r>
                        <a:rPr lang="ru-RU" sz="1200" dirty="0"/>
                        <a:t>ПП РФ от </a:t>
                      </a:r>
                      <a:r>
                        <a:rPr kumimoji="0" lang="ru-RU" altLang="ru-RU" sz="1200" u="none" strike="noStrike" kern="1200" cap="none" spc="0" normalizeH="0" baseline="0" noProof="0" dirty="0">
                          <a:ln>
                            <a:noFill/>
                          </a:ln>
                          <a:effectLst/>
                          <a:uLnTx/>
                          <a:uFillTx/>
                        </a:rPr>
                        <a:t>16 ноября 2015 г. N 1236 (ПО)</a:t>
                      </a:r>
                      <a:endParaRPr lang="ru-RU" sz="1200" dirty="0"/>
                    </a:p>
                  </a:txBody>
                  <a:tcPr/>
                </a:tc>
                <a:extLst>
                  <a:ext uri="{0D108BD9-81ED-4DB2-BD59-A6C34878D82A}">
                    <a16:rowId xmlns:a16="http://schemas.microsoft.com/office/drawing/2014/main" val="10001"/>
                  </a:ext>
                </a:extLst>
              </a:tr>
            </a:tbl>
          </a:graphicData>
        </a:graphic>
      </p:graphicFrame>
      <p:graphicFrame>
        <p:nvGraphicFramePr>
          <p:cNvPr id="13" name="Таблица 12"/>
          <p:cNvGraphicFramePr>
            <a:graphicFrameLocks noGrp="1"/>
          </p:cNvGraphicFramePr>
          <p:nvPr/>
        </p:nvGraphicFramePr>
        <p:xfrm>
          <a:off x="3567475" y="1139992"/>
          <a:ext cx="3554561" cy="1705506"/>
        </p:xfrm>
        <a:graphic>
          <a:graphicData uri="http://schemas.openxmlformats.org/drawingml/2006/table">
            <a:tbl>
              <a:tblPr firstRow="1" bandRow="1">
                <a:tableStyleId>{3B4B98B0-60AC-42C2-AFA5-B58CD77FA1E5}</a:tableStyleId>
              </a:tblPr>
              <a:tblGrid>
                <a:gridCol w="3554561">
                  <a:extLst>
                    <a:ext uri="{9D8B030D-6E8A-4147-A177-3AD203B41FA5}">
                      <a16:colId xmlns:a16="http://schemas.microsoft.com/office/drawing/2014/main" val="20000"/>
                    </a:ext>
                  </a:extLst>
                </a:gridCol>
              </a:tblGrid>
              <a:tr h="328826">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ru-RU" sz="1200" b="0" dirty="0">
                          <a:solidFill>
                            <a:schemeClr val="tx1"/>
                          </a:solidFill>
                        </a:rPr>
                        <a:t>ПП РФ от 30 апреля 2020 № 617</a:t>
                      </a:r>
                    </a:p>
                  </a:txBody>
                  <a:tcPr/>
                </a:tc>
                <a:extLst>
                  <a:ext uri="{0D108BD9-81ED-4DB2-BD59-A6C34878D82A}">
                    <a16:rowId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ru-RU" sz="1200" b="0" dirty="0"/>
                        <a:t>ПП РФ от  10 июля 2019 г. N 878 (радиоэлектроника)</a:t>
                      </a:r>
                    </a:p>
                  </a:txBody>
                  <a:tcPr/>
                </a:tc>
                <a:extLst>
                  <a:ext uri="{0D108BD9-81ED-4DB2-BD59-A6C34878D82A}">
                    <a16:rowId xmlns:a16="http://schemas.microsoft.com/office/drawing/2014/main" val="10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ru-RU" sz="1200" b="0" dirty="0"/>
                        <a:t>ПП РФ  от 5 февраля 2015 г. N 102 (</a:t>
                      </a:r>
                      <a:r>
                        <a:rPr lang="ru-RU" sz="1200" b="0" dirty="0" err="1"/>
                        <a:t>мед.изделия</a:t>
                      </a:r>
                      <a:r>
                        <a:rPr lang="ru-RU" sz="1200" b="0" dirty="0"/>
                        <a:t>) </a:t>
                      </a:r>
                    </a:p>
                  </a:txBody>
                  <a:tcPr/>
                </a:tc>
                <a:extLst>
                  <a:ext uri="{0D108BD9-81ED-4DB2-BD59-A6C34878D82A}">
                    <a16:rowId xmlns:a16="http://schemas.microsoft.com/office/drawing/2014/main" val="10002"/>
                  </a:ext>
                </a:extLst>
              </a:tr>
              <a:tr h="163586">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ru-RU" sz="1200" b="0" dirty="0"/>
                        <a:t>ПП РФ от 22 августа 2016 г. N 832 (продукты)</a:t>
                      </a:r>
                    </a:p>
                  </a:txBody>
                  <a:tcPr/>
                </a:tc>
                <a:extLst>
                  <a:ext uri="{0D108BD9-81ED-4DB2-BD59-A6C34878D82A}">
                    <a16:rowId xmlns:a16="http://schemas.microsoft.com/office/drawing/2014/main" val="10003"/>
                  </a:ext>
                </a:extLst>
              </a:tr>
              <a:tr h="163586">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ru-RU" sz="1200" b="0" dirty="0"/>
                        <a:t>ПП РФ от 30 ноября 2015 г. N 1289 (ЖНВЛП)</a:t>
                      </a:r>
                    </a:p>
                  </a:txBody>
                  <a:tcPr/>
                </a:tc>
                <a:extLst>
                  <a:ext uri="{0D108BD9-81ED-4DB2-BD59-A6C34878D82A}">
                    <a16:rowId xmlns:a16="http://schemas.microsoft.com/office/drawing/2014/main" val="10004"/>
                  </a:ext>
                </a:extLst>
              </a:tr>
            </a:tbl>
          </a:graphicData>
        </a:graphic>
      </p:graphicFrame>
      <p:graphicFrame>
        <p:nvGraphicFramePr>
          <p:cNvPr id="14" name="Таблица 13"/>
          <p:cNvGraphicFramePr>
            <a:graphicFrameLocks noGrp="1"/>
          </p:cNvGraphicFramePr>
          <p:nvPr/>
        </p:nvGraphicFramePr>
        <p:xfrm>
          <a:off x="9353126" y="6223880"/>
          <a:ext cx="1905982" cy="457200"/>
        </p:xfrm>
        <a:graphic>
          <a:graphicData uri="http://schemas.openxmlformats.org/drawingml/2006/table">
            <a:tbl>
              <a:tblPr firstRow="1" bandRow="1">
                <a:tableStyleId>{3B4B98B0-60AC-42C2-AFA5-B58CD77FA1E5}</a:tableStyleId>
              </a:tblPr>
              <a:tblGrid>
                <a:gridCol w="1905982">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ru-RU" sz="1200" b="0" dirty="0"/>
                        <a:t>Приказ № 126</a:t>
                      </a:r>
                      <a:r>
                        <a:rPr lang="ru-RU" sz="1200" b="0" baseline="0" dirty="0"/>
                        <a:t> </a:t>
                      </a:r>
                      <a:r>
                        <a:rPr lang="ru-RU" sz="1200" b="0" dirty="0"/>
                        <a:t>от 4 июня 2018 г.</a:t>
                      </a:r>
                    </a:p>
                  </a:txBody>
                  <a:tcPr/>
                </a:tc>
                <a:extLst>
                  <a:ext uri="{0D108BD9-81ED-4DB2-BD59-A6C34878D82A}">
                    <a16:rowId xmlns:a16="http://schemas.microsoft.com/office/drawing/2014/main" val="10000"/>
                  </a:ext>
                </a:extLst>
              </a:tr>
            </a:tbl>
          </a:graphicData>
        </a:graphic>
      </p:graphicFrame>
      <p:sp>
        <p:nvSpPr>
          <p:cNvPr id="15" name="Прямоугольник 14"/>
          <p:cNvSpPr/>
          <p:nvPr/>
        </p:nvSpPr>
        <p:spPr>
          <a:xfrm>
            <a:off x="6794944" y="5370249"/>
            <a:ext cx="1998135" cy="61555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Акты </a:t>
            </a:r>
            <a:r>
              <a:rPr kumimoji="0" lang="ru-RU" sz="1800" b="0" i="0" u="none" strike="noStrike" kern="1200" cap="none" spc="0" normalizeH="0" baseline="0" noProof="0" dirty="0" err="1">
                <a:ln>
                  <a:noFill/>
                </a:ln>
                <a:solidFill>
                  <a:prstClr val="black"/>
                </a:solidFill>
                <a:effectLst/>
                <a:uLnTx/>
                <a:uFillTx/>
                <a:latin typeface="Calibri" panose="020F0502020204030204"/>
                <a:ea typeface="+mn-ea"/>
                <a:cs typeface="+mn-cs"/>
              </a:rPr>
              <a:t>ФОИВов</a:t>
            </a:r>
            <a:b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7" name="Таблица 16"/>
          <p:cNvGraphicFramePr>
            <a:graphicFrameLocks noGrp="1"/>
          </p:cNvGraphicFramePr>
          <p:nvPr/>
        </p:nvGraphicFramePr>
        <p:xfrm>
          <a:off x="4236446" y="4488539"/>
          <a:ext cx="2394058" cy="822960"/>
        </p:xfrm>
        <a:graphic>
          <a:graphicData uri="http://schemas.openxmlformats.org/drawingml/2006/table">
            <a:tbl>
              <a:tblPr firstRow="1" bandRow="1">
                <a:tableStyleId>{68D230F3-CF80-4859-8CE7-A43EE81993B5}</a:tableStyleId>
              </a:tblPr>
              <a:tblGrid>
                <a:gridCol w="2394058">
                  <a:extLst>
                    <a:ext uri="{9D8B030D-6E8A-4147-A177-3AD203B41FA5}">
                      <a16:colId xmlns:a16="http://schemas.microsoft.com/office/drawing/2014/main" val="20000"/>
                    </a:ext>
                  </a:extLst>
                </a:gridCol>
              </a:tblGrid>
              <a:tr h="753042">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ru-RU" sz="1200" b="0" i="0" dirty="0"/>
                        <a:t>Приказ Минздрава и Минпромторга от 4 октября 2017 г. NN 759н/3450 в развитие 102 ПП</a:t>
                      </a:r>
                    </a:p>
                  </a:txBody>
                  <a:tcPr/>
                </a:tc>
                <a:extLst>
                  <a:ext uri="{0D108BD9-81ED-4DB2-BD59-A6C34878D82A}">
                    <a16:rowId xmlns:a16="http://schemas.microsoft.com/office/drawing/2014/main" val="10000"/>
                  </a:ext>
                </a:extLst>
              </a:tr>
            </a:tbl>
          </a:graphicData>
        </a:graphic>
      </p:graphicFrame>
      <p:sp>
        <p:nvSpPr>
          <p:cNvPr id="63" name="Прямоугольник 62"/>
          <p:cNvSpPr/>
          <p:nvPr/>
        </p:nvSpPr>
        <p:spPr>
          <a:xfrm>
            <a:off x="269671" y="5944814"/>
            <a:ext cx="373157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400" b="0" i="0" u="none" strike="noStrike" kern="1200" cap="none" spc="0" normalizeH="0" baseline="0" noProof="0" dirty="0">
                <a:ln>
                  <a:noFill/>
                </a:ln>
                <a:solidFill>
                  <a:prstClr val="black"/>
                </a:solidFill>
                <a:effectLst/>
                <a:uLnTx/>
                <a:uFillTx/>
                <a:latin typeface="Calibri" panose="020F0502020204030204"/>
                <a:ea typeface="+mn-ea"/>
                <a:cs typeface="+mn-cs"/>
              </a:rPr>
              <a:t>Акты ТПП РФ в развитие ПП РФ</a:t>
            </a:r>
          </a:p>
        </p:txBody>
      </p:sp>
      <p:graphicFrame>
        <p:nvGraphicFramePr>
          <p:cNvPr id="64" name="Таблица 63"/>
          <p:cNvGraphicFramePr>
            <a:graphicFrameLocks noGrp="1"/>
          </p:cNvGraphicFramePr>
          <p:nvPr/>
        </p:nvGraphicFramePr>
        <p:xfrm>
          <a:off x="349165" y="4427456"/>
          <a:ext cx="2892799" cy="919168"/>
        </p:xfrm>
        <a:graphic>
          <a:graphicData uri="http://schemas.openxmlformats.org/drawingml/2006/table">
            <a:tbl>
              <a:tblPr firstRow="1" bandRow="1">
                <a:tableStyleId>{0E3FDE45-AF77-4B5C-9715-49D594BDF05E}</a:tableStyleId>
              </a:tblPr>
              <a:tblGrid>
                <a:gridCol w="1651274">
                  <a:extLst>
                    <a:ext uri="{9D8B030D-6E8A-4147-A177-3AD203B41FA5}">
                      <a16:colId xmlns:a16="http://schemas.microsoft.com/office/drawing/2014/main" val="20000"/>
                    </a:ext>
                  </a:extLst>
                </a:gridCol>
                <a:gridCol w="1241525">
                  <a:extLst>
                    <a:ext uri="{9D8B030D-6E8A-4147-A177-3AD203B41FA5}">
                      <a16:colId xmlns:a16="http://schemas.microsoft.com/office/drawing/2014/main" val="20001"/>
                    </a:ext>
                  </a:extLst>
                </a:gridCol>
              </a:tblGrid>
              <a:tr h="461968">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ru-RU" sz="1200" b="0" dirty="0"/>
                        <a:t>Приказ от 10.04.2015 № 29, 30</a:t>
                      </a:r>
                      <a:endParaRPr lang="ru-RU" sz="1200" b="0" i="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ru-RU" sz="1200" b="0" dirty="0"/>
                        <a:t>В развитие 102,</a:t>
                      </a:r>
                      <a:r>
                        <a:rPr lang="ru-RU" sz="1200" b="0" baseline="0" dirty="0"/>
                        <a:t> ПП РФ</a:t>
                      </a:r>
                      <a:endParaRPr lang="ru-RU" sz="1200" b="0" i="0" dirty="0">
                        <a:solidFill>
                          <a:schemeClr val="tx1"/>
                        </a:solidFill>
                      </a:endParaRPr>
                    </a:p>
                  </a:txBody>
                  <a:tcPr/>
                </a:tc>
                <a:extLst>
                  <a:ext uri="{0D108BD9-81ED-4DB2-BD59-A6C34878D82A}">
                    <a16:rowId xmlns:a16="http://schemas.microsoft.com/office/drawing/2014/main" val="10000"/>
                  </a:ext>
                </a:extLst>
              </a:tr>
              <a:tr h="299329">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ru-RU" sz="1200" dirty="0"/>
                        <a:t>Приказ от 21.12.2015</a:t>
                      </a:r>
                      <a:r>
                        <a:rPr lang="ru-RU" sz="1200" baseline="0" dirty="0"/>
                        <a:t> № 94</a:t>
                      </a:r>
                      <a:endParaRPr lang="ru-RU" sz="1200" b="0" i="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ru-RU" sz="1200" dirty="0"/>
                        <a:t>В развитие</a:t>
                      </a:r>
                      <a:r>
                        <a:rPr lang="ru-RU" sz="1200" baseline="0" dirty="0"/>
                        <a:t> 1289 ПП РФ</a:t>
                      </a:r>
                      <a:endParaRPr lang="ru-RU" sz="1200" b="0" i="0" dirty="0">
                        <a:solidFill>
                          <a:schemeClr val="tx1"/>
                        </a:solidFill>
                      </a:endParaRPr>
                    </a:p>
                  </a:txBody>
                  <a:tcPr/>
                </a:tc>
                <a:extLst>
                  <a:ext uri="{0D108BD9-81ED-4DB2-BD59-A6C34878D82A}">
                    <a16:rowId xmlns:a16="http://schemas.microsoft.com/office/drawing/2014/main" val="10001"/>
                  </a:ext>
                </a:extLst>
              </a:tr>
            </a:tbl>
          </a:graphicData>
        </a:graphic>
      </p:graphicFrame>
      <p:sp>
        <p:nvSpPr>
          <p:cNvPr id="22" name="Стрелка вправо 21"/>
          <p:cNvSpPr/>
          <p:nvPr/>
        </p:nvSpPr>
        <p:spPr>
          <a:xfrm rot="16200000">
            <a:off x="1619037" y="5533059"/>
            <a:ext cx="353054" cy="39041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7" name="Таблица 36"/>
          <p:cNvGraphicFramePr>
            <a:graphicFrameLocks noGrp="1"/>
          </p:cNvGraphicFramePr>
          <p:nvPr/>
        </p:nvGraphicFramePr>
        <p:xfrm>
          <a:off x="8127963" y="1166374"/>
          <a:ext cx="3533942" cy="1144563"/>
        </p:xfrm>
        <a:graphic>
          <a:graphicData uri="http://schemas.openxmlformats.org/drawingml/2006/table">
            <a:tbl>
              <a:tblPr firstRow="1" bandRow="1">
                <a:tableStyleId>{3B4B98B0-60AC-42C2-AFA5-B58CD77FA1E5}</a:tableStyleId>
              </a:tblPr>
              <a:tblGrid>
                <a:gridCol w="3533942">
                  <a:extLst>
                    <a:ext uri="{9D8B030D-6E8A-4147-A177-3AD203B41FA5}">
                      <a16:colId xmlns:a16="http://schemas.microsoft.com/office/drawing/2014/main" val="20000"/>
                    </a:ext>
                  </a:extLst>
                </a:gridCol>
              </a:tblGrid>
              <a:tr h="1144563">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ru-RU"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ru-RU" sz="1200" b="0" i="0" kern="1200" dirty="0">
                          <a:solidFill>
                            <a:schemeClr val="tx1"/>
                          </a:solidFill>
                          <a:effectLst/>
                          <a:latin typeface="+mn-lt"/>
                          <a:ea typeface="+mn-ea"/>
                          <a:cs typeface="+mn-cs"/>
                        </a:rPr>
                        <a:t>Постановление Правительства РФ от 3 декабря 2020 г. N 2014 "О минимальной обязательной доле закупок российских товаров и ее достижении заказчиком"</a:t>
                      </a:r>
                      <a:endParaRPr lang="ru-RU" sz="1200" b="0" dirty="0">
                        <a:solidFill>
                          <a:schemeClr val="tx1"/>
                        </a:solidFill>
                      </a:endParaRPr>
                    </a:p>
                  </a:txBody>
                  <a:tcPr/>
                </a:tc>
                <a:extLst>
                  <a:ext uri="{0D108BD9-81ED-4DB2-BD59-A6C34878D82A}">
                    <a16:rowId xmlns:a16="http://schemas.microsoft.com/office/drawing/2014/main" val="10000"/>
                  </a:ext>
                </a:extLst>
              </a:tr>
            </a:tbl>
          </a:graphicData>
        </a:graphic>
      </p:graphicFrame>
      <p:sp>
        <p:nvSpPr>
          <p:cNvPr id="3" name="Прямоугольник 2"/>
          <p:cNvSpPr/>
          <p:nvPr/>
        </p:nvSpPr>
        <p:spPr>
          <a:xfrm>
            <a:off x="8541857" y="770660"/>
            <a:ext cx="200914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По квотированию</a:t>
            </a:r>
          </a:p>
        </p:txBody>
      </p:sp>
      <p:cxnSp>
        <p:nvCxnSpPr>
          <p:cNvPr id="24" name="Прямая со стрелкой 23"/>
          <p:cNvCxnSpPr>
            <a:stCxn id="6" idx="1"/>
            <a:endCxn id="4" idx="0"/>
          </p:cNvCxnSpPr>
          <p:nvPr/>
        </p:nvCxnSpPr>
        <p:spPr>
          <a:xfrm flipH="1">
            <a:off x="1800916" y="496684"/>
            <a:ext cx="2687590" cy="2127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p:cNvCxnSpPr/>
          <p:nvPr/>
        </p:nvCxnSpPr>
        <p:spPr>
          <a:xfrm>
            <a:off x="5364747" y="596405"/>
            <a:ext cx="0" cy="1869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Прямая со стрелкой 32"/>
          <p:cNvCxnSpPr>
            <a:stCxn id="6" idx="3"/>
            <a:endCxn id="3" idx="0"/>
          </p:cNvCxnSpPr>
          <p:nvPr/>
        </p:nvCxnSpPr>
        <p:spPr>
          <a:xfrm>
            <a:off x="6709499" y="496684"/>
            <a:ext cx="2836928" cy="2739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p:cNvCxnSpPr/>
          <p:nvPr/>
        </p:nvCxnSpPr>
        <p:spPr>
          <a:xfrm>
            <a:off x="3241964" y="4696691"/>
            <a:ext cx="141316" cy="0"/>
          </a:xfrm>
          <a:prstGeom prst="line">
            <a:avLst/>
          </a:prstGeom>
        </p:spPr>
        <p:style>
          <a:lnRef idx="1">
            <a:schemeClr val="dk1"/>
          </a:lnRef>
          <a:fillRef idx="0">
            <a:schemeClr val="dk1"/>
          </a:fillRef>
          <a:effectRef idx="0">
            <a:schemeClr val="dk1"/>
          </a:effectRef>
          <a:fontRef idx="minor">
            <a:schemeClr val="tx1"/>
          </a:fontRef>
        </p:style>
      </p:cxnSp>
      <p:cxnSp>
        <p:nvCxnSpPr>
          <p:cNvPr id="48" name="Прямая соединительная линия 47"/>
          <p:cNvCxnSpPr/>
          <p:nvPr/>
        </p:nvCxnSpPr>
        <p:spPr>
          <a:xfrm flipV="1">
            <a:off x="3383280" y="2100676"/>
            <a:ext cx="0" cy="2604328"/>
          </a:xfrm>
          <a:prstGeom prst="line">
            <a:avLst/>
          </a:prstGeom>
        </p:spPr>
        <p:style>
          <a:lnRef idx="1">
            <a:schemeClr val="dk1"/>
          </a:lnRef>
          <a:fillRef idx="0">
            <a:schemeClr val="dk1"/>
          </a:fillRef>
          <a:effectRef idx="0">
            <a:schemeClr val="dk1"/>
          </a:effectRef>
          <a:fontRef idx="minor">
            <a:schemeClr val="tx1"/>
          </a:fontRef>
        </p:style>
      </p:cxnSp>
      <p:cxnSp>
        <p:nvCxnSpPr>
          <p:cNvPr id="50" name="Прямая со стрелкой 49"/>
          <p:cNvCxnSpPr/>
          <p:nvPr/>
        </p:nvCxnSpPr>
        <p:spPr>
          <a:xfrm>
            <a:off x="3392396" y="2100676"/>
            <a:ext cx="18419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2" name="Прямая соединительная линия 51"/>
          <p:cNvCxnSpPr/>
          <p:nvPr/>
        </p:nvCxnSpPr>
        <p:spPr>
          <a:xfrm flipV="1">
            <a:off x="3241964" y="5251624"/>
            <a:ext cx="233413" cy="467"/>
          </a:xfrm>
          <a:prstGeom prst="line">
            <a:avLst/>
          </a:prstGeom>
        </p:spPr>
        <p:style>
          <a:lnRef idx="1">
            <a:schemeClr val="dk1"/>
          </a:lnRef>
          <a:fillRef idx="0">
            <a:schemeClr val="dk1"/>
          </a:fillRef>
          <a:effectRef idx="0">
            <a:schemeClr val="dk1"/>
          </a:effectRef>
          <a:fontRef idx="minor">
            <a:schemeClr val="tx1"/>
          </a:fontRef>
        </p:style>
      </p:cxnSp>
      <p:cxnSp>
        <p:nvCxnSpPr>
          <p:cNvPr id="54" name="Прямая соединительная линия 53"/>
          <p:cNvCxnSpPr/>
          <p:nvPr/>
        </p:nvCxnSpPr>
        <p:spPr>
          <a:xfrm flipH="1" flipV="1">
            <a:off x="3463143" y="2636412"/>
            <a:ext cx="23653" cy="2624396"/>
          </a:xfrm>
          <a:prstGeom prst="line">
            <a:avLst/>
          </a:prstGeom>
        </p:spPr>
        <p:style>
          <a:lnRef idx="1">
            <a:schemeClr val="dk1"/>
          </a:lnRef>
          <a:fillRef idx="0">
            <a:schemeClr val="dk1"/>
          </a:fillRef>
          <a:effectRef idx="0">
            <a:schemeClr val="dk1"/>
          </a:effectRef>
          <a:fontRef idx="minor">
            <a:schemeClr val="tx1"/>
          </a:fontRef>
        </p:style>
      </p:cxnSp>
      <p:cxnSp>
        <p:nvCxnSpPr>
          <p:cNvPr id="56" name="Прямая со стрелкой 55"/>
          <p:cNvCxnSpPr/>
          <p:nvPr/>
        </p:nvCxnSpPr>
        <p:spPr>
          <a:xfrm>
            <a:off x="3487281" y="2640647"/>
            <a:ext cx="106667" cy="83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2" name="Прямоугольник 71"/>
          <p:cNvSpPr/>
          <p:nvPr/>
        </p:nvSpPr>
        <p:spPr>
          <a:xfrm>
            <a:off x="4302945" y="5515802"/>
            <a:ext cx="1931939"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В развитие ПП РФ</a:t>
            </a:r>
          </a:p>
        </p:txBody>
      </p:sp>
      <p:cxnSp>
        <p:nvCxnSpPr>
          <p:cNvPr id="74" name="Прямая со стрелкой 73"/>
          <p:cNvCxnSpPr>
            <a:endCxn id="72" idx="3"/>
          </p:cNvCxnSpPr>
          <p:nvPr/>
        </p:nvCxnSpPr>
        <p:spPr>
          <a:xfrm flipH="1">
            <a:off x="6234884" y="5565433"/>
            <a:ext cx="791239" cy="1350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Прямая со стрелкой 91"/>
          <p:cNvCxnSpPr/>
          <p:nvPr/>
        </p:nvCxnSpPr>
        <p:spPr>
          <a:xfrm flipH="1" flipV="1">
            <a:off x="5264514" y="5346624"/>
            <a:ext cx="14226" cy="2332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0" name="Прямая со стрелкой 109"/>
          <p:cNvCxnSpPr>
            <a:endCxn id="9" idx="1"/>
          </p:cNvCxnSpPr>
          <p:nvPr/>
        </p:nvCxnSpPr>
        <p:spPr>
          <a:xfrm>
            <a:off x="8541857" y="5515802"/>
            <a:ext cx="667812" cy="2342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6" name="Прямая со стрелкой 115"/>
          <p:cNvCxnSpPr/>
          <p:nvPr/>
        </p:nvCxnSpPr>
        <p:spPr>
          <a:xfrm flipH="1">
            <a:off x="10124902" y="5885134"/>
            <a:ext cx="8313" cy="3387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a:off x="7132788" y="1285545"/>
            <a:ext cx="92064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0" name="Рисунок 19"/>
          <p:cNvPicPr>
            <a:picLocks noChangeAspect="1"/>
          </p:cNvPicPr>
          <p:nvPr/>
        </p:nvPicPr>
        <p:blipFill>
          <a:blip r:embed="rId2"/>
          <a:stretch>
            <a:fillRect/>
          </a:stretch>
        </p:blipFill>
        <p:spPr>
          <a:xfrm>
            <a:off x="7122036" y="1577855"/>
            <a:ext cx="1005927" cy="164606"/>
          </a:xfrm>
          <a:prstGeom prst="rect">
            <a:avLst/>
          </a:prstGeom>
        </p:spPr>
      </p:pic>
      <p:cxnSp>
        <p:nvCxnSpPr>
          <p:cNvPr id="49" name="Прямая со стрелкой 48"/>
          <p:cNvCxnSpPr/>
          <p:nvPr/>
        </p:nvCxnSpPr>
        <p:spPr>
          <a:xfrm>
            <a:off x="7132788" y="2100676"/>
            <a:ext cx="92064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032" y="64652"/>
            <a:ext cx="10515600" cy="616387"/>
          </a:xfrm>
        </p:spPr>
        <p:txBody>
          <a:bodyPr>
            <a:normAutofit/>
          </a:bodyPr>
          <a:lstStyle/>
          <a:p>
            <a:r>
              <a:rPr lang="ru-RU" sz="2000" b="1" dirty="0">
                <a:solidFill>
                  <a:srgbClr val="00B0F0"/>
                </a:solidFill>
              </a:rPr>
              <a:t>Новая редакция статьи 42 – Извещение об осуществлении закупки</a:t>
            </a:r>
          </a:p>
        </p:txBody>
      </p:sp>
      <p:graphicFrame>
        <p:nvGraphicFramePr>
          <p:cNvPr id="4" name="Таблица 4"/>
          <p:cNvGraphicFramePr>
            <a:graphicFrameLocks noGrp="1"/>
          </p:cNvGraphicFramePr>
          <p:nvPr>
            <p:ph idx="1"/>
            <p:extLst>
              <p:ext uri="{D42A27DB-BD31-4B8C-83A1-F6EECF244321}">
                <p14:modId xmlns:p14="http://schemas.microsoft.com/office/powerpoint/2010/main" val="3389167886"/>
              </p:ext>
            </p:extLst>
          </p:nvPr>
        </p:nvGraphicFramePr>
        <p:xfrm>
          <a:off x="317928" y="681039"/>
          <a:ext cx="11434194" cy="6035040"/>
        </p:xfrm>
        <a:graphic>
          <a:graphicData uri="http://schemas.openxmlformats.org/drawingml/2006/table">
            <a:tbl>
              <a:tblPr firstRow="1" bandRow="1">
                <a:tableStyleId>{93296810-A885-4BE3-A3E7-6D5BEEA58F35}</a:tableStyleId>
              </a:tblPr>
              <a:tblGrid>
                <a:gridCol w="5717097">
                  <a:extLst>
                    <a:ext uri="{9D8B030D-6E8A-4147-A177-3AD203B41FA5}">
                      <a16:colId xmlns:a16="http://schemas.microsoft.com/office/drawing/2014/main" val="20000"/>
                    </a:ext>
                  </a:extLst>
                </a:gridCol>
                <a:gridCol w="5717097">
                  <a:extLst>
                    <a:ext uri="{9D8B030D-6E8A-4147-A177-3AD203B41FA5}">
                      <a16:colId xmlns:a16="http://schemas.microsoft.com/office/drawing/2014/main" val="20001"/>
                    </a:ext>
                  </a:extLst>
                </a:gridCol>
              </a:tblGrid>
              <a:tr h="276085">
                <a:tc>
                  <a:txBody>
                    <a:bodyPr/>
                    <a:lstStyle/>
                    <a:p>
                      <a:r>
                        <a:rPr lang="ru-RU" sz="1600" dirty="0"/>
                        <a:t>Редакция с 01.01.2022</a:t>
                      </a:r>
                    </a:p>
                  </a:txBody>
                  <a:tcPr/>
                </a:tc>
                <a:tc>
                  <a:txBody>
                    <a:bodyPr/>
                    <a:lstStyle/>
                    <a:p>
                      <a:r>
                        <a:rPr lang="ru-RU" sz="1600" dirty="0"/>
                        <a:t>Устаревшая редакция</a:t>
                      </a:r>
                    </a:p>
                  </a:txBody>
                  <a:tcPr/>
                </a:tc>
                <a:extLst>
                  <a:ext uri="{0D108BD9-81ED-4DB2-BD59-A6C34878D82A}">
                    <a16:rowId xmlns:a16="http://schemas.microsoft.com/office/drawing/2014/main" val="10000"/>
                  </a:ext>
                </a:extLst>
              </a:tr>
              <a:tr h="370840">
                <a:tc>
                  <a:txBody>
                    <a:bodyPr/>
                    <a:lstStyle/>
                    <a:p>
                      <a:r>
                        <a:rPr lang="ru-RU" sz="1400" dirty="0"/>
                        <a:t>1) наименование, место нахождения, почтовый адрес, адрес электронной почты, номер контактного телефона, ответственное должностное лицо заказчика, специализированной организации </a:t>
                      </a:r>
                    </a:p>
                    <a:p>
                      <a:r>
                        <a:rPr lang="ru-RU" sz="1400" dirty="0">
                          <a:solidFill>
                            <a:srgbClr val="FF0000"/>
                          </a:solidFill>
                        </a:rPr>
                        <a:t>(в случае ее привлечения заказчиком);</a:t>
                      </a:r>
                    </a:p>
                  </a:txBody>
                  <a:tcPr/>
                </a:tc>
                <a:tc>
                  <a:txBody>
                    <a:bodyPr/>
                    <a:lstStyle/>
                    <a:p>
                      <a:r>
                        <a:rPr lang="ru-RU" sz="1400" dirty="0"/>
                        <a:t>1) наименование, место нахождения, почтовый адрес, адрес электронной почты, номер контактного телефона, ответственное должностное лицо заказчика, специализированной организации;</a:t>
                      </a:r>
                    </a:p>
                  </a:txBody>
                  <a:tcPr/>
                </a:tc>
                <a:extLst>
                  <a:ext uri="{0D108BD9-81ED-4DB2-BD59-A6C34878D82A}">
                    <a16:rowId xmlns:a16="http://schemas.microsoft.com/office/drawing/2014/main" val="10001"/>
                  </a:ext>
                </a:extLst>
              </a:tr>
              <a:tr h="370840">
                <a:tc>
                  <a:txBody>
                    <a:bodyPr/>
                    <a:lstStyle/>
                    <a:p>
                      <a:r>
                        <a:rPr lang="ru-RU" sz="1400" dirty="0"/>
                        <a:t>2) </a:t>
                      </a:r>
                    </a:p>
                    <a:p>
                      <a:pPr marL="285750" indent="-285750">
                        <a:buFont typeface="Arial" panose="020B0604020202020204" pitchFamily="34" charset="0"/>
                        <a:buChar char="•"/>
                      </a:pPr>
                      <a:r>
                        <a:rPr lang="ru-RU" sz="1400" dirty="0"/>
                        <a:t>идентификационный код закупки, определенный в соответствии со статьей 23 настоящего Федерального закона, </a:t>
                      </a:r>
                    </a:p>
                    <a:p>
                      <a:pPr marL="285750" indent="-285750">
                        <a:buFont typeface="Arial" panose="020B0604020202020204" pitchFamily="34" charset="0"/>
                        <a:buChar char="•"/>
                      </a:pPr>
                      <a:r>
                        <a:rPr lang="ru-RU" sz="1400" dirty="0"/>
                        <a:t>указание на соответствующую часть статьи 15 настоящего Федерального закона, в соответствии с которой осуществляется закупка (при осуществлении закупки в соответствии с частями 4 - 6 статьи 15 настоящего Федерального закона),</a:t>
                      </a:r>
                    </a:p>
                    <a:p>
                      <a:pPr marL="285750" indent="-285750">
                        <a:buFont typeface="Arial" panose="020B0604020202020204" pitchFamily="34" charset="0"/>
                        <a:buChar char="•"/>
                      </a:pPr>
                      <a:r>
                        <a:rPr lang="ru-RU" sz="1400" dirty="0">
                          <a:solidFill>
                            <a:srgbClr val="FF0000"/>
                          </a:solidFill>
                        </a:rPr>
                        <a:t>а также указание на осуществление закупки в соответствии с Федеральным законом от 29 декабря 2012 года № 275-ФЗ "О государственном оборонном заказе« при осуществлении закупки в соответствии с указанным Федеральным законом, которое не размещается на официальном сайте;</a:t>
                      </a:r>
                    </a:p>
                  </a:txBody>
                  <a:tcPr/>
                </a:tc>
                <a:tc>
                  <a:txBody>
                    <a:bodyPr/>
                    <a:lstStyle/>
                    <a:p>
                      <a:r>
                        <a:rPr lang="ru-RU" sz="1400" dirty="0"/>
                        <a:t>3) </a:t>
                      </a:r>
                    </a:p>
                    <a:p>
                      <a:pPr marL="285750" indent="-285750">
                        <a:buFont typeface="Arial" panose="020B0604020202020204" pitchFamily="34" charset="0"/>
                        <a:buChar char="•"/>
                      </a:pPr>
                      <a:r>
                        <a:rPr lang="ru-RU" sz="1400" dirty="0"/>
                        <a:t>идентификационный код закупки, </a:t>
                      </a:r>
                    </a:p>
                    <a:p>
                      <a:pPr marL="285750" indent="-285750">
                        <a:buFont typeface="Arial" panose="020B0604020202020204" pitchFamily="34" charset="0"/>
                        <a:buChar char="•"/>
                      </a:pPr>
                      <a:r>
                        <a:rPr lang="ru-RU" sz="1400" dirty="0"/>
                        <a:t>а также при осуществлении закупки в соответствии с частями 4 - 6 статьи 15 настоящего Федерального закона указание на соответствующую часть статьи 15 настоящего Федерального закона, в соответствии с которой осуществляется закупка. </a:t>
                      </a:r>
                      <a:r>
                        <a:rPr lang="ru-RU" sz="1400" strike="sngStrike" dirty="0">
                          <a:solidFill>
                            <a:srgbClr val="FF0000"/>
                          </a:solidFill>
                        </a:rPr>
                        <a:t>При этом при осуществлении закупки в соответствии с частями 5 и 6 статьи 15 настоящего Федерального закона к извещению должны быть приложены копии договоров (соглашений), указанных в данных частях;</a:t>
                      </a:r>
                    </a:p>
                    <a:p>
                      <a:pPr marL="285750" indent="-285750">
                        <a:buFont typeface="Arial" panose="020B0604020202020204" pitchFamily="34" charset="0"/>
                        <a:buChar char="•"/>
                      </a:pPr>
                      <a:r>
                        <a:rPr lang="ru-RU" sz="1400" dirty="0">
                          <a:solidFill>
                            <a:schemeClr val="tx1"/>
                          </a:solidFill>
                        </a:rPr>
                        <a:t>11) информация об осуществлении закупки товара, работы, услуги по государственному оборонному заказу в соответствии с Федеральным законом от 29 декабря 2012 года N 275-ФЗ "О государственном оборонном заказе" (в случае осуществления такой закупки заказчиком);</a:t>
                      </a:r>
                    </a:p>
                  </a:txBody>
                  <a:tcPr/>
                </a:tc>
                <a:extLst>
                  <a:ext uri="{0D108BD9-81ED-4DB2-BD59-A6C34878D82A}">
                    <a16:rowId xmlns:a16="http://schemas.microsoft.com/office/drawing/2014/main" val="10002"/>
                  </a:ext>
                </a:extLst>
              </a:tr>
              <a:tr h="370840">
                <a:tc>
                  <a:txBody>
                    <a:bodyPr/>
                    <a:lstStyle/>
                    <a:p>
                      <a:r>
                        <a:rPr lang="ru-RU" sz="1400" dirty="0"/>
                        <a:t>3) способ определения поставщика (подрядчика, исполнителя);</a:t>
                      </a:r>
                    </a:p>
                  </a:txBody>
                  <a:tcPr/>
                </a:tc>
                <a:tc>
                  <a:txBody>
                    <a:bodyPr/>
                    <a:lstStyle/>
                    <a:p>
                      <a:r>
                        <a:rPr lang="ru-RU" sz="1400" dirty="0"/>
                        <a:t>5) используемый способ определения поставщика (подрядчика, исполнителя);</a:t>
                      </a:r>
                    </a:p>
                  </a:txBody>
                  <a:tcPr/>
                </a:tc>
                <a:extLst>
                  <a:ext uri="{0D108BD9-81ED-4DB2-BD59-A6C34878D82A}">
                    <a16:rowId xmlns:a16="http://schemas.microsoft.com/office/drawing/2014/main" val="10003"/>
                  </a:ext>
                </a:extLst>
              </a:tr>
              <a:tr h="370840">
                <a:tc>
                  <a:txBody>
                    <a:bodyPr/>
                    <a:lstStyle/>
                    <a:p>
                      <a:r>
                        <a:rPr lang="ru-RU" sz="1400" dirty="0"/>
                        <a:t>4) адрес в информационно-телекоммуникационной сети "Интернет" электронной площадки (в случае проведения электронной процедуры), специализированной электронной площадки (в случае проведения закрытой электронной процедуры);</a:t>
                      </a:r>
                    </a:p>
                  </a:txBody>
                  <a:tcPr/>
                </a:tc>
                <a:tc>
                  <a:txBody>
                    <a:bodyPr/>
                    <a:lstStyle/>
                    <a:p>
                      <a:endParaRPr lang="ru-RU" dirty="0"/>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9096500-34BD-4844-98AE-35D468F7CCBE}"/>
              </a:ext>
            </a:extLst>
          </p:cNvPr>
          <p:cNvSpPr>
            <a:spLocks noGrp="1"/>
          </p:cNvSpPr>
          <p:nvPr>
            <p:ph idx="1"/>
          </p:nvPr>
        </p:nvSpPr>
        <p:spPr>
          <a:xfrm>
            <a:off x="343949" y="176169"/>
            <a:ext cx="11518084" cy="6681831"/>
          </a:xfrm>
        </p:spPr>
        <p:txBody>
          <a:bodyPr>
            <a:noAutofit/>
          </a:bodyPr>
          <a:lstStyle/>
          <a:p>
            <a:r>
              <a:rPr lang="ru-RU" sz="1600" dirty="0"/>
              <a:t>ВАЖНО!: согласно постановлению от 01.04.2022 №553 документ о подтверждении производства промышленной продукции на территории Российской Федерации, выданные Министерством промышленности и торговли Российской Федерации и Торгово-промышленной палатой Российской Федерации действителен </a:t>
            </a:r>
            <a:r>
              <a:rPr lang="ru-RU" sz="1600" dirty="0">
                <a:solidFill>
                  <a:srgbClr val="FF0000"/>
                </a:solidFill>
              </a:rPr>
              <a:t>до 1 апреля 2023 г.</a:t>
            </a:r>
          </a:p>
          <a:p>
            <a:r>
              <a:rPr lang="ru-RU" sz="1600" dirty="0"/>
              <a:t>Документы о подтверждении производства промышленной продукции на территории Российской Федерации, выданные в соответствии с </a:t>
            </a:r>
            <a:r>
              <a:rPr lang="ru-RU" sz="1600" u="sng" dirty="0"/>
              <a:t>пунктом 3</a:t>
            </a:r>
            <a:r>
              <a:rPr lang="ru-RU" sz="1600" dirty="0"/>
              <a:t> настоящего постановления, действуют до 1 апреля 2023 г.</a:t>
            </a:r>
          </a:p>
          <a:p>
            <a:endParaRPr lang="ru-RU" sz="1200" i="1"/>
          </a:p>
          <a:p>
            <a:r>
              <a:rPr lang="ru-RU" sz="1200" i="1"/>
              <a:t>3</a:t>
            </a:r>
            <a:r>
              <a:rPr lang="ru-RU" sz="1200" i="1" dirty="0"/>
              <a:t>. На период со дня вступления в силу настоящего постановления и до 31 декабря 2022 г. дополнительно к критериям подтверждения производства промышленной продукции на территории Российской Федерации, установленным пунктом 1 постановления Правительства Российской Федерации от 17 июля 2015 г. N 719 "О подтверждении производства промышленной продукции на территории Российской Федерации" (далее - постановление Правительства Российской Федерации от 17 июля 2015 г. N 719) … </a:t>
            </a:r>
            <a:r>
              <a:rPr lang="ru-RU" sz="1200" b="1" i="1" dirty="0"/>
              <a:t>(за исключением продукции, включенной в разделы II и ХII указанного приложения, а также продукции, включенной в раздел IV указанного приложения и классифицируемой кодами по ОК 034-2014 (КПЕС 2008) из 26.11.22.200 "Светодиоды, включая светодиодные модули по технологии </a:t>
            </a:r>
            <a:r>
              <a:rPr lang="ru-RU" sz="1200" b="1" i="1" dirty="0" err="1"/>
              <a:t>chip-on-board</a:t>
            </a:r>
            <a:r>
              <a:rPr lang="ru-RU" sz="1200" b="1" i="1" dirty="0"/>
              <a:t> и иные модификации сборок светоизлучающих полупроводниковых кристаллов", из 27.40.39 "Светильник светодиодный, включая иные светодиодные светотехнические изделия")</a:t>
            </a:r>
            <a:r>
              <a:rPr lang="ru-RU" sz="1200" i="1" dirty="0"/>
              <a:t>:</a:t>
            </a:r>
          </a:p>
          <a:p>
            <a:r>
              <a:rPr lang="ru-RU" sz="1200" i="1" dirty="0"/>
              <a:t>а) в отношении продукции, для которой определены дифференцированные требования о совокупном количестве баллов за выполнение (освоение) на территории Российской Федерации соответствующих операций (условий) в зависимости от области применения документов о подтверждении производства промышленной продукции на территории Российской Федерации, применяется использование таких документов с минимальным количеством баллов для всех мер государственной поддержки, а также для целей государственных (муниципальных) закупок в соответствии с Федеральным законом "О контрактной системе в сфере закупок товаров, работ, услуг для обеспечения государственных и муниципальных нужд" и закупок в соответствии с Федеральным законом "О закупках товаров, работ, услуг отдельными видами юридических лиц";</a:t>
            </a:r>
          </a:p>
          <a:p>
            <a:r>
              <a:rPr lang="ru-RU" sz="1200" i="1" dirty="0"/>
              <a:t>б) в отношении продукции, для которой определены дифференцированные процентные показатели от максимально возможного количества баллов (без учета баллов за осуществление научно-исследовательских и опытно-конструкторских работ), применяется использование документов о подтверждении производства промышленной продукции на территории Российской Федерации с процентным показателем без учета годового периода, установленного приложением к постановлению Правительства Российской Федерации от 17 июля 2015 г. N 719 (в редакции настоящего постановления), для всех мер государственной поддержки, а также для целей государственных (муниципальных) закупок в соответствии с Федеральным законом "О контрактной системе в сфере закупок товаров, работ, услуг для обеспечения государственных и муниципальных нужд" и закупок в соответствии с Федеральным законом "О закупках товаров, работ, услуг отдельными видами юридических лиц"; …</a:t>
            </a:r>
          </a:p>
        </p:txBody>
      </p:sp>
    </p:spTree>
    <p:extLst>
      <p:ext uri="{BB962C8B-B14F-4D97-AF65-F5344CB8AC3E}">
        <p14:creationId xmlns:p14="http://schemas.microsoft.com/office/powerpoint/2010/main" val="277837366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CFBFAC9F-C6D5-4463-AC60-0FEEE3B00613}"/>
              </a:ext>
            </a:extLst>
          </p:cNvPr>
          <p:cNvPicPr>
            <a:picLocks noGrp="1" noChangeAspect="1"/>
          </p:cNvPicPr>
          <p:nvPr>
            <p:ph idx="1"/>
          </p:nvPr>
        </p:nvPicPr>
        <p:blipFill>
          <a:blip r:embed="rId2"/>
          <a:stretch>
            <a:fillRect/>
          </a:stretch>
        </p:blipFill>
        <p:spPr>
          <a:xfrm>
            <a:off x="3212984" y="394283"/>
            <a:ext cx="5355220" cy="5774291"/>
          </a:xfrm>
        </p:spPr>
      </p:pic>
    </p:spTree>
    <p:extLst>
      <p:ext uri="{BB962C8B-B14F-4D97-AF65-F5344CB8AC3E}">
        <p14:creationId xmlns:p14="http://schemas.microsoft.com/office/powerpoint/2010/main" val="270005299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9DD7C4C1-0E3B-4624-BCC2-7835A0154A55}"/>
              </a:ext>
            </a:extLst>
          </p:cNvPr>
          <p:cNvPicPr>
            <a:picLocks noGrp="1" noChangeAspect="1"/>
          </p:cNvPicPr>
          <p:nvPr>
            <p:ph idx="1"/>
          </p:nvPr>
        </p:nvPicPr>
        <p:blipFill>
          <a:blip r:embed="rId2"/>
          <a:stretch>
            <a:fillRect/>
          </a:stretch>
        </p:blipFill>
        <p:spPr>
          <a:xfrm>
            <a:off x="2801924" y="285226"/>
            <a:ext cx="5422588" cy="5975627"/>
          </a:xfrm>
        </p:spPr>
      </p:pic>
    </p:spTree>
    <p:extLst>
      <p:ext uri="{BB962C8B-B14F-4D97-AF65-F5344CB8AC3E}">
        <p14:creationId xmlns:p14="http://schemas.microsoft.com/office/powerpoint/2010/main" val="330338849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DBD1866B-1F02-4718-9882-550B502A84FC}"/>
              </a:ext>
            </a:extLst>
          </p:cNvPr>
          <p:cNvPicPr>
            <a:picLocks noGrp="1" noChangeAspect="1"/>
          </p:cNvPicPr>
          <p:nvPr>
            <p:ph idx="1"/>
          </p:nvPr>
        </p:nvPicPr>
        <p:blipFill>
          <a:blip r:embed="rId2"/>
          <a:stretch>
            <a:fillRect/>
          </a:stretch>
        </p:blipFill>
        <p:spPr>
          <a:xfrm>
            <a:off x="3015047" y="832487"/>
            <a:ext cx="6161905" cy="4257143"/>
          </a:xfrm>
        </p:spPr>
      </p:pic>
    </p:spTree>
    <p:extLst>
      <p:ext uri="{BB962C8B-B14F-4D97-AF65-F5344CB8AC3E}">
        <p14:creationId xmlns:p14="http://schemas.microsoft.com/office/powerpoint/2010/main" val="155558498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49A7338-B095-6396-45EC-5849F37EF83D}"/>
              </a:ext>
            </a:extLst>
          </p:cNvPr>
          <p:cNvSpPr>
            <a:spLocks noGrp="1"/>
          </p:cNvSpPr>
          <p:nvPr>
            <p:ph type="title"/>
          </p:nvPr>
        </p:nvSpPr>
        <p:spPr>
          <a:xfrm>
            <a:off x="838200" y="204262"/>
            <a:ext cx="10515600" cy="1325563"/>
          </a:xfrm>
        </p:spPr>
        <p:txBody>
          <a:bodyPr/>
          <a:lstStyle/>
          <a:p>
            <a:pPr algn="ctr"/>
            <a:r>
              <a:rPr lang="ru-RU" sz="3200" dirty="0">
                <a:solidFill>
                  <a:srgbClr val="FF0000"/>
                </a:solidFill>
              </a:rPr>
              <a:t>Федеральный закон от 26 июля 2017 г. N 187-ФЗ</a:t>
            </a:r>
            <a:br>
              <a:rPr lang="ru-RU" sz="3200" dirty="0">
                <a:solidFill>
                  <a:srgbClr val="FF0000"/>
                </a:solidFill>
              </a:rPr>
            </a:br>
            <a:r>
              <a:rPr lang="ru-RU" sz="3200" dirty="0">
                <a:solidFill>
                  <a:srgbClr val="FF0000"/>
                </a:solidFill>
              </a:rPr>
              <a:t>"О безопасности критической информационной инфраструктуры Российской Федерации"</a:t>
            </a:r>
          </a:p>
        </p:txBody>
      </p:sp>
      <p:sp>
        <p:nvSpPr>
          <p:cNvPr id="3" name="Объект 2">
            <a:extLst>
              <a:ext uri="{FF2B5EF4-FFF2-40B4-BE49-F238E27FC236}">
                <a16:creationId xmlns:a16="http://schemas.microsoft.com/office/drawing/2014/main" id="{FC70EF42-4DE3-FAB0-877C-B8D70FA13B51}"/>
              </a:ext>
            </a:extLst>
          </p:cNvPr>
          <p:cNvSpPr>
            <a:spLocks noGrp="1"/>
          </p:cNvSpPr>
          <p:nvPr>
            <p:ph idx="1"/>
          </p:nvPr>
        </p:nvSpPr>
        <p:spPr>
          <a:xfrm>
            <a:off x="241300" y="1605492"/>
            <a:ext cx="11709400" cy="4351338"/>
          </a:xfrm>
        </p:spPr>
        <p:txBody>
          <a:bodyPr/>
          <a:lstStyle/>
          <a:p>
            <a:r>
              <a:rPr lang="ru-RU" sz="1600" dirty="0"/>
              <a:t>Статья 2  - основные понятия:</a:t>
            </a:r>
          </a:p>
          <a:p>
            <a:r>
              <a:rPr lang="ru-RU" sz="1600" b="1" dirty="0"/>
              <a:t>3) значимый объект критической информационной инфраструктуры </a:t>
            </a:r>
            <a:r>
              <a:rPr lang="ru-RU" sz="1600" dirty="0"/>
              <a:t>- объект критической информационной инфраструктуры, которому присвоена одна из категорий значимости и который включен в реестр значимых объектов критической информационной инфраструктуры;</a:t>
            </a:r>
          </a:p>
          <a:p>
            <a:r>
              <a:rPr lang="ru-RU" sz="1600" dirty="0"/>
              <a:t>6) </a:t>
            </a:r>
            <a:r>
              <a:rPr lang="ru-RU" sz="1600" b="1" dirty="0"/>
              <a:t>критическая информационная инфраструктура </a:t>
            </a:r>
            <a:r>
              <a:rPr lang="ru-RU" sz="1600" dirty="0"/>
              <a:t>- объекты критической информационной инфраструктуры, а также сети электросвязи, используемые для организации взаимодействия таких объектов;</a:t>
            </a:r>
          </a:p>
          <a:p>
            <a:r>
              <a:rPr lang="ru-RU" sz="1600" dirty="0"/>
              <a:t>7) </a:t>
            </a:r>
            <a:r>
              <a:rPr lang="ru-RU" sz="1600" b="1" dirty="0"/>
              <a:t>объекты критической информационной инфраструктуры </a:t>
            </a:r>
            <a:r>
              <a:rPr lang="ru-RU" sz="1600" dirty="0"/>
              <a:t>- информационные системы, информационно-телекоммуникационные сети, автоматизированные системы управления субъектов критической информационной инфраструктуры;</a:t>
            </a:r>
          </a:p>
          <a:p>
            <a:r>
              <a:rPr lang="ru-RU" sz="1600" dirty="0"/>
              <a:t>8) </a:t>
            </a:r>
            <a:r>
              <a:rPr lang="ru-RU" sz="1600" b="1" dirty="0"/>
              <a:t>субъекты критической информационной инфраструктуры </a:t>
            </a:r>
            <a:r>
              <a:rPr lang="ru-RU" sz="1600" dirty="0"/>
              <a:t>- государственные органы, государственные учреждения, российские юридические лица и (или) индивидуальные предприниматели, которым на праве собственности, аренды или на ином законном основании принадлежат </a:t>
            </a:r>
          </a:p>
          <a:p>
            <a:r>
              <a:rPr lang="ru-RU" sz="1600" dirty="0"/>
              <a:t>информационные системы, </a:t>
            </a:r>
          </a:p>
          <a:p>
            <a:r>
              <a:rPr lang="ru-RU" sz="1600" dirty="0"/>
              <a:t>информационно-телекоммуникационные сети, </a:t>
            </a:r>
          </a:p>
          <a:p>
            <a:r>
              <a:rPr lang="ru-RU" sz="1600" dirty="0"/>
              <a:t>автоматизированные системы управления, функционирующие в сфере здравоохранения, науки, транспорта, связи, энергетики, банковской сфере и иных сферах финансового рынка, топливно-энергетического комплекса, в области атомной энергии, оборонной, ракетно-космической, горнодобывающей, металлургической и химической промышленности, российские юридические лица и (или) индивидуальные предприниматели, которые обеспечивают взаимодействие указанных систем или сетей.</a:t>
            </a:r>
          </a:p>
        </p:txBody>
      </p:sp>
    </p:spTree>
    <p:extLst>
      <p:ext uri="{BB962C8B-B14F-4D97-AF65-F5344CB8AC3E}">
        <p14:creationId xmlns:p14="http://schemas.microsoft.com/office/powerpoint/2010/main" val="153000945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8E73101-5762-44A9-8C65-1D33699E5213}"/>
              </a:ext>
            </a:extLst>
          </p:cNvPr>
          <p:cNvSpPr>
            <a:spLocks noGrp="1"/>
          </p:cNvSpPr>
          <p:nvPr>
            <p:ph type="title"/>
          </p:nvPr>
        </p:nvSpPr>
        <p:spPr>
          <a:xfrm>
            <a:off x="438705" y="205327"/>
            <a:ext cx="10515600" cy="611419"/>
          </a:xfrm>
        </p:spPr>
        <p:txBody>
          <a:bodyPr>
            <a:normAutofit fontScale="90000"/>
          </a:bodyPr>
          <a:lstStyle/>
          <a:p>
            <a:pPr algn="ctr"/>
            <a:r>
              <a:rPr lang="ru-RU" sz="3200" dirty="0">
                <a:solidFill>
                  <a:srgbClr val="00B0F0"/>
                </a:solidFill>
              </a:rPr>
              <a:t>616 ПП (запрет на допуск) изменялось с 25.11.2021, 15.12.2021, 27.12.2021 </a:t>
            </a:r>
          </a:p>
        </p:txBody>
      </p:sp>
      <p:sp>
        <p:nvSpPr>
          <p:cNvPr id="3" name="Объект 2">
            <a:extLst>
              <a:ext uri="{FF2B5EF4-FFF2-40B4-BE49-F238E27FC236}">
                <a16:creationId xmlns:a16="http://schemas.microsoft.com/office/drawing/2014/main" id="{C8ECE5EB-0120-4B0E-B777-8B2BE82E41A1}"/>
              </a:ext>
            </a:extLst>
          </p:cNvPr>
          <p:cNvSpPr>
            <a:spLocks noGrp="1"/>
          </p:cNvSpPr>
          <p:nvPr>
            <p:ph idx="1"/>
          </p:nvPr>
        </p:nvSpPr>
        <p:spPr>
          <a:xfrm>
            <a:off x="438705" y="1115411"/>
            <a:ext cx="10515600" cy="4351338"/>
          </a:xfrm>
        </p:spPr>
        <p:txBody>
          <a:bodyPr/>
          <a:lstStyle/>
          <a:p>
            <a:r>
              <a:rPr lang="ru-RU" sz="1800" b="1" dirty="0">
                <a:solidFill>
                  <a:srgbClr val="C00000"/>
                </a:solidFill>
              </a:rPr>
              <a:t>с 25.11.2021 </a:t>
            </a:r>
            <a:r>
              <a:rPr lang="ru-RU" sz="1800" dirty="0"/>
              <a:t>(Постановление Правительства России от 20 ноября 2021 г. N 1989)</a:t>
            </a:r>
          </a:p>
          <a:p>
            <a:r>
              <a:rPr lang="ru-RU" sz="1800" b="1" dirty="0">
                <a:solidFill>
                  <a:srgbClr val="C00000"/>
                </a:solidFill>
              </a:rPr>
              <a:t>1 изменение – исключили распространение запрета на аренду</a:t>
            </a:r>
          </a:p>
          <a:p>
            <a:r>
              <a:rPr lang="ru-RU" sz="1600" dirty="0"/>
              <a:t>4. Запреты, установленные пунктами 1 и 2 настоящего постановления, распространяются в том числе на товары, поставляемые заказчику при выполнении закупаемых работ, оказании закупаемых услуг, а также являющиеся предметом </a:t>
            </a:r>
            <a:r>
              <a:rPr lang="ru-RU" sz="1600" strike="sngStrike" dirty="0"/>
              <a:t>аренды и (или) </a:t>
            </a:r>
            <a:r>
              <a:rPr lang="ru-RU" sz="1600" dirty="0"/>
              <a:t>лизинга.</a:t>
            </a:r>
          </a:p>
          <a:p>
            <a:endParaRPr lang="ru-RU" sz="1600" dirty="0"/>
          </a:p>
          <a:p>
            <a:r>
              <a:rPr lang="ru-RU" sz="1800" b="1" dirty="0">
                <a:solidFill>
                  <a:srgbClr val="C00000"/>
                </a:solidFill>
              </a:rPr>
              <a:t>2 изменение  - исключили пункт 8</a:t>
            </a:r>
          </a:p>
          <a:p>
            <a:r>
              <a:rPr lang="ru-RU" sz="1600" strike="sngStrike" dirty="0"/>
              <a:t>8. Основанием для включения продукции в реестр евразийской промышленной продукции является акт экспертизы, выданный уполномоченным органом государства - члена Евразийского экономического союза, о соответствии такой продукции требованиям, предусмотренным приложением к постановлению Правительства Российской Федерации от 17 июля 2015 г. N 719, с указанием информации о совокупном количестве баллов за выполнение (освоение) соответствующих операций (условий) на территории государства - члена Евразийского экономического союза (для продукции, в отношении которой установлены требования о совокупном количестве баллов за выполнение (освоение) на территории Российской Федерации соответствующих операций (условий).</a:t>
            </a:r>
          </a:p>
        </p:txBody>
      </p:sp>
    </p:spTree>
    <p:extLst>
      <p:ext uri="{BB962C8B-B14F-4D97-AF65-F5344CB8AC3E}">
        <p14:creationId xmlns:p14="http://schemas.microsoft.com/office/powerpoint/2010/main" val="11663712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8E73101-5762-44A9-8C65-1D33699E5213}"/>
              </a:ext>
            </a:extLst>
          </p:cNvPr>
          <p:cNvSpPr>
            <a:spLocks noGrp="1"/>
          </p:cNvSpPr>
          <p:nvPr>
            <p:ph type="title"/>
          </p:nvPr>
        </p:nvSpPr>
        <p:spPr>
          <a:xfrm>
            <a:off x="438705" y="205327"/>
            <a:ext cx="10515600" cy="611419"/>
          </a:xfrm>
        </p:spPr>
        <p:txBody>
          <a:bodyPr>
            <a:normAutofit fontScale="90000"/>
          </a:bodyPr>
          <a:lstStyle/>
          <a:p>
            <a:pPr algn="ctr"/>
            <a:r>
              <a:rPr lang="ru-RU" sz="3200" dirty="0">
                <a:solidFill>
                  <a:srgbClr val="00B0F0"/>
                </a:solidFill>
              </a:rPr>
              <a:t>616 ПП (запрет на допуск) изменялось с 25.11.2021, 15.12.2021, 27.12.2021 </a:t>
            </a:r>
          </a:p>
        </p:txBody>
      </p:sp>
      <p:sp>
        <p:nvSpPr>
          <p:cNvPr id="3" name="Объект 2">
            <a:extLst>
              <a:ext uri="{FF2B5EF4-FFF2-40B4-BE49-F238E27FC236}">
                <a16:creationId xmlns:a16="http://schemas.microsoft.com/office/drawing/2014/main" id="{C8ECE5EB-0120-4B0E-B777-8B2BE82E41A1}"/>
              </a:ext>
            </a:extLst>
          </p:cNvPr>
          <p:cNvSpPr>
            <a:spLocks noGrp="1"/>
          </p:cNvSpPr>
          <p:nvPr>
            <p:ph idx="1"/>
          </p:nvPr>
        </p:nvSpPr>
        <p:spPr>
          <a:xfrm>
            <a:off x="438705" y="902347"/>
            <a:ext cx="10515600" cy="4351338"/>
          </a:xfrm>
        </p:spPr>
        <p:txBody>
          <a:bodyPr>
            <a:normAutofit/>
          </a:bodyPr>
          <a:lstStyle/>
          <a:p>
            <a:pPr marL="0" indent="0">
              <a:buNone/>
            </a:pPr>
            <a:r>
              <a:rPr lang="ru-RU" sz="1800" b="1" dirty="0">
                <a:solidFill>
                  <a:srgbClr val="C00000"/>
                </a:solidFill>
              </a:rPr>
              <a:t>3 изменение</a:t>
            </a:r>
          </a:p>
          <a:p>
            <a:pPr marL="0" indent="0">
              <a:buNone/>
            </a:pPr>
            <a:endParaRPr lang="ru-RU" sz="1800" b="1" dirty="0">
              <a:solidFill>
                <a:srgbClr val="C00000"/>
              </a:solidFill>
            </a:endParaRPr>
          </a:p>
        </p:txBody>
      </p:sp>
      <p:graphicFrame>
        <p:nvGraphicFramePr>
          <p:cNvPr id="4" name="Таблица 4">
            <a:extLst>
              <a:ext uri="{FF2B5EF4-FFF2-40B4-BE49-F238E27FC236}">
                <a16:creationId xmlns:a16="http://schemas.microsoft.com/office/drawing/2014/main" id="{350DB353-3BAE-4DC5-AB04-E94EA9D8B923}"/>
              </a:ext>
            </a:extLst>
          </p:cNvPr>
          <p:cNvGraphicFramePr>
            <a:graphicFrameLocks noGrp="1"/>
          </p:cNvGraphicFramePr>
          <p:nvPr/>
        </p:nvGraphicFramePr>
        <p:xfrm>
          <a:off x="230818" y="1376039"/>
          <a:ext cx="11807302" cy="5394960"/>
        </p:xfrm>
        <a:graphic>
          <a:graphicData uri="http://schemas.openxmlformats.org/drawingml/2006/table">
            <a:tbl>
              <a:tblPr firstRow="1" bandRow="1">
                <a:tableStyleId>{5C22544A-7EE6-4342-B048-85BDC9FD1C3A}</a:tableStyleId>
              </a:tblPr>
              <a:tblGrid>
                <a:gridCol w="5459768">
                  <a:extLst>
                    <a:ext uri="{9D8B030D-6E8A-4147-A177-3AD203B41FA5}">
                      <a16:colId xmlns:a16="http://schemas.microsoft.com/office/drawing/2014/main" val="1251287809"/>
                    </a:ext>
                  </a:extLst>
                </a:gridCol>
                <a:gridCol w="6347534">
                  <a:extLst>
                    <a:ext uri="{9D8B030D-6E8A-4147-A177-3AD203B41FA5}">
                      <a16:colId xmlns:a16="http://schemas.microsoft.com/office/drawing/2014/main" val="4028449494"/>
                    </a:ext>
                  </a:extLst>
                </a:gridCol>
              </a:tblGrid>
              <a:tr h="250101">
                <a:tc>
                  <a:txBody>
                    <a:bodyPr/>
                    <a:lstStyle/>
                    <a:p>
                      <a:r>
                        <a:rPr lang="ru-RU" sz="1400" dirty="0"/>
                        <a:t>Старая редакция</a:t>
                      </a:r>
                    </a:p>
                  </a:txBody>
                  <a:tcPr/>
                </a:tc>
                <a:tc>
                  <a:txBody>
                    <a:bodyPr/>
                    <a:lstStyle/>
                    <a:p>
                      <a:r>
                        <a:rPr lang="ru-RU" dirty="0"/>
                        <a:t>Редакция с 25.11.2021</a:t>
                      </a:r>
                    </a:p>
                  </a:txBody>
                  <a:tcPr/>
                </a:tc>
                <a:extLst>
                  <a:ext uri="{0D108BD9-81ED-4DB2-BD59-A6C34878D82A}">
                    <a16:rowId xmlns:a16="http://schemas.microsoft.com/office/drawing/2014/main" val="2415430110"/>
                  </a:ext>
                </a:extLst>
              </a:tr>
              <a:tr h="4810171">
                <a:tc>
                  <a:txBody>
                    <a:bodyPr/>
                    <a:lstStyle/>
                    <a:p>
                      <a:r>
                        <a:rPr lang="ru-RU" sz="1200" dirty="0"/>
                        <a:t>10. Установить, что для подтверждения соответствия закупки промышленных товаров требованиям, установленным настоящим постановлением, участник закупки представляет заказчику в составе заявки на участие в закупке </a:t>
                      </a:r>
                      <a:r>
                        <a:rPr lang="ru-RU" sz="1200" dirty="0">
                          <a:solidFill>
                            <a:srgbClr val="C00000"/>
                          </a:solidFill>
                        </a:rPr>
                        <a:t>выписку из реестра российской промышленной продукции или реестра евразийской промышленной продукции либо в случае закупки товаров, указанных в пунктах 25.1 – 25.7 перечня, представляет декларацию о включении поставляемой продукции в единый реестр российской радиоэлектронной продукции с указанием номеров реестровых записей соответствующих реестров, а также информации о совокупном количестве баллов за выполнение технологических операций (условий) на территории Российской Федерации, если такое предусмотрено постановлением Правительства Российской Федерации от 17 июля 2015 г. N 719 </a:t>
                      </a:r>
                      <a:r>
                        <a:rPr lang="ru-RU" sz="1200" dirty="0"/>
                        <a:t>(для продукции, в отношении которой установлены требования о совокупном количестве баллов за выполнение (освоение) на территории Российской Федерации соответствующих операций (условий). Информация о реестровых записях о товаре включается в контракт.</a:t>
                      </a:r>
                    </a:p>
                  </a:txBody>
                  <a:tcPr/>
                </a:tc>
                <a:tc>
                  <a:txBody>
                    <a:bodyPr/>
                    <a:lstStyle/>
                    <a:p>
                      <a:r>
                        <a:rPr lang="ru-RU" sz="1200" dirty="0"/>
                        <a:t>10. Установить, что для подтверждения соответствия закупки промышленных товаров требованиям, установленным настоящим постановлением, участник закупки указывает (декларирует) в составе заявки на участие в закупке:</a:t>
                      </a:r>
                    </a:p>
                    <a:p>
                      <a:endParaRPr lang="ru-RU" sz="1200" dirty="0"/>
                    </a:p>
                    <a:p>
                      <a:r>
                        <a:rPr lang="ru-RU" sz="1200" dirty="0"/>
                        <a:t>в отношении товаров, </a:t>
                      </a:r>
                      <a:r>
                        <a:rPr lang="ru-RU" sz="1200" b="1" dirty="0"/>
                        <a:t>страной происхождения которых является Российская Федерация</a:t>
                      </a:r>
                      <a:r>
                        <a:rPr lang="ru-RU" sz="1200" dirty="0">
                          <a:solidFill>
                            <a:srgbClr val="C00000"/>
                          </a:solidFill>
                        </a:rPr>
                        <a:t>, - </a:t>
                      </a:r>
                      <a:r>
                        <a:rPr lang="ru-RU" sz="1200" u="sng" dirty="0">
                          <a:solidFill>
                            <a:srgbClr val="C00000"/>
                          </a:solidFill>
                        </a:rPr>
                        <a:t>номера реестровых записей </a:t>
                      </a:r>
                    </a:p>
                    <a:p>
                      <a:pPr marL="171450" indent="-171450">
                        <a:buFont typeface="Arial" panose="020B0604020202020204" pitchFamily="34" charset="0"/>
                        <a:buChar char="•"/>
                      </a:pPr>
                      <a:r>
                        <a:rPr lang="ru-RU" sz="1200" dirty="0">
                          <a:solidFill>
                            <a:srgbClr val="C00000"/>
                          </a:solidFill>
                        </a:rPr>
                        <a:t>из реестра российской промышленной продукции, </a:t>
                      </a:r>
                    </a:p>
                    <a:p>
                      <a:pPr marL="171450" indent="-171450">
                        <a:buFont typeface="Arial" panose="020B0604020202020204" pitchFamily="34" charset="0"/>
                        <a:buChar char="•"/>
                      </a:pPr>
                      <a:r>
                        <a:rPr lang="ru-RU" sz="1200" dirty="0">
                          <a:solidFill>
                            <a:srgbClr val="C00000"/>
                          </a:solidFill>
                        </a:rPr>
                        <a:t>единого реестра российской радиоэлектронной продукции (в случае закупки товаров, указанных в пунктах 22 - 27 и 29 перечня), </a:t>
                      </a:r>
                    </a:p>
                    <a:p>
                      <a:pPr marL="171450" indent="-171450">
                        <a:buFont typeface="Arial" panose="020B0604020202020204" pitchFamily="34" charset="0"/>
                        <a:buChar char="•"/>
                      </a:pPr>
                      <a:r>
                        <a:rPr lang="ru-RU" sz="1200" dirty="0">
                          <a:solidFill>
                            <a:srgbClr val="C00000"/>
                          </a:solidFill>
                        </a:rPr>
                        <a:t>а также информацию о совокупном количестве баллов за выполнение технологических операций (условий) на территории Российской Федерации, если это предусмотрено постановлением Правительства Российской Федерации от 17 июля 2015 г. N 719 </a:t>
                      </a:r>
                      <a:r>
                        <a:rPr lang="ru-RU" sz="1200" dirty="0"/>
                        <a:t>(для продукции, в отношении которой установлены требования о совокупном количестве баллов за выполнение (освоение) на территории Российской Федерации соответствующих операций (условий). Информация о реестровых записях о товаре и совокупном количестве баллов включается в контракт;</a:t>
                      </a:r>
                    </a:p>
                    <a:p>
                      <a:endParaRPr lang="ru-RU" sz="1200" dirty="0"/>
                    </a:p>
                    <a:p>
                      <a:r>
                        <a:rPr lang="ru-RU" sz="1200" dirty="0"/>
                        <a:t>в отношении товаров, </a:t>
                      </a:r>
                      <a:r>
                        <a:rPr lang="ru-RU" sz="1200" b="1" dirty="0"/>
                        <a:t>страной происхождения которых является государство - член Евразийского экономического союза</a:t>
                      </a:r>
                      <a:r>
                        <a:rPr lang="ru-RU" sz="1200" dirty="0"/>
                        <a:t>, за исключением Российской Федерации, </a:t>
                      </a:r>
                      <a:r>
                        <a:rPr lang="ru-RU" sz="1200" dirty="0">
                          <a:solidFill>
                            <a:srgbClr val="C00000"/>
                          </a:solidFill>
                        </a:rPr>
                        <a:t>- номера реестровых записей из евразийского реестра промышленных товаров, а также информацию о совокупном количестве баллов за выполнение технологических операций (условий) на территории государства - члена Евразийского экономического союза, если это предусмотрено решением Совета Евразийской экономической комиссии от 23 ноября 2020 г. N 105</a:t>
                      </a:r>
                      <a:r>
                        <a:rPr lang="ru-RU" sz="1200" dirty="0"/>
                        <a:t> (для продукции, в отношении которой установлены требования о совокупном количестве баллов за выполнение (освоение) на территории Евразийского экономического союза соответствующих операций (условий). Информация о реестровых записях о товаре и совокупном количестве баллов включается в контракт.</a:t>
                      </a:r>
                    </a:p>
                  </a:txBody>
                  <a:tcPr/>
                </a:tc>
                <a:extLst>
                  <a:ext uri="{0D108BD9-81ED-4DB2-BD59-A6C34878D82A}">
                    <a16:rowId xmlns:a16="http://schemas.microsoft.com/office/drawing/2014/main" val="994452934"/>
                  </a:ext>
                </a:extLst>
              </a:tr>
            </a:tbl>
          </a:graphicData>
        </a:graphic>
      </p:graphicFrame>
    </p:spTree>
    <p:extLst>
      <p:ext uri="{BB962C8B-B14F-4D97-AF65-F5344CB8AC3E}">
        <p14:creationId xmlns:p14="http://schemas.microsoft.com/office/powerpoint/2010/main" val="62791761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8E73101-5762-44A9-8C65-1D33699E5213}"/>
              </a:ext>
            </a:extLst>
          </p:cNvPr>
          <p:cNvSpPr>
            <a:spLocks noGrp="1"/>
          </p:cNvSpPr>
          <p:nvPr>
            <p:ph type="title"/>
          </p:nvPr>
        </p:nvSpPr>
        <p:spPr>
          <a:xfrm>
            <a:off x="438705" y="205327"/>
            <a:ext cx="10515600" cy="611419"/>
          </a:xfrm>
        </p:spPr>
        <p:txBody>
          <a:bodyPr>
            <a:normAutofit fontScale="90000"/>
          </a:bodyPr>
          <a:lstStyle/>
          <a:p>
            <a:pPr algn="ctr"/>
            <a:r>
              <a:rPr lang="ru-RU" sz="3200" dirty="0">
                <a:solidFill>
                  <a:srgbClr val="00B0F0"/>
                </a:solidFill>
              </a:rPr>
              <a:t>616 ПП (запрет на допуск) изменялось с 25.11.2021, 15.12.2021, 27.12.2021 </a:t>
            </a:r>
          </a:p>
        </p:txBody>
      </p:sp>
      <p:sp>
        <p:nvSpPr>
          <p:cNvPr id="6" name="TextBox 5">
            <a:extLst>
              <a:ext uri="{FF2B5EF4-FFF2-40B4-BE49-F238E27FC236}">
                <a16:creationId xmlns:a16="http://schemas.microsoft.com/office/drawing/2014/main" id="{AFC4258A-CABD-4069-8BFC-82A5FFDD1933}"/>
              </a:ext>
            </a:extLst>
          </p:cNvPr>
          <p:cNvSpPr txBox="1"/>
          <p:nvPr/>
        </p:nvSpPr>
        <p:spPr>
          <a:xfrm>
            <a:off x="522595" y="1292372"/>
            <a:ext cx="113863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0000"/>
                </a:solidFill>
                <a:effectLst/>
                <a:uLnTx/>
                <a:uFillTx/>
                <a:latin typeface="Calibri"/>
                <a:ea typeface="+mn-ea"/>
                <a:cs typeface="+mn-cs"/>
              </a:rPr>
              <a:t>По каким позициям предоставляется номер реестровой записи из РРЭП</a:t>
            </a:r>
            <a:r>
              <a:rPr kumimoji="0" lang="en-US" sz="1800" b="0" i="0" u="none" strike="noStrike" kern="1200" cap="none" spc="0" normalizeH="0" baseline="0" noProof="0" dirty="0">
                <a:ln>
                  <a:noFill/>
                </a:ln>
                <a:solidFill>
                  <a:srgbClr val="FF0000"/>
                </a:solidFill>
                <a:effectLst/>
                <a:uLnTx/>
                <a:uFillTx/>
                <a:latin typeface="Calibri"/>
                <a:ea typeface="+mn-ea"/>
                <a:cs typeface="+mn-cs"/>
              </a:rPr>
              <a:t>?</a:t>
            </a:r>
            <a:r>
              <a:rPr kumimoji="0" lang="ru-RU" sz="1800" b="0" i="0" u="none" strike="noStrike" kern="1200" cap="none" spc="0" normalizeH="0" baseline="0" noProof="0" dirty="0">
                <a:ln>
                  <a:noFill/>
                </a:ln>
                <a:solidFill>
                  <a:srgbClr val="FF0000"/>
                </a:solidFill>
                <a:effectLst/>
                <a:uLnTx/>
                <a:uFillTx/>
                <a:latin typeface="Calibri"/>
                <a:ea typeface="+mn-ea"/>
                <a:cs typeface="+mn-cs"/>
              </a:rPr>
              <a:t> </a:t>
            </a:r>
          </a:p>
        </p:txBody>
      </p:sp>
      <p:graphicFrame>
        <p:nvGraphicFramePr>
          <p:cNvPr id="4" name="Таблица 3">
            <a:extLst>
              <a:ext uri="{FF2B5EF4-FFF2-40B4-BE49-F238E27FC236}">
                <a16:creationId xmlns:a16="http://schemas.microsoft.com/office/drawing/2014/main" id="{A3C3285B-D041-4E5F-89EE-BEDDF5CC8959}"/>
              </a:ext>
            </a:extLst>
          </p:cNvPr>
          <p:cNvGraphicFramePr>
            <a:graphicFrameLocks noGrp="1"/>
          </p:cNvGraphicFramePr>
          <p:nvPr/>
        </p:nvGraphicFramePr>
        <p:xfrm>
          <a:off x="1104551" y="2137330"/>
          <a:ext cx="9982898" cy="4003481"/>
        </p:xfrm>
        <a:graphic>
          <a:graphicData uri="http://schemas.openxmlformats.org/drawingml/2006/table">
            <a:tbl>
              <a:tblPr/>
              <a:tblGrid>
                <a:gridCol w="695778">
                  <a:extLst>
                    <a:ext uri="{9D8B030D-6E8A-4147-A177-3AD203B41FA5}">
                      <a16:colId xmlns:a16="http://schemas.microsoft.com/office/drawing/2014/main" val="3442361744"/>
                    </a:ext>
                  </a:extLst>
                </a:gridCol>
                <a:gridCol w="1476970">
                  <a:extLst>
                    <a:ext uri="{9D8B030D-6E8A-4147-A177-3AD203B41FA5}">
                      <a16:colId xmlns:a16="http://schemas.microsoft.com/office/drawing/2014/main" val="2910008210"/>
                    </a:ext>
                  </a:extLst>
                </a:gridCol>
                <a:gridCol w="7810150">
                  <a:extLst>
                    <a:ext uri="{9D8B030D-6E8A-4147-A177-3AD203B41FA5}">
                      <a16:colId xmlns:a16="http://schemas.microsoft.com/office/drawing/2014/main" val="4051839317"/>
                    </a:ext>
                  </a:extLst>
                </a:gridCol>
              </a:tblGrid>
              <a:tr h="245287">
                <a:tc>
                  <a:txBody>
                    <a:bodyPr/>
                    <a:lstStyle/>
                    <a:p>
                      <a:pPr algn="ctr"/>
                      <a:r>
                        <a:rPr lang="ru-RU" sz="1400" dirty="0">
                          <a:effectLst/>
                        </a:rPr>
                        <a:t>22.</a:t>
                      </a:r>
                    </a:p>
                  </a:txBody>
                  <a:tcPr marL="41441" marR="41441" marT="20721" marB="20721">
                    <a:lnL>
                      <a:noFill/>
                    </a:lnL>
                    <a:lnR>
                      <a:noFill/>
                    </a:lnR>
                    <a:lnT>
                      <a:noFill/>
                    </a:lnT>
                    <a:lnB>
                      <a:noFill/>
                    </a:lnB>
                    <a:solidFill>
                      <a:srgbClr val="FFFFFF"/>
                    </a:solidFill>
                  </a:tcPr>
                </a:tc>
                <a:tc>
                  <a:txBody>
                    <a:bodyPr/>
                    <a:lstStyle/>
                    <a:p>
                      <a:pPr algn="ctr"/>
                      <a:r>
                        <a:rPr lang="ru-RU" sz="1400" u="none" strike="noStrike" dirty="0">
                          <a:solidFill>
                            <a:srgbClr val="3272C0"/>
                          </a:solidFill>
                          <a:effectLst/>
                          <a:hlinkClick r:id="rId2"/>
                        </a:rPr>
                        <a:t>26.11.30</a:t>
                      </a:r>
                      <a:endParaRPr lang="ru-RU" sz="1400" dirty="0">
                        <a:effectLst/>
                      </a:endParaRPr>
                    </a:p>
                  </a:txBody>
                  <a:tcPr marL="41441" marR="41441" marT="20721" marB="20721">
                    <a:lnL>
                      <a:noFill/>
                    </a:lnL>
                    <a:lnR>
                      <a:noFill/>
                    </a:lnR>
                    <a:lnT>
                      <a:noFill/>
                    </a:lnT>
                    <a:lnB>
                      <a:noFill/>
                    </a:lnB>
                    <a:solidFill>
                      <a:srgbClr val="FFFFFF"/>
                    </a:solidFill>
                  </a:tcPr>
                </a:tc>
                <a:tc>
                  <a:txBody>
                    <a:bodyPr/>
                    <a:lstStyle/>
                    <a:p>
                      <a:pPr algn="l"/>
                      <a:r>
                        <a:rPr lang="ru-RU" sz="1400">
                          <a:effectLst/>
                        </a:rPr>
                        <a:t>Схемы интегральные электронные</a:t>
                      </a:r>
                    </a:p>
                  </a:txBody>
                  <a:tcPr marL="41441" marR="41441" marT="20721" marB="20721">
                    <a:lnL>
                      <a:noFill/>
                    </a:lnL>
                    <a:lnR>
                      <a:noFill/>
                    </a:lnR>
                    <a:lnT>
                      <a:noFill/>
                    </a:lnT>
                    <a:lnB>
                      <a:noFill/>
                    </a:lnB>
                    <a:solidFill>
                      <a:srgbClr val="FFFFFF"/>
                    </a:solidFill>
                  </a:tcPr>
                </a:tc>
                <a:extLst>
                  <a:ext uri="{0D108BD9-81ED-4DB2-BD59-A6C34878D82A}">
                    <a16:rowId xmlns:a16="http://schemas.microsoft.com/office/drawing/2014/main" val="1663515916"/>
                  </a:ext>
                </a:extLst>
              </a:tr>
              <a:tr h="252642">
                <a:tc>
                  <a:txBody>
                    <a:bodyPr/>
                    <a:lstStyle/>
                    <a:p>
                      <a:pPr algn="ctr"/>
                      <a:r>
                        <a:rPr lang="ru-RU" sz="1400">
                          <a:effectLst/>
                        </a:rPr>
                        <a:t>23.</a:t>
                      </a:r>
                    </a:p>
                  </a:txBody>
                  <a:tcPr marL="41441" marR="41441" marT="20721" marB="20721">
                    <a:lnL>
                      <a:noFill/>
                    </a:lnL>
                    <a:lnR>
                      <a:noFill/>
                    </a:lnR>
                    <a:lnT>
                      <a:noFill/>
                    </a:lnT>
                    <a:lnB>
                      <a:noFill/>
                    </a:lnB>
                    <a:solidFill>
                      <a:srgbClr val="FFFFFF"/>
                    </a:solidFill>
                  </a:tcPr>
                </a:tc>
                <a:tc>
                  <a:txBody>
                    <a:bodyPr/>
                    <a:lstStyle/>
                    <a:p>
                      <a:pPr algn="ctr"/>
                      <a:r>
                        <a:rPr lang="ru-RU" sz="1400" u="none" strike="noStrike" dirty="0">
                          <a:solidFill>
                            <a:srgbClr val="3272C0"/>
                          </a:solidFill>
                          <a:effectLst/>
                          <a:hlinkClick r:id="rId3"/>
                        </a:rPr>
                        <a:t>26.12.30</a:t>
                      </a:r>
                      <a:endParaRPr lang="ru-RU" sz="1400" dirty="0">
                        <a:effectLst/>
                      </a:endParaRPr>
                    </a:p>
                  </a:txBody>
                  <a:tcPr marL="41441" marR="41441" marT="20721" marB="20721">
                    <a:lnL>
                      <a:noFill/>
                    </a:lnL>
                    <a:lnR>
                      <a:noFill/>
                    </a:lnR>
                    <a:lnT>
                      <a:noFill/>
                    </a:lnT>
                    <a:lnB>
                      <a:noFill/>
                    </a:lnB>
                    <a:solidFill>
                      <a:srgbClr val="FFFFFF"/>
                    </a:solidFill>
                  </a:tcPr>
                </a:tc>
                <a:tc>
                  <a:txBody>
                    <a:bodyPr/>
                    <a:lstStyle/>
                    <a:p>
                      <a:pPr algn="l"/>
                      <a:r>
                        <a:rPr lang="ru-RU" sz="1400" dirty="0">
                          <a:effectLst/>
                        </a:rPr>
                        <a:t>Карты со встроенными интегральными схемами (смарт-карты)</a:t>
                      </a:r>
                    </a:p>
                  </a:txBody>
                  <a:tcPr marL="41441" marR="41441" marT="20721" marB="20721">
                    <a:lnL>
                      <a:noFill/>
                    </a:lnL>
                    <a:lnR>
                      <a:noFill/>
                    </a:lnR>
                    <a:lnT>
                      <a:noFill/>
                    </a:lnT>
                    <a:lnB>
                      <a:noFill/>
                    </a:lnB>
                    <a:solidFill>
                      <a:srgbClr val="FFFFFF"/>
                    </a:solidFill>
                  </a:tcPr>
                </a:tc>
                <a:extLst>
                  <a:ext uri="{0D108BD9-81ED-4DB2-BD59-A6C34878D82A}">
                    <a16:rowId xmlns:a16="http://schemas.microsoft.com/office/drawing/2014/main" val="974608731"/>
                  </a:ext>
                </a:extLst>
              </a:tr>
              <a:tr h="576266">
                <a:tc>
                  <a:txBody>
                    <a:bodyPr/>
                    <a:lstStyle/>
                    <a:p>
                      <a:pPr algn="ctr"/>
                      <a:r>
                        <a:rPr lang="ru-RU" sz="1400">
                          <a:effectLst/>
                        </a:rPr>
                        <a:t>24.</a:t>
                      </a:r>
                    </a:p>
                  </a:txBody>
                  <a:tcPr marL="41441" marR="41441" marT="20721" marB="20721">
                    <a:lnL>
                      <a:noFill/>
                    </a:lnL>
                    <a:lnR>
                      <a:noFill/>
                    </a:lnR>
                    <a:lnT>
                      <a:noFill/>
                    </a:lnT>
                    <a:lnB>
                      <a:noFill/>
                    </a:lnB>
                    <a:solidFill>
                      <a:srgbClr val="FFFFFF"/>
                    </a:solidFill>
                  </a:tcPr>
                </a:tc>
                <a:tc>
                  <a:txBody>
                    <a:bodyPr/>
                    <a:lstStyle/>
                    <a:p>
                      <a:pPr algn="ctr"/>
                      <a:r>
                        <a:rPr lang="ru-RU" sz="1400" u="none" strike="noStrike">
                          <a:solidFill>
                            <a:srgbClr val="3272C0"/>
                          </a:solidFill>
                          <a:effectLst/>
                          <a:hlinkClick r:id="rId4"/>
                        </a:rPr>
                        <a:t>26.20.11</a:t>
                      </a:r>
                      <a:endParaRPr lang="ru-RU" sz="1400">
                        <a:effectLst/>
                      </a:endParaRPr>
                    </a:p>
                  </a:txBody>
                  <a:tcPr marL="41441" marR="41441" marT="20721" marB="20721">
                    <a:lnL>
                      <a:noFill/>
                    </a:lnL>
                    <a:lnR>
                      <a:noFill/>
                    </a:lnR>
                    <a:lnT>
                      <a:noFill/>
                    </a:lnT>
                    <a:lnB>
                      <a:noFill/>
                    </a:lnB>
                    <a:solidFill>
                      <a:srgbClr val="FFFFFF"/>
                    </a:solidFill>
                  </a:tcPr>
                </a:tc>
                <a:tc>
                  <a:txBody>
                    <a:bodyPr/>
                    <a:lstStyle/>
                    <a:p>
                      <a:pPr algn="l"/>
                      <a:r>
                        <a:rPr lang="ru-RU" sz="1400" dirty="0">
                          <a:effectLst/>
                        </a:rPr>
                        <a:t>Компьютеры портативные массой не более 10 кг, такие как ноутбуки, планшетные компьютеры, карманные компьютеры, в том числе совмещающие функции мобильного телефонного аппарата, электронные записные книжки и аналогичная компьютерная техника</a:t>
                      </a:r>
                    </a:p>
                  </a:txBody>
                  <a:tcPr marL="41441" marR="41441" marT="20721" marB="20721">
                    <a:lnL>
                      <a:noFill/>
                    </a:lnL>
                    <a:lnR>
                      <a:noFill/>
                    </a:lnR>
                    <a:lnT>
                      <a:noFill/>
                    </a:lnT>
                    <a:lnB>
                      <a:noFill/>
                    </a:lnB>
                    <a:solidFill>
                      <a:srgbClr val="FFFFFF"/>
                    </a:solidFill>
                  </a:tcPr>
                </a:tc>
                <a:extLst>
                  <a:ext uri="{0D108BD9-81ED-4DB2-BD59-A6C34878D82A}">
                    <a16:rowId xmlns:a16="http://schemas.microsoft.com/office/drawing/2014/main" val="2467046419"/>
                  </a:ext>
                </a:extLst>
              </a:tr>
              <a:tr h="404322">
                <a:tc>
                  <a:txBody>
                    <a:bodyPr/>
                    <a:lstStyle/>
                    <a:p>
                      <a:pPr algn="ctr"/>
                      <a:r>
                        <a:rPr lang="ru-RU" sz="1400">
                          <a:effectLst/>
                        </a:rPr>
                        <a:t>25.</a:t>
                      </a:r>
                    </a:p>
                  </a:txBody>
                  <a:tcPr marL="41441" marR="41441" marT="20721" marB="20721">
                    <a:lnL>
                      <a:noFill/>
                    </a:lnL>
                    <a:lnR>
                      <a:noFill/>
                    </a:lnR>
                    <a:lnT>
                      <a:noFill/>
                    </a:lnT>
                    <a:lnB>
                      <a:noFill/>
                    </a:lnB>
                    <a:solidFill>
                      <a:srgbClr val="FFFFFF"/>
                    </a:solidFill>
                  </a:tcPr>
                </a:tc>
                <a:tc>
                  <a:txBody>
                    <a:bodyPr/>
                    <a:lstStyle/>
                    <a:p>
                      <a:pPr algn="ctr"/>
                      <a:r>
                        <a:rPr lang="ru-RU" sz="1400" u="none" strike="noStrike">
                          <a:solidFill>
                            <a:srgbClr val="3272C0"/>
                          </a:solidFill>
                          <a:effectLst/>
                          <a:hlinkClick r:id="rId5"/>
                        </a:rPr>
                        <a:t>26.20.13</a:t>
                      </a:r>
                      <a:endParaRPr lang="ru-RU" sz="1400">
                        <a:effectLst/>
                      </a:endParaRPr>
                    </a:p>
                  </a:txBody>
                  <a:tcPr marL="41441" marR="41441" marT="20721" marB="20721">
                    <a:lnL>
                      <a:noFill/>
                    </a:lnL>
                    <a:lnR>
                      <a:noFill/>
                    </a:lnR>
                    <a:lnT>
                      <a:noFill/>
                    </a:lnT>
                    <a:lnB>
                      <a:noFill/>
                    </a:lnB>
                    <a:solidFill>
                      <a:srgbClr val="FFFFFF"/>
                    </a:solidFill>
                  </a:tcPr>
                </a:tc>
                <a:tc>
                  <a:txBody>
                    <a:bodyPr/>
                    <a:lstStyle/>
                    <a:p>
                      <a:pPr algn="l"/>
                      <a:r>
                        <a:rPr lang="ru-RU" sz="1400" dirty="0">
                          <a:effectLst/>
                        </a:rPr>
                        <a:t>Машины вычислительные электронные цифровые, содержащие в одном корпусе центральный процессор и устройство ввода и вывода, объединенные или нет для автоматической обработки данных</a:t>
                      </a:r>
                    </a:p>
                  </a:txBody>
                  <a:tcPr marL="41441" marR="41441" marT="20721" marB="20721">
                    <a:lnL>
                      <a:noFill/>
                    </a:lnL>
                    <a:lnR>
                      <a:noFill/>
                    </a:lnR>
                    <a:lnT>
                      <a:noFill/>
                    </a:lnT>
                    <a:lnB>
                      <a:noFill/>
                    </a:lnB>
                    <a:solidFill>
                      <a:srgbClr val="FFFFFF"/>
                    </a:solidFill>
                  </a:tcPr>
                </a:tc>
                <a:extLst>
                  <a:ext uri="{0D108BD9-81ED-4DB2-BD59-A6C34878D82A}">
                    <a16:rowId xmlns:a16="http://schemas.microsoft.com/office/drawing/2014/main" val="4238327841"/>
                  </a:ext>
                </a:extLst>
              </a:tr>
              <a:tr h="455533">
                <a:tc>
                  <a:txBody>
                    <a:bodyPr/>
                    <a:lstStyle/>
                    <a:p>
                      <a:pPr algn="ctr"/>
                      <a:r>
                        <a:rPr lang="ru-RU" sz="1400">
                          <a:effectLst/>
                        </a:rPr>
                        <a:t>26.</a:t>
                      </a:r>
                    </a:p>
                  </a:txBody>
                  <a:tcPr marL="41441" marR="41441" marT="20721" marB="20721">
                    <a:lnL>
                      <a:noFill/>
                    </a:lnL>
                    <a:lnR>
                      <a:noFill/>
                    </a:lnR>
                    <a:lnT>
                      <a:noFill/>
                    </a:lnT>
                    <a:lnB>
                      <a:noFill/>
                    </a:lnB>
                    <a:solidFill>
                      <a:srgbClr val="FFFFFF"/>
                    </a:solidFill>
                  </a:tcPr>
                </a:tc>
                <a:tc>
                  <a:txBody>
                    <a:bodyPr/>
                    <a:lstStyle/>
                    <a:p>
                      <a:pPr algn="ctr"/>
                      <a:r>
                        <a:rPr lang="ru-RU" sz="1400" u="none" strike="noStrike">
                          <a:solidFill>
                            <a:srgbClr val="3272C0"/>
                          </a:solidFill>
                          <a:effectLst/>
                          <a:hlinkClick r:id="rId6"/>
                        </a:rPr>
                        <a:t>26.20.14</a:t>
                      </a:r>
                      <a:endParaRPr lang="ru-RU" sz="1400">
                        <a:effectLst/>
                      </a:endParaRPr>
                    </a:p>
                  </a:txBody>
                  <a:tcPr marL="41441" marR="41441" marT="20721" marB="20721">
                    <a:lnL>
                      <a:noFill/>
                    </a:lnL>
                    <a:lnR>
                      <a:noFill/>
                    </a:lnR>
                    <a:lnT>
                      <a:noFill/>
                    </a:lnT>
                    <a:lnB>
                      <a:noFill/>
                    </a:lnB>
                    <a:solidFill>
                      <a:srgbClr val="FFFFFF"/>
                    </a:solidFill>
                  </a:tcPr>
                </a:tc>
                <a:tc>
                  <a:txBody>
                    <a:bodyPr/>
                    <a:lstStyle/>
                    <a:p>
                      <a:pPr algn="l"/>
                      <a:r>
                        <a:rPr lang="ru-RU" sz="1400" dirty="0">
                          <a:effectLst/>
                        </a:rPr>
                        <a:t>Машины вычислительные электронные цифровые, поставляемые в виде систем для автоматической обработки данных</a:t>
                      </a:r>
                    </a:p>
                  </a:txBody>
                  <a:tcPr marL="41441" marR="41441" marT="20721" marB="20721">
                    <a:lnL>
                      <a:noFill/>
                    </a:lnL>
                    <a:lnR>
                      <a:noFill/>
                    </a:lnR>
                    <a:lnT>
                      <a:noFill/>
                    </a:lnT>
                    <a:lnB>
                      <a:noFill/>
                    </a:lnB>
                    <a:solidFill>
                      <a:srgbClr val="FFFFFF"/>
                    </a:solidFill>
                  </a:tcPr>
                </a:tc>
                <a:extLst>
                  <a:ext uri="{0D108BD9-81ED-4DB2-BD59-A6C34878D82A}">
                    <a16:rowId xmlns:a16="http://schemas.microsoft.com/office/drawing/2014/main" val="827996448"/>
                  </a:ext>
                </a:extLst>
              </a:tr>
              <a:tr h="576266">
                <a:tc>
                  <a:txBody>
                    <a:bodyPr/>
                    <a:lstStyle/>
                    <a:p>
                      <a:pPr algn="ctr"/>
                      <a:r>
                        <a:rPr lang="ru-RU" sz="1400">
                          <a:effectLst/>
                        </a:rPr>
                        <a:t>27.</a:t>
                      </a:r>
                    </a:p>
                  </a:txBody>
                  <a:tcPr marL="41441" marR="41441" marT="20721" marB="20721">
                    <a:lnL>
                      <a:noFill/>
                    </a:lnL>
                    <a:lnR>
                      <a:noFill/>
                    </a:lnR>
                    <a:lnT>
                      <a:noFill/>
                    </a:lnT>
                    <a:lnB>
                      <a:noFill/>
                    </a:lnB>
                    <a:solidFill>
                      <a:srgbClr val="FFFFFF"/>
                    </a:solidFill>
                  </a:tcPr>
                </a:tc>
                <a:tc>
                  <a:txBody>
                    <a:bodyPr/>
                    <a:lstStyle/>
                    <a:p>
                      <a:pPr algn="ctr"/>
                      <a:r>
                        <a:rPr lang="ru-RU" sz="1400" u="none" strike="noStrike">
                          <a:solidFill>
                            <a:srgbClr val="3272C0"/>
                          </a:solidFill>
                          <a:effectLst/>
                          <a:hlinkClick r:id="rId7"/>
                        </a:rPr>
                        <a:t>26.20.15</a:t>
                      </a:r>
                      <a:endParaRPr lang="ru-RU" sz="1400">
                        <a:effectLst/>
                      </a:endParaRPr>
                    </a:p>
                  </a:txBody>
                  <a:tcPr marL="41441" marR="41441" marT="20721" marB="20721">
                    <a:lnL>
                      <a:noFill/>
                    </a:lnL>
                    <a:lnR>
                      <a:noFill/>
                    </a:lnR>
                    <a:lnT>
                      <a:noFill/>
                    </a:lnT>
                    <a:lnB>
                      <a:noFill/>
                    </a:lnB>
                    <a:solidFill>
                      <a:srgbClr val="FFFFFF"/>
                    </a:solidFill>
                  </a:tcPr>
                </a:tc>
                <a:tc>
                  <a:txBody>
                    <a:bodyPr/>
                    <a:lstStyle/>
                    <a:p>
                      <a:pPr algn="l"/>
                      <a:r>
                        <a:rPr lang="ru-RU" sz="1400" dirty="0">
                          <a:effectLst/>
                        </a:rPr>
                        <a:t>Машины вычислительные электронные цифровые прочие, содержащие или не содержащие в одном корпусе одно или два из следующих устройств для автоматической обработки данных: запоминающие устройства, устройства ввода, устройства вывода</a:t>
                      </a:r>
                    </a:p>
                  </a:txBody>
                  <a:tcPr marL="41441" marR="41441" marT="20721" marB="20721">
                    <a:lnL>
                      <a:noFill/>
                    </a:lnL>
                    <a:lnR>
                      <a:noFill/>
                    </a:lnR>
                    <a:lnT>
                      <a:noFill/>
                    </a:lnT>
                    <a:lnB>
                      <a:noFill/>
                    </a:lnB>
                    <a:solidFill>
                      <a:srgbClr val="FFFFFF"/>
                    </a:solidFill>
                  </a:tcPr>
                </a:tc>
                <a:extLst>
                  <a:ext uri="{0D108BD9-81ED-4DB2-BD59-A6C34878D82A}">
                    <a16:rowId xmlns:a16="http://schemas.microsoft.com/office/drawing/2014/main" val="4101253692"/>
                  </a:ext>
                </a:extLst>
              </a:tr>
              <a:tr h="981149">
                <a:tc>
                  <a:txBody>
                    <a:bodyPr/>
                    <a:lstStyle/>
                    <a:p>
                      <a:pPr algn="ctr"/>
                      <a:r>
                        <a:rPr lang="ru-RU" sz="1400" dirty="0">
                          <a:effectLst/>
                        </a:rPr>
                        <a:t>29.</a:t>
                      </a:r>
                    </a:p>
                  </a:txBody>
                  <a:tcPr>
                    <a:lnL>
                      <a:noFill/>
                    </a:lnL>
                    <a:lnR>
                      <a:noFill/>
                    </a:lnR>
                    <a:lnT>
                      <a:noFill/>
                    </a:lnT>
                    <a:lnB>
                      <a:noFill/>
                    </a:lnB>
                    <a:solidFill>
                      <a:srgbClr val="FFFFFF"/>
                    </a:solidFill>
                  </a:tcPr>
                </a:tc>
                <a:tc>
                  <a:txBody>
                    <a:bodyPr/>
                    <a:lstStyle/>
                    <a:p>
                      <a:pPr algn="ctr"/>
                      <a:r>
                        <a:rPr lang="ru-RU" sz="1400" u="none" strike="noStrike">
                          <a:solidFill>
                            <a:srgbClr val="3272C0"/>
                          </a:solidFill>
                          <a:effectLst/>
                          <a:hlinkClick r:id="rId8"/>
                        </a:rPr>
                        <a:t>27.40.39</a:t>
                      </a:r>
                      <a:endParaRPr lang="ru-RU" sz="1400">
                        <a:effectLst/>
                      </a:endParaRPr>
                    </a:p>
                  </a:txBody>
                  <a:tcPr>
                    <a:lnL>
                      <a:noFill/>
                    </a:lnL>
                    <a:lnR>
                      <a:noFill/>
                    </a:lnR>
                    <a:lnT>
                      <a:noFill/>
                    </a:lnT>
                    <a:lnB>
                      <a:noFill/>
                    </a:lnB>
                    <a:solidFill>
                      <a:srgbClr val="FFFFFF"/>
                    </a:solidFill>
                  </a:tcPr>
                </a:tc>
                <a:tc>
                  <a:txBody>
                    <a:bodyPr/>
                    <a:lstStyle/>
                    <a:p>
                      <a:pPr algn="l"/>
                      <a:r>
                        <a:rPr lang="ru-RU" sz="1400" dirty="0">
                          <a:effectLst/>
                        </a:rPr>
                        <a:t>Светильники и осветительные устройства прочие, не включенные в другие группировки</a:t>
                      </a:r>
                    </a:p>
                  </a:txBody>
                  <a:tcPr>
                    <a:lnL>
                      <a:noFill/>
                    </a:lnL>
                    <a:lnR>
                      <a:noFill/>
                    </a:lnR>
                    <a:lnT>
                      <a:noFill/>
                    </a:lnT>
                    <a:lnB>
                      <a:noFill/>
                    </a:lnB>
                    <a:solidFill>
                      <a:srgbClr val="FFFFFF"/>
                    </a:solidFill>
                  </a:tcPr>
                </a:tc>
                <a:extLst>
                  <a:ext uri="{0D108BD9-81ED-4DB2-BD59-A6C34878D82A}">
                    <a16:rowId xmlns:a16="http://schemas.microsoft.com/office/drawing/2014/main" val="2985569170"/>
                  </a:ext>
                </a:extLst>
              </a:tr>
            </a:tbl>
          </a:graphicData>
        </a:graphic>
      </p:graphicFrame>
    </p:spTree>
    <p:extLst>
      <p:ext uri="{BB962C8B-B14F-4D97-AF65-F5344CB8AC3E}">
        <p14:creationId xmlns:p14="http://schemas.microsoft.com/office/powerpoint/2010/main" val="336483080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8E73101-5762-44A9-8C65-1D33699E5213}"/>
              </a:ext>
            </a:extLst>
          </p:cNvPr>
          <p:cNvSpPr>
            <a:spLocks noGrp="1"/>
          </p:cNvSpPr>
          <p:nvPr>
            <p:ph type="title"/>
          </p:nvPr>
        </p:nvSpPr>
        <p:spPr>
          <a:xfrm>
            <a:off x="438705" y="205327"/>
            <a:ext cx="10515600" cy="611419"/>
          </a:xfrm>
        </p:spPr>
        <p:txBody>
          <a:bodyPr>
            <a:normAutofit fontScale="90000"/>
          </a:bodyPr>
          <a:lstStyle/>
          <a:p>
            <a:pPr algn="ctr"/>
            <a:r>
              <a:rPr lang="ru-RU" sz="3200" dirty="0">
                <a:solidFill>
                  <a:srgbClr val="00B0F0"/>
                </a:solidFill>
              </a:rPr>
              <a:t>616 ПП (запрет на допуск) изменялось с 25.11.2021, 15.12.2021, 27.12.2021 </a:t>
            </a:r>
          </a:p>
        </p:txBody>
      </p:sp>
      <p:sp>
        <p:nvSpPr>
          <p:cNvPr id="3" name="Объект 2">
            <a:extLst>
              <a:ext uri="{FF2B5EF4-FFF2-40B4-BE49-F238E27FC236}">
                <a16:creationId xmlns:a16="http://schemas.microsoft.com/office/drawing/2014/main" id="{C8ECE5EB-0120-4B0E-B777-8B2BE82E41A1}"/>
              </a:ext>
            </a:extLst>
          </p:cNvPr>
          <p:cNvSpPr>
            <a:spLocks noGrp="1"/>
          </p:cNvSpPr>
          <p:nvPr>
            <p:ph idx="1"/>
          </p:nvPr>
        </p:nvSpPr>
        <p:spPr>
          <a:xfrm>
            <a:off x="438705" y="902347"/>
            <a:ext cx="10515600" cy="4351338"/>
          </a:xfrm>
        </p:spPr>
        <p:txBody>
          <a:bodyPr>
            <a:normAutofit/>
          </a:bodyPr>
          <a:lstStyle/>
          <a:p>
            <a:pPr marL="0" indent="0">
              <a:buNone/>
            </a:pPr>
            <a:r>
              <a:rPr lang="ru-RU" sz="1800" b="1" dirty="0">
                <a:solidFill>
                  <a:srgbClr val="C00000"/>
                </a:solidFill>
              </a:rPr>
              <a:t>3 изменение</a:t>
            </a:r>
          </a:p>
          <a:p>
            <a:pPr marL="0" indent="0">
              <a:buNone/>
            </a:pPr>
            <a:endParaRPr lang="ru-RU" sz="1800" b="1" dirty="0">
              <a:solidFill>
                <a:srgbClr val="C00000"/>
              </a:solidFill>
            </a:endParaRPr>
          </a:p>
        </p:txBody>
      </p:sp>
      <p:graphicFrame>
        <p:nvGraphicFramePr>
          <p:cNvPr id="4" name="Таблица 4">
            <a:extLst>
              <a:ext uri="{FF2B5EF4-FFF2-40B4-BE49-F238E27FC236}">
                <a16:creationId xmlns:a16="http://schemas.microsoft.com/office/drawing/2014/main" id="{350DB353-3BAE-4DC5-AB04-E94EA9D8B923}"/>
              </a:ext>
            </a:extLst>
          </p:cNvPr>
          <p:cNvGraphicFramePr>
            <a:graphicFrameLocks noGrp="1"/>
          </p:cNvGraphicFramePr>
          <p:nvPr/>
        </p:nvGraphicFramePr>
        <p:xfrm>
          <a:off x="192349" y="1260629"/>
          <a:ext cx="11807302" cy="5522688"/>
        </p:xfrm>
        <a:graphic>
          <a:graphicData uri="http://schemas.openxmlformats.org/drawingml/2006/table">
            <a:tbl>
              <a:tblPr firstRow="1" bandRow="1">
                <a:tableStyleId>{5C22544A-7EE6-4342-B048-85BDC9FD1C3A}</a:tableStyleId>
              </a:tblPr>
              <a:tblGrid>
                <a:gridCol w="5459768">
                  <a:extLst>
                    <a:ext uri="{9D8B030D-6E8A-4147-A177-3AD203B41FA5}">
                      <a16:colId xmlns:a16="http://schemas.microsoft.com/office/drawing/2014/main" val="1251287809"/>
                    </a:ext>
                  </a:extLst>
                </a:gridCol>
                <a:gridCol w="6347534">
                  <a:extLst>
                    <a:ext uri="{9D8B030D-6E8A-4147-A177-3AD203B41FA5}">
                      <a16:colId xmlns:a16="http://schemas.microsoft.com/office/drawing/2014/main" val="4028449494"/>
                    </a:ext>
                  </a:extLst>
                </a:gridCol>
              </a:tblGrid>
              <a:tr h="370513">
                <a:tc>
                  <a:txBody>
                    <a:bodyPr/>
                    <a:lstStyle/>
                    <a:p>
                      <a:r>
                        <a:rPr lang="ru-RU" sz="1400" dirty="0"/>
                        <a:t>Старая редакция</a:t>
                      </a:r>
                    </a:p>
                  </a:txBody>
                  <a:tcPr/>
                </a:tc>
                <a:tc>
                  <a:txBody>
                    <a:bodyPr/>
                    <a:lstStyle/>
                    <a:p>
                      <a:r>
                        <a:rPr lang="ru-RU" dirty="0"/>
                        <a:t>Редакция с 25.11.2021</a:t>
                      </a:r>
                    </a:p>
                  </a:txBody>
                  <a:tcPr/>
                </a:tc>
                <a:extLst>
                  <a:ext uri="{0D108BD9-81ED-4DB2-BD59-A6C34878D82A}">
                    <a16:rowId xmlns:a16="http://schemas.microsoft.com/office/drawing/2014/main" val="2415430110"/>
                  </a:ext>
                </a:extLst>
              </a:tr>
              <a:tr h="26478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В случае представления участником закупки в составе заявки выписки из реестра российской промышленной продукции или реестра евразийской промышленной продукции либо декларации о включении продукции в единый реестр российской радиоэлектронной продукции </a:t>
                      </a:r>
                      <a:r>
                        <a:rPr lang="ru-RU" sz="1400" dirty="0">
                          <a:solidFill>
                            <a:srgbClr val="C00000"/>
                          </a:solidFill>
                        </a:rPr>
                        <a:t>с указанием совокупного количества баллов, не соответствующего требованиям, установленным для целей осуществления закупок постановлением Правительства Российской Федерации от 17 июля 2015 г. N 719, такая заявка приравнивается к заявке, в которой содержится предложение о поставке товаров, происходящих из иностранных государств </a:t>
                      </a:r>
                      <a:r>
                        <a:rPr lang="ru-RU" sz="1400" dirty="0"/>
                        <a:t>или группы иностранных государств, работ, услуг, соответственно выполняемых, оказываемых иностранными лицами.</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В случае представления участником закупки в составе заявки информации из реестра российской промышленной продукции, единого реестра российской радиоэлектронной продукции или евразийского реестра промышленных товаров </a:t>
                      </a:r>
                      <a:r>
                        <a:rPr lang="ru-RU" sz="1400" dirty="0">
                          <a:solidFill>
                            <a:srgbClr val="C00000"/>
                          </a:solidFill>
                        </a:rPr>
                        <a:t>без указания совокупного количества баллов, указанного в абзацах втором и третьем настоящего пункта, или с указанием такого совокупного количества баллов, не соответствующего требованиям, установленным для целей осуществления закупок постановлением Правительства Российской Федерации от 17 июля 2015 г. N 719 или решением Совета Евразийской экономической комиссии от 23 ноября 2020 г. N 105 соответственно, такая заявка приравнивается к заявке, в которой содержится предложение о поставке товаров, происходящих из иностранных государств.</a:t>
                      </a:r>
                    </a:p>
                    <a:p>
                      <a:endParaRPr lang="ru-RU" dirty="0"/>
                    </a:p>
                  </a:txBody>
                  <a:tcPr/>
                </a:tc>
                <a:extLst>
                  <a:ext uri="{0D108BD9-81ED-4DB2-BD59-A6C34878D82A}">
                    <a16:rowId xmlns:a16="http://schemas.microsoft.com/office/drawing/2014/main" val="3963023683"/>
                  </a:ext>
                </a:extLst>
              </a:tr>
              <a:tr h="24394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Информация о нахождении товара в реестре российской промышленной продукции или в едином реестре российской радиоэлектронной продукции не представляется при поставках вооружения, военной и специальной техники, принятых на вооружение, снабжение, в эксплуатацию, и (или) при поставках образцов вооружения, военной и специальной техники, разработанных в соответствии с конструкторской документацией с литерой не ниже "О 1". Информация о таких товарах не подлежит включению в реестр российской промышленной продукции или в единый реестр российской радиоэлектронной продукции.</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Номера реестровых записей из реестра российской промышленной продукции и единого реестра российской радиоэлектронной продукции не представляются при поставках вооружения, военной и специальной техники, принятых на вооружение, снабжение, в эксплуатацию, и (или) при поставках образцов вооружения, военной и специальной техники, разработанных в соответствии с конструкторской документацией с литерой не ниже "О 1". Информация о таких товарах не подлежит включению в реестр российской промышленной продукции и в единый реестр российской радиоэлектронной продукции.</a:t>
                      </a:r>
                    </a:p>
                    <a:p>
                      <a:endParaRPr lang="ru-RU" sz="1400" dirty="0"/>
                    </a:p>
                  </a:txBody>
                  <a:tcPr/>
                </a:tc>
                <a:extLst>
                  <a:ext uri="{0D108BD9-81ED-4DB2-BD59-A6C34878D82A}">
                    <a16:rowId xmlns:a16="http://schemas.microsoft.com/office/drawing/2014/main" val="4108931598"/>
                  </a:ext>
                </a:extLst>
              </a:tr>
            </a:tbl>
          </a:graphicData>
        </a:graphic>
      </p:graphicFrame>
    </p:spTree>
    <p:extLst>
      <p:ext uri="{BB962C8B-B14F-4D97-AF65-F5344CB8AC3E}">
        <p14:creationId xmlns:p14="http://schemas.microsoft.com/office/powerpoint/2010/main" val="381788072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8E73101-5762-44A9-8C65-1D33699E5213}"/>
              </a:ext>
            </a:extLst>
          </p:cNvPr>
          <p:cNvSpPr>
            <a:spLocks noGrp="1"/>
          </p:cNvSpPr>
          <p:nvPr>
            <p:ph type="title"/>
          </p:nvPr>
        </p:nvSpPr>
        <p:spPr>
          <a:xfrm>
            <a:off x="438705" y="205327"/>
            <a:ext cx="10515600" cy="611419"/>
          </a:xfrm>
        </p:spPr>
        <p:txBody>
          <a:bodyPr>
            <a:normAutofit fontScale="90000"/>
          </a:bodyPr>
          <a:lstStyle/>
          <a:p>
            <a:pPr algn="ctr"/>
            <a:r>
              <a:rPr lang="ru-RU" sz="3200" dirty="0">
                <a:solidFill>
                  <a:srgbClr val="00B0F0"/>
                </a:solidFill>
              </a:rPr>
              <a:t>616 ПП (запрет на допуск) изменялось с 25.11.2021, 15.12.2021, 27.12.2021 </a:t>
            </a:r>
          </a:p>
        </p:txBody>
      </p:sp>
      <p:sp>
        <p:nvSpPr>
          <p:cNvPr id="3" name="Объект 2">
            <a:extLst>
              <a:ext uri="{FF2B5EF4-FFF2-40B4-BE49-F238E27FC236}">
                <a16:creationId xmlns:a16="http://schemas.microsoft.com/office/drawing/2014/main" id="{C8ECE5EB-0120-4B0E-B777-8B2BE82E41A1}"/>
              </a:ext>
            </a:extLst>
          </p:cNvPr>
          <p:cNvSpPr>
            <a:spLocks noGrp="1"/>
          </p:cNvSpPr>
          <p:nvPr>
            <p:ph idx="1"/>
          </p:nvPr>
        </p:nvSpPr>
        <p:spPr>
          <a:xfrm>
            <a:off x="438705" y="902347"/>
            <a:ext cx="10515600" cy="4351338"/>
          </a:xfrm>
        </p:spPr>
        <p:txBody>
          <a:bodyPr>
            <a:normAutofit/>
          </a:bodyPr>
          <a:lstStyle/>
          <a:p>
            <a:pPr marL="0" indent="0">
              <a:buNone/>
            </a:pPr>
            <a:r>
              <a:rPr lang="ru-RU" sz="1800" b="1" dirty="0">
                <a:solidFill>
                  <a:srgbClr val="C00000"/>
                </a:solidFill>
              </a:rPr>
              <a:t>3 изменение</a:t>
            </a:r>
          </a:p>
          <a:p>
            <a:pPr marL="0" indent="0">
              <a:buNone/>
            </a:pPr>
            <a:endParaRPr lang="ru-RU" sz="1800" b="1" dirty="0">
              <a:solidFill>
                <a:srgbClr val="C00000"/>
              </a:solidFill>
            </a:endParaRPr>
          </a:p>
        </p:txBody>
      </p:sp>
      <p:graphicFrame>
        <p:nvGraphicFramePr>
          <p:cNvPr id="4" name="Таблица 4">
            <a:extLst>
              <a:ext uri="{FF2B5EF4-FFF2-40B4-BE49-F238E27FC236}">
                <a16:creationId xmlns:a16="http://schemas.microsoft.com/office/drawing/2014/main" id="{350DB353-3BAE-4DC5-AB04-E94EA9D8B923}"/>
              </a:ext>
            </a:extLst>
          </p:cNvPr>
          <p:cNvGraphicFramePr>
            <a:graphicFrameLocks noGrp="1"/>
          </p:cNvGraphicFramePr>
          <p:nvPr/>
        </p:nvGraphicFramePr>
        <p:xfrm>
          <a:off x="192349" y="1260629"/>
          <a:ext cx="11807302" cy="3875713"/>
        </p:xfrm>
        <a:graphic>
          <a:graphicData uri="http://schemas.openxmlformats.org/drawingml/2006/table">
            <a:tbl>
              <a:tblPr firstRow="1" bandRow="1">
                <a:tableStyleId>{5C22544A-7EE6-4342-B048-85BDC9FD1C3A}</a:tableStyleId>
              </a:tblPr>
              <a:tblGrid>
                <a:gridCol w="5373950">
                  <a:extLst>
                    <a:ext uri="{9D8B030D-6E8A-4147-A177-3AD203B41FA5}">
                      <a16:colId xmlns:a16="http://schemas.microsoft.com/office/drawing/2014/main" val="1251287809"/>
                    </a:ext>
                  </a:extLst>
                </a:gridCol>
                <a:gridCol w="6433352">
                  <a:extLst>
                    <a:ext uri="{9D8B030D-6E8A-4147-A177-3AD203B41FA5}">
                      <a16:colId xmlns:a16="http://schemas.microsoft.com/office/drawing/2014/main" val="4028449494"/>
                    </a:ext>
                  </a:extLst>
                </a:gridCol>
              </a:tblGrid>
              <a:tr h="370513">
                <a:tc>
                  <a:txBody>
                    <a:bodyPr/>
                    <a:lstStyle/>
                    <a:p>
                      <a:r>
                        <a:rPr lang="ru-RU" sz="1400" dirty="0"/>
                        <a:t>Старая редакция</a:t>
                      </a:r>
                    </a:p>
                  </a:txBody>
                  <a:tcPr/>
                </a:tc>
                <a:tc>
                  <a:txBody>
                    <a:bodyPr/>
                    <a:lstStyle/>
                    <a:p>
                      <a:r>
                        <a:rPr lang="ru-RU" dirty="0"/>
                        <a:t>Редакция с 25.11.2021</a:t>
                      </a:r>
                    </a:p>
                  </a:txBody>
                  <a:tcPr/>
                </a:tc>
                <a:extLst>
                  <a:ext uri="{0D108BD9-81ED-4DB2-BD59-A6C34878D82A}">
                    <a16:rowId xmlns:a16="http://schemas.microsoft.com/office/drawing/2014/main" val="2415430110"/>
                  </a:ext>
                </a:extLst>
              </a:tr>
              <a:tr h="26478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10 2. </a:t>
                      </a:r>
                      <a:r>
                        <a:rPr lang="ru-RU" sz="1400" dirty="0">
                          <a:solidFill>
                            <a:srgbClr val="C00000"/>
                          </a:solidFill>
                        </a:rPr>
                        <a:t>Выписка из реестра российской промышленной продукции или реестра евразийской промышленной продукции</a:t>
                      </a:r>
                      <a:r>
                        <a:rPr lang="ru-RU" sz="1400" dirty="0"/>
                        <a:t>, предусмотренная абзацем первым пункта 10 настоящего постановления, не представляется при осуществлении закупок промышленных товаров для нужд обороны страны и безопасности государства, попадающих под запрет, установленный пунктом 2 настоящего постановления, за исключением закупок промышленных товаров, предусмотренных перечнем.</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Для подтверждения соответствия закупки промышленных товаров, работ, услуг для нужд обороны страны и безопасности государства, за исключением промышленных товаров, предусмотренных перечнем, требованиям, установленным настоящим постановлением, участник закупки представляет заказчику в составе заявки на участие в закупке декларацию </a:t>
                      </a:r>
                      <a:r>
                        <a:rPr lang="ru-RU" sz="1400" dirty="0">
                          <a:solidFill>
                            <a:srgbClr val="C00000"/>
                          </a:solidFill>
                        </a:rPr>
                        <a:t>о происхождении </a:t>
                      </a:r>
                      <a:r>
                        <a:rPr lang="ru-RU" sz="1400" dirty="0"/>
                        <a:t>товара.</a:t>
                      </a:r>
                    </a:p>
                  </a:txBody>
                  <a:tcPr/>
                </a:tc>
                <a:tc>
                  <a:txBody>
                    <a:bodyPr/>
                    <a:lstStyle/>
                    <a:p>
                      <a:r>
                        <a:rPr lang="ru-RU" sz="1400" dirty="0"/>
                        <a:t>10 2. </a:t>
                      </a:r>
                      <a:r>
                        <a:rPr lang="ru-RU" sz="1400" dirty="0">
                          <a:solidFill>
                            <a:srgbClr val="C00000"/>
                          </a:solidFill>
                        </a:rPr>
                        <a:t>Номера реестровых записей из реестра российской промышленной продукции, единого реестра российской радиоэлектронной продукции или евразийского реестра промышленных товаров</a:t>
                      </a:r>
                      <a:r>
                        <a:rPr lang="ru-RU" sz="1400" dirty="0"/>
                        <a:t>, предусмотренные абзацами вторым и третьим пункта 10 настоящего постановления, </a:t>
                      </a:r>
                      <a:r>
                        <a:rPr lang="ru-RU" sz="1400" b="1" dirty="0"/>
                        <a:t>не представляются </a:t>
                      </a:r>
                      <a:r>
                        <a:rPr lang="ru-RU" sz="1400" dirty="0"/>
                        <a:t>при осуществлении закупок для нужд обороны страны и безопасности государства промышленных товаров, подпадающих под запрет, установленный пунктом 2 настоящего постановления, за исключением промышленных товаров, предусмотренных перечнем.</a:t>
                      </a:r>
                    </a:p>
                    <a:p>
                      <a:endParaRPr lang="ru-RU" sz="1400" dirty="0"/>
                    </a:p>
                    <a:p>
                      <a:r>
                        <a:rPr lang="ru-RU" sz="1400" dirty="0"/>
                        <a:t>Для подтверждения соответствия закупки промышленных товаров, работ, услуг для нужд обороны страны и безопасности государства, за исключением промышленных товаров, предусмотренных перечнем, требованиям, установленным настоящим постановлением, участник закупки представляет заказчику в составе заявки на участие в закупке декларацию </a:t>
                      </a:r>
                      <a:r>
                        <a:rPr lang="ru-RU" sz="1400" dirty="0">
                          <a:solidFill>
                            <a:srgbClr val="C00000"/>
                          </a:solidFill>
                        </a:rPr>
                        <a:t>о стране происхождения товара.</a:t>
                      </a:r>
                    </a:p>
                  </a:txBody>
                  <a:tcPr/>
                </a:tc>
                <a:extLst>
                  <a:ext uri="{0D108BD9-81ED-4DB2-BD59-A6C34878D82A}">
                    <a16:rowId xmlns:a16="http://schemas.microsoft.com/office/drawing/2014/main" val="3963023683"/>
                  </a:ext>
                </a:extLst>
              </a:tr>
            </a:tbl>
          </a:graphicData>
        </a:graphic>
      </p:graphicFrame>
    </p:spTree>
    <p:extLst>
      <p:ext uri="{BB962C8B-B14F-4D97-AF65-F5344CB8AC3E}">
        <p14:creationId xmlns:p14="http://schemas.microsoft.com/office/powerpoint/2010/main" val="1405417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032" y="64652"/>
            <a:ext cx="10515600" cy="616387"/>
          </a:xfrm>
        </p:spPr>
        <p:txBody>
          <a:bodyPr>
            <a:normAutofit/>
          </a:bodyPr>
          <a:lstStyle/>
          <a:p>
            <a:r>
              <a:rPr lang="ru-RU" sz="3600" dirty="0"/>
              <a:t>Новая редакция статьи 42 - Извещение</a:t>
            </a:r>
          </a:p>
        </p:txBody>
      </p:sp>
      <p:graphicFrame>
        <p:nvGraphicFramePr>
          <p:cNvPr id="4" name="Таблица 4"/>
          <p:cNvGraphicFramePr>
            <a:graphicFrameLocks noGrp="1"/>
          </p:cNvGraphicFramePr>
          <p:nvPr>
            <p:ph idx="1"/>
            <p:extLst>
              <p:ext uri="{D42A27DB-BD31-4B8C-83A1-F6EECF244321}">
                <p14:modId xmlns:p14="http://schemas.microsoft.com/office/powerpoint/2010/main" val="3528300016"/>
              </p:ext>
            </p:extLst>
          </p:nvPr>
        </p:nvGraphicFramePr>
        <p:xfrm>
          <a:off x="308295" y="545809"/>
          <a:ext cx="11575410" cy="6247539"/>
        </p:xfrm>
        <a:graphic>
          <a:graphicData uri="http://schemas.openxmlformats.org/drawingml/2006/table">
            <a:tbl>
              <a:tblPr firstRow="1" bandRow="1">
                <a:tableStyleId>{93296810-A885-4BE3-A3E7-6D5BEEA58F35}</a:tableStyleId>
              </a:tblPr>
              <a:tblGrid>
                <a:gridCol w="5787705">
                  <a:extLst>
                    <a:ext uri="{9D8B030D-6E8A-4147-A177-3AD203B41FA5}">
                      <a16:colId xmlns:a16="http://schemas.microsoft.com/office/drawing/2014/main" val="20000"/>
                    </a:ext>
                  </a:extLst>
                </a:gridCol>
                <a:gridCol w="5787705">
                  <a:extLst>
                    <a:ext uri="{9D8B030D-6E8A-4147-A177-3AD203B41FA5}">
                      <a16:colId xmlns:a16="http://schemas.microsoft.com/office/drawing/2014/main" val="20001"/>
                    </a:ext>
                  </a:extLst>
                </a:gridCol>
              </a:tblGrid>
              <a:tr h="377343">
                <a:tc>
                  <a:txBody>
                    <a:bodyPr/>
                    <a:lstStyle/>
                    <a:p>
                      <a:r>
                        <a:rPr lang="ru-RU" sz="1600" dirty="0"/>
                        <a:t>Редакция с 01.01.2022</a:t>
                      </a:r>
                    </a:p>
                  </a:txBody>
                  <a:tcPr/>
                </a:tc>
                <a:tc>
                  <a:txBody>
                    <a:bodyPr/>
                    <a:lstStyle/>
                    <a:p>
                      <a:r>
                        <a:rPr lang="ru-RU" sz="1600" dirty="0"/>
                        <a:t>Устаревшая редакция</a:t>
                      </a:r>
                    </a:p>
                  </a:txBody>
                  <a:tcPr/>
                </a:tc>
                <a:extLst>
                  <a:ext uri="{0D108BD9-81ED-4DB2-BD59-A6C34878D82A}">
                    <a16:rowId xmlns:a16="http://schemas.microsoft.com/office/drawing/2014/main" val="10000"/>
                  </a:ext>
                </a:extLst>
              </a:tr>
              <a:tr h="2106829">
                <a:tc>
                  <a:txBody>
                    <a:bodyPr/>
                    <a:lstStyle/>
                    <a:p>
                      <a:r>
                        <a:rPr lang="ru-RU" sz="1600" dirty="0">
                          <a:solidFill>
                            <a:schemeClr val="tx1"/>
                          </a:solidFill>
                        </a:rPr>
                        <a:t>5) наименование объекта закупки, информация (при наличии), предусмотренная правилами использования КТРУ, установленными в соответствии с частью 6 статьи 23 настоящего Федерального закона, указание (в случае осуществления закупки лекарственных средств) на международные непатентованные наименования лекарственных средств или при отсутствии таких наименований химические, группировочные наименования;</a:t>
                      </a:r>
                    </a:p>
                  </a:txBody>
                  <a:tcPr/>
                </a:tc>
                <a:tc rowSpan="4">
                  <a:txBody>
                    <a:bodyPr/>
                    <a:lstStyle/>
                    <a:p>
                      <a:pPr marL="0" indent="0">
                        <a:buFont typeface="Arial" panose="020B0604020202020204" pitchFamily="34" charset="0"/>
                        <a:buNone/>
                      </a:pPr>
                      <a:r>
                        <a:rPr lang="ru-RU" sz="1600" i="0" dirty="0"/>
                        <a:t>2) краткое изложение условий контракта, содержащее </a:t>
                      </a:r>
                    </a:p>
                    <a:p>
                      <a:pPr marL="171450" indent="-171450">
                        <a:buFont typeface="Arial" panose="020B0604020202020204" pitchFamily="34" charset="0"/>
                        <a:buChar char="•"/>
                      </a:pPr>
                      <a:r>
                        <a:rPr lang="ru-RU" sz="1600" i="0" dirty="0"/>
                        <a:t>наименование и описание объекта закупки с учетом требований, предусмотренных статьей 33 настоящего Федерального закона, </a:t>
                      </a:r>
                    </a:p>
                    <a:p>
                      <a:pPr marL="171450" indent="-171450">
                        <a:buFont typeface="Arial" panose="020B0604020202020204" pitchFamily="34" charset="0"/>
                        <a:buChar char="•"/>
                      </a:pPr>
                      <a:r>
                        <a:rPr lang="ru-RU" sz="1600" i="0" dirty="0"/>
                        <a:t>информацию о количестве и месте доставки товара, являющегося предметом контракта, месте выполнения работы или оказания услуги, являющихся предметом контракта, </a:t>
                      </a:r>
                    </a:p>
                    <a:p>
                      <a:pPr marL="171450" indent="-171450">
                        <a:buFont typeface="Arial" panose="020B0604020202020204" pitchFamily="34" charset="0"/>
                        <a:buChar char="•"/>
                      </a:pPr>
                      <a:r>
                        <a:rPr lang="ru-RU" sz="1600" i="0" dirty="0"/>
                        <a:t>а также сроки поставки товара или завершения работы либо график оказания услуг,</a:t>
                      </a:r>
                    </a:p>
                    <a:p>
                      <a:pPr marL="171450" indent="-171450">
                        <a:buFont typeface="Arial" panose="020B0604020202020204" pitchFamily="34" charset="0"/>
                        <a:buChar char="•"/>
                      </a:pPr>
                      <a:endParaRPr lang="ru-RU" sz="1200" i="1" dirty="0"/>
                    </a:p>
                    <a:p>
                      <a:pPr marL="171450" indent="-171450">
                        <a:buFont typeface="Arial" panose="020B0604020202020204" pitchFamily="34" charset="0"/>
                        <a:buChar char="•"/>
                      </a:pPr>
                      <a:endParaRPr lang="ru-RU" sz="1200" i="1" dirty="0"/>
                    </a:p>
                    <a:p>
                      <a:pPr marL="171450" indent="-171450">
                        <a:buFont typeface="Arial" panose="020B0604020202020204" pitchFamily="34" charset="0"/>
                        <a:buChar char="•"/>
                      </a:pPr>
                      <a:endParaRPr lang="ru-RU" sz="1200" i="1" dirty="0"/>
                    </a:p>
                    <a:p>
                      <a:pPr marL="171450" indent="-171450">
                        <a:buFont typeface="Arial" panose="020B0604020202020204" pitchFamily="34" charset="0"/>
                        <a:buChar char="•"/>
                      </a:pPr>
                      <a:endParaRPr lang="ru-RU" sz="1200" i="1" dirty="0"/>
                    </a:p>
                    <a:p>
                      <a:pPr marL="171450" indent="-171450">
                        <a:buFont typeface="Arial" panose="020B0604020202020204" pitchFamily="34" charset="0"/>
                        <a:buChar char="•"/>
                      </a:pPr>
                      <a:endParaRPr lang="ru-RU" sz="1200" i="1" dirty="0"/>
                    </a:p>
                    <a:p>
                      <a:pPr marL="171450" indent="-171450">
                        <a:buFont typeface="Arial" panose="020B0604020202020204" pitchFamily="34" charset="0"/>
                        <a:buChar char="•"/>
                      </a:pPr>
                      <a:endParaRPr lang="ru-RU" sz="1200" i="1" dirty="0"/>
                    </a:p>
                    <a:p>
                      <a:pPr marL="171450" indent="-171450">
                        <a:buFont typeface="Arial" panose="020B0604020202020204" pitchFamily="34" charset="0"/>
                        <a:buChar char="•"/>
                      </a:pPr>
                      <a:endParaRPr lang="ru-RU" sz="1200" i="1" dirty="0"/>
                    </a:p>
                    <a:p>
                      <a:pPr marL="171450" indent="-171450">
                        <a:buFont typeface="Arial" panose="020B0604020202020204" pitchFamily="34" charset="0"/>
                        <a:buChar char="•"/>
                      </a:pPr>
                      <a:endParaRPr lang="ru-RU" sz="1200" i="1" dirty="0"/>
                    </a:p>
                    <a:p>
                      <a:pPr marL="171450" indent="-171450">
                        <a:buFont typeface="Arial" panose="020B0604020202020204" pitchFamily="34" charset="0"/>
                        <a:buChar char="•"/>
                      </a:pPr>
                      <a:endParaRPr lang="ru-RU" sz="1200" i="1" dirty="0"/>
                    </a:p>
                    <a:p>
                      <a:pPr marL="0" indent="0">
                        <a:buFont typeface="Arial" panose="020B0604020202020204" pitchFamily="34" charset="0"/>
                        <a:buNone/>
                      </a:pPr>
                      <a:endParaRPr lang="ru-RU" sz="1200" b="0" i="1" dirty="0">
                        <a:solidFill>
                          <a:srgbClr val="7030A0"/>
                        </a:solidFill>
                        <a:effectLst/>
                        <a:latin typeface="+mn-lt"/>
                      </a:endParaRPr>
                    </a:p>
                    <a:p>
                      <a:pPr marL="0" indent="0">
                        <a:buFont typeface="Arial" panose="020B0604020202020204" pitchFamily="34" charset="0"/>
                        <a:buNone/>
                      </a:pPr>
                      <a:r>
                        <a:rPr lang="ru-RU" sz="1200" b="0" i="1" dirty="0">
                          <a:solidFill>
                            <a:srgbClr val="7030A0"/>
                          </a:solidFill>
                          <a:effectLst/>
                          <a:latin typeface="+mn-lt"/>
                        </a:rPr>
                        <a:t>В статье 3 новый п.8.4) </a:t>
                      </a:r>
                      <a:r>
                        <a:rPr lang="ru-RU" sz="1200" b="1" i="1" dirty="0">
                          <a:solidFill>
                            <a:srgbClr val="7030A0"/>
                          </a:solidFill>
                          <a:effectLst/>
                          <a:latin typeface="+mn-lt"/>
                        </a:rPr>
                        <a:t>отдельный этап исполнения контракта</a:t>
                      </a:r>
                      <a:r>
                        <a:rPr lang="ru-RU" sz="1200" b="0" i="1" dirty="0">
                          <a:solidFill>
                            <a:srgbClr val="7030A0"/>
                          </a:solidFill>
                          <a:effectLst/>
                          <a:latin typeface="+mn-lt"/>
                        </a:rPr>
                        <a:t> - часть обязательства поставщика (подрядчика, исполнителя), в отношении которого контрактом установлена обязанность заказчика обеспечить приемку (с оформлением в соответствии с настоящим Федеральным законом документа о приемке) и оплату поставленного товара, выполненной работы, оказанной услуги;</a:t>
                      </a:r>
                      <a:endParaRPr lang="ru-RU" sz="1200" i="1" dirty="0">
                        <a:solidFill>
                          <a:srgbClr val="7030A0"/>
                        </a:solidFill>
                        <a:latin typeface="+mn-lt"/>
                      </a:endParaRPr>
                    </a:p>
                  </a:txBody>
                  <a:tcPr/>
                </a:tc>
                <a:extLst>
                  <a:ext uri="{0D108BD9-81ED-4DB2-BD59-A6C34878D82A}">
                    <a16:rowId xmlns:a16="http://schemas.microsoft.com/office/drawing/2014/main" val="10001"/>
                  </a:ext>
                </a:extLst>
              </a:tr>
              <a:tr h="1603706">
                <a:tc>
                  <a:txBody>
                    <a:bodyPr/>
                    <a:lstStyle/>
                    <a:p>
                      <a:r>
                        <a:rPr lang="ru-RU" sz="1600" dirty="0">
                          <a:solidFill>
                            <a:schemeClr val="tx1"/>
                          </a:solidFill>
                        </a:rPr>
                        <a:t>6) информация о количестве </a:t>
                      </a:r>
                      <a:r>
                        <a:rPr lang="ru-RU" sz="1600" dirty="0">
                          <a:solidFill>
                            <a:srgbClr val="FF0000"/>
                          </a:solidFill>
                        </a:rPr>
                        <a:t>(за исключением случая, предусмотренного частью 24 статьи 22 настоящего Федерального закона)</a:t>
                      </a:r>
                      <a:r>
                        <a:rPr lang="ru-RU" sz="1600" dirty="0">
                          <a:solidFill>
                            <a:schemeClr val="tx1"/>
                          </a:solidFill>
                        </a:rPr>
                        <a:t>, </a:t>
                      </a:r>
                      <a:r>
                        <a:rPr lang="ru-RU" sz="1600" dirty="0">
                          <a:solidFill>
                            <a:srgbClr val="FF0000"/>
                          </a:solidFill>
                        </a:rPr>
                        <a:t>единице измерения </a:t>
                      </a:r>
                      <a:r>
                        <a:rPr lang="ru-RU" sz="1600" dirty="0">
                          <a:solidFill>
                            <a:schemeClr val="tx1"/>
                          </a:solidFill>
                        </a:rPr>
                        <a:t>и месте поставки товара (при осуществлении закупки товара, </a:t>
                      </a:r>
                      <a:r>
                        <a:rPr lang="ru-RU" sz="1600" dirty="0">
                          <a:solidFill>
                            <a:srgbClr val="FF0000"/>
                          </a:solidFill>
                        </a:rPr>
                        <a:t>в том числе поставляемого заказчику при выполнении закупаемых работ, оказании закупаемых услуг);</a:t>
                      </a:r>
                    </a:p>
                  </a:txBody>
                  <a:tcPr/>
                </a:tc>
                <a:tc vMerge="1">
                  <a:txBody>
                    <a:bodyPr/>
                    <a:lstStyle/>
                    <a:p>
                      <a:endParaRPr lang="ru-RU"/>
                    </a:p>
                  </a:txBody>
                  <a:tcPr/>
                </a:tc>
                <a:extLst>
                  <a:ext uri="{0D108BD9-81ED-4DB2-BD59-A6C34878D82A}">
                    <a16:rowId xmlns:a16="http://schemas.microsoft.com/office/drawing/2014/main" val="10002"/>
                  </a:ext>
                </a:extLst>
              </a:tr>
              <a:tr h="1100582">
                <a:tc>
                  <a:txBody>
                    <a:bodyPr/>
                    <a:lstStyle/>
                    <a:p>
                      <a:r>
                        <a:rPr lang="ru-RU" sz="1600" dirty="0"/>
                        <a:t>7) информация об объеме </a:t>
                      </a:r>
                      <a:r>
                        <a:rPr lang="ru-RU" sz="1600" dirty="0">
                          <a:solidFill>
                            <a:srgbClr val="FF0000"/>
                          </a:solidFill>
                        </a:rPr>
                        <a:t>(за исключением случая, предусмотренного частью 24 статьи 22 настоящего Федерального закона), о единице измерения </a:t>
                      </a:r>
                      <a:r>
                        <a:rPr lang="ru-RU" sz="1600" u="sng" dirty="0">
                          <a:solidFill>
                            <a:srgbClr val="FF0000"/>
                          </a:solidFill>
                        </a:rPr>
                        <a:t>(при наличии), </a:t>
                      </a:r>
                      <a:r>
                        <a:rPr lang="ru-RU" sz="1600" i="1" u="sng" dirty="0">
                          <a:solidFill>
                            <a:srgbClr val="7030A0"/>
                          </a:solidFill>
                        </a:rPr>
                        <a:t>т.е. может и не быть)</a:t>
                      </a:r>
                      <a:r>
                        <a:rPr lang="ru-RU" sz="1600" i="1" u="sng" dirty="0">
                          <a:solidFill>
                            <a:srgbClr val="FF0000"/>
                          </a:solidFill>
                        </a:rPr>
                        <a:t> </a:t>
                      </a:r>
                      <a:r>
                        <a:rPr lang="ru-RU" sz="1600" dirty="0"/>
                        <a:t>и месте выполнения работы или оказания услуги;</a:t>
                      </a:r>
                    </a:p>
                  </a:txBody>
                  <a:tcPr/>
                </a:tc>
                <a:tc vMerge="1">
                  <a:txBody>
                    <a:bodyPr/>
                    <a:lstStyle/>
                    <a:p>
                      <a:endParaRPr lang="ru-RU"/>
                    </a:p>
                  </a:txBody>
                  <a:tcPr/>
                </a:tc>
                <a:extLst>
                  <a:ext uri="{0D108BD9-81ED-4DB2-BD59-A6C34878D82A}">
                    <a16:rowId xmlns:a16="http://schemas.microsoft.com/office/drawing/2014/main" val="10003"/>
                  </a:ext>
                </a:extLst>
              </a:tr>
              <a:tr h="849021">
                <a:tc>
                  <a:txBody>
                    <a:bodyPr/>
                    <a:lstStyle/>
                    <a:p>
                      <a:r>
                        <a:rPr lang="ru-RU" sz="1600" dirty="0"/>
                        <a:t>8) срок исполнения контракта </a:t>
                      </a:r>
                      <a:r>
                        <a:rPr lang="ru-RU" sz="1600" dirty="0">
                          <a:solidFill>
                            <a:srgbClr val="FF0000"/>
                          </a:solidFill>
                        </a:rPr>
                        <a:t>(отдельных этапов исполнения контракта, если проектом контракта предусмотрены такие этапы);</a:t>
                      </a:r>
                    </a:p>
                  </a:txBody>
                  <a:tcPr/>
                </a:tc>
                <a:tc vMerge="1">
                  <a:txBody>
                    <a:bodyPr/>
                    <a:lstStyle/>
                    <a:p>
                      <a:endParaRPr lang="ru-RU"/>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8E73101-5762-44A9-8C65-1D33699E5213}"/>
              </a:ext>
            </a:extLst>
          </p:cNvPr>
          <p:cNvSpPr>
            <a:spLocks noGrp="1"/>
          </p:cNvSpPr>
          <p:nvPr>
            <p:ph type="title"/>
          </p:nvPr>
        </p:nvSpPr>
        <p:spPr>
          <a:xfrm>
            <a:off x="438705" y="205327"/>
            <a:ext cx="10515600" cy="611419"/>
          </a:xfrm>
        </p:spPr>
        <p:txBody>
          <a:bodyPr>
            <a:normAutofit fontScale="90000"/>
          </a:bodyPr>
          <a:lstStyle/>
          <a:p>
            <a:pPr algn="ctr"/>
            <a:r>
              <a:rPr lang="ru-RU" sz="3200" dirty="0">
                <a:solidFill>
                  <a:srgbClr val="00B0F0"/>
                </a:solidFill>
              </a:rPr>
              <a:t>616 ПП (запрет на допуск) изменялось с 25.11.2021, 15.12.2021, 27.12.2021 </a:t>
            </a:r>
          </a:p>
        </p:txBody>
      </p:sp>
      <p:sp>
        <p:nvSpPr>
          <p:cNvPr id="3" name="Объект 2">
            <a:extLst>
              <a:ext uri="{FF2B5EF4-FFF2-40B4-BE49-F238E27FC236}">
                <a16:creationId xmlns:a16="http://schemas.microsoft.com/office/drawing/2014/main" id="{C8ECE5EB-0120-4B0E-B777-8B2BE82E41A1}"/>
              </a:ext>
            </a:extLst>
          </p:cNvPr>
          <p:cNvSpPr>
            <a:spLocks noGrp="1"/>
          </p:cNvSpPr>
          <p:nvPr>
            <p:ph idx="1"/>
          </p:nvPr>
        </p:nvSpPr>
        <p:spPr>
          <a:xfrm>
            <a:off x="438705" y="902347"/>
            <a:ext cx="10515600" cy="4351338"/>
          </a:xfrm>
        </p:spPr>
        <p:txBody>
          <a:bodyPr>
            <a:normAutofit/>
          </a:bodyPr>
          <a:lstStyle/>
          <a:p>
            <a:pPr marL="0" indent="0">
              <a:buNone/>
            </a:pPr>
            <a:r>
              <a:rPr lang="ru-RU" sz="1800" b="1" dirty="0">
                <a:solidFill>
                  <a:srgbClr val="C00000"/>
                </a:solidFill>
              </a:rPr>
              <a:t>3 изменение</a:t>
            </a:r>
          </a:p>
          <a:p>
            <a:pPr marL="0" indent="0">
              <a:buNone/>
            </a:pPr>
            <a:endParaRPr lang="ru-RU" sz="1800" b="1" dirty="0">
              <a:solidFill>
                <a:srgbClr val="C00000"/>
              </a:solidFill>
            </a:endParaRPr>
          </a:p>
        </p:txBody>
      </p:sp>
      <p:graphicFrame>
        <p:nvGraphicFramePr>
          <p:cNvPr id="4" name="Таблица 4">
            <a:extLst>
              <a:ext uri="{FF2B5EF4-FFF2-40B4-BE49-F238E27FC236}">
                <a16:creationId xmlns:a16="http://schemas.microsoft.com/office/drawing/2014/main" id="{350DB353-3BAE-4DC5-AB04-E94EA9D8B923}"/>
              </a:ext>
            </a:extLst>
          </p:cNvPr>
          <p:cNvGraphicFramePr>
            <a:graphicFrameLocks noGrp="1"/>
          </p:cNvGraphicFramePr>
          <p:nvPr/>
        </p:nvGraphicFramePr>
        <p:xfrm>
          <a:off x="192349" y="1260629"/>
          <a:ext cx="11807302" cy="3662353"/>
        </p:xfrm>
        <a:graphic>
          <a:graphicData uri="http://schemas.openxmlformats.org/drawingml/2006/table">
            <a:tbl>
              <a:tblPr firstRow="1" bandRow="1">
                <a:tableStyleId>{5C22544A-7EE6-4342-B048-85BDC9FD1C3A}</a:tableStyleId>
              </a:tblPr>
              <a:tblGrid>
                <a:gridCol w="2612995">
                  <a:extLst>
                    <a:ext uri="{9D8B030D-6E8A-4147-A177-3AD203B41FA5}">
                      <a16:colId xmlns:a16="http://schemas.microsoft.com/office/drawing/2014/main" val="1251287809"/>
                    </a:ext>
                  </a:extLst>
                </a:gridCol>
                <a:gridCol w="9194307">
                  <a:extLst>
                    <a:ext uri="{9D8B030D-6E8A-4147-A177-3AD203B41FA5}">
                      <a16:colId xmlns:a16="http://schemas.microsoft.com/office/drawing/2014/main" val="4028449494"/>
                    </a:ext>
                  </a:extLst>
                </a:gridCol>
              </a:tblGrid>
              <a:tr h="370513">
                <a:tc>
                  <a:txBody>
                    <a:bodyPr/>
                    <a:lstStyle/>
                    <a:p>
                      <a:r>
                        <a:rPr lang="ru-RU" sz="1400" dirty="0"/>
                        <a:t>Старая редакция</a:t>
                      </a:r>
                    </a:p>
                  </a:txBody>
                  <a:tcPr/>
                </a:tc>
                <a:tc>
                  <a:txBody>
                    <a:bodyPr/>
                    <a:lstStyle/>
                    <a:p>
                      <a:r>
                        <a:rPr lang="ru-RU" dirty="0"/>
                        <a:t>Редакция с 25.11.2021</a:t>
                      </a:r>
                    </a:p>
                  </a:txBody>
                  <a:tcPr/>
                </a:tc>
                <a:extLst>
                  <a:ext uri="{0D108BD9-81ED-4DB2-BD59-A6C34878D82A}">
                    <a16:rowId xmlns:a16="http://schemas.microsoft.com/office/drawing/2014/main" val="2415430110"/>
                  </a:ext>
                </a:extLst>
              </a:tr>
              <a:tr h="24394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a:t>
                      </a:r>
                    </a:p>
                  </a:txBody>
                  <a:tcPr/>
                </a:tc>
                <a:tc>
                  <a:txBody>
                    <a:bodyPr/>
                    <a:lstStyle/>
                    <a:p>
                      <a:r>
                        <a:rPr lang="ru-RU" sz="1400" dirty="0"/>
                        <a:t>10.3. При исполнении контракта поставщик (подрядчик, исполнитель) при передаче товара (результатов работы) обязан предоставить заказчику документы, подтверждающие страну происхождения товара, на основании которых осуществляется включение продукции в реестр российской промышленной продукции, единый реестр российской радиоэлектронной продукции или евразийский реестр промышленных товаров, предусмотренные постановлением Правительства Российской Федерации от 17 июля 2015 г. N 719, постановлением Правительства Российской Федерации от 10 июля 2019 г. N 878 "О мерах стимулирования производства радиоэлектронной продукции на территории Российской Федерации при осуществлении закупок товаров, работ, услуг для обеспечения государственных и муниципальных нужд, о внесении изменений в постановление Правительства Российской Федерации от 16 сентября 2016 г. N 925 и признании утратившими силу некоторых актов Правительства Российской Федерации" или решением Совета Евразийской экономической комиссии от 23 ноября 2020 г. N 105 соответственно.</a:t>
                      </a:r>
                    </a:p>
                    <a:p>
                      <a:endParaRPr lang="ru-RU" sz="1400" dirty="0"/>
                    </a:p>
                    <a:p>
                      <a:r>
                        <a:rPr lang="ru-RU" sz="1400" dirty="0"/>
                        <a:t>В отношении товаров, работ, услуг для нужд обороны страны и безопасности государства, за исключением промышленных товаров, предусмотренных перечнем, при исполнении контракта поставщик (подрядчик, исполнитель) при передаче товара (результатов работы) обязан предоставить заказчику документы, подтверждающие страну происхождения товара, предусмотренные извещением и условиями контракта.</a:t>
                      </a:r>
                    </a:p>
                  </a:txBody>
                  <a:tcPr/>
                </a:tc>
                <a:extLst>
                  <a:ext uri="{0D108BD9-81ED-4DB2-BD59-A6C34878D82A}">
                    <a16:rowId xmlns:a16="http://schemas.microsoft.com/office/drawing/2014/main" val="4108931598"/>
                  </a:ext>
                </a:extLst>
              </a:tr>
            </a:tbl>
          </a:graphicData>
        </a:graphic>
      </p:graphicFrame>
      <p:sp>
        <p:nvSpPr>
          <p:cNvPr id="6" name="TextBox 5">
            <a:extLst>
              <a:ext uri="{FF2B5EF4-FFF2-40B4-BE49-F238E27FC236}">
                <a16:creationId xmlns:a16="http://schemas.microsoft.com/office/drawing/2014/main" id="{AFC4258A-CABD-4069-8BFC-82A5FFDD1933}"/>
              </a:ext>
            </a:extLst>
          </p:cNvPr>
          <p:cNvSpPr txBox="1"/>
          <p:nvPr/>
        </p:nvSpPr>
        <p:spPr>
          <a:xfrm>
            <a:off x="438705" y="5096598"/>
            <a:ext cx="60945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Что это за документы</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ru-RU" sz="1800" b="0" i="0" u="none" strike="noStrike" kern="1200" cap="none" spc="0" normalizeH="0" baseline="0" noProof="0" dirty="0">
                <a:ln>
                  <a:noFill/>
                </a:ln>
                <a:solidFill>
                  <a:prstClr val="black"/>
                </a:solidFill>
                <a:effectLst/>
                <a:uLnTx/>
                <a:uFillTx/>
                <a:latin typeface="Calibri"/>
                <a:ea typeface="+mn-ea"/>
                <a:cs typeface="+mn-cs"/>
              </a:rPr>
              <a:t>см. следующий слайд</a:t>
            </a:r>
          </a:p>
        </p:txBody>
      </p:sp>
    </p:spTree>
    <p:extLst>
      <p:ext uri="{BB962C8B-B14F-4D97-AF65-F5344CB8AC3E}">
        <p14:creationId xmlns:p14="http://schemas.microsoft.com/office/powerpoint/2010/main" val="268905127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8E73101-5762-44A9-8C65-1D33699E5213}"/>
              </a:ext>
            </a:extLst>
          </p:cNvPr>
          <p:cNvSpPr>
            <a:spLocks noGrp="1"/>
          </p:cNvSpPr>
          <p:nvPr>
            <p:ph type="title"/>
          </p:nvPr>
        </p:nvSpPr>
        <p:spPr>
          <a:xfrm>
            <a:off x="438705" y="205327"/>
            <a:ext cx="10515600" cy="611419"/>
          </a:xfrm>
        </p:spPr>
        <p:txBody>
          <a:bodyPr>
            <a:normAutofit fontScale="90000"/>
          </a:bodyPr>
          <a:lstStyle/>
          <a:p>
            <a:pPr algn="ctr"/>
            <a:r>
              <a:rPr lang="ru-RU" sz="3200" dirty="0">
                <a:solidFill>
                  <a:srgbClr val="00B0F0"/>
                </a:solidFill>
              </a:rPr>
              <a:t>616 ПП (запрет на допуск) изменялось с 25.11.2021, 15.12.2021, 27.12.2021 </a:t>
            </a:r>
          </a:p>
        </p:txBody>
      </p:sp>
      <p:sp>
        <p:nvSpPr>
          <p:cNvPr id="6" name="TextBox 5">
            <a:extLst>
              <a:ext uri="{FF2B5EF4-FFF2-40B4-BE49-F238E27FC236}">
                <a16:creationId xmlns:a16="http://schemas.microsoft.com/office/drawing/2014/main" id="{AFC4258A-CABD-4069-8BFC-82A5FFDD1933}"/>
              </a:ext>
            </a:extLst>
          </p:cNvPr>
          <p:cNvSpPr txBox="1"/>
          <p:nvPr/>
        </p:nvSpPr>
        <p:spPr>
          <a:xfrm>
            <a:off x="314419" y="995113"/>
            <a:ext cx="11386350"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alibri"/>
                <a:ea typeface="+mn-ea"/>
                <a:cs typeface="+mn-cs"/>
              </a:rPr>
              <a:t>1. </a:t>
            </a:r>
            <a:r>
              <a:rPr kumimoji="0" lang="ru-RU" sz="1800" b="0" i="0" u="none" strike="noStrike" kern="1200" cap="none" spc="0" normalizeH="0" baseline="0" noProof="0" dirty="0">
                <a:ln>
                  <a:noFill/>
                </a:ln>
                <a:solidFill>
                  <a:prstClr val="black"/>
                </a:solidFill>
                <a:effectLst/>
                <a:uLnTx/>
                <a:uFillTx/>
                <a:latin typeface="Calibri"/>
                <a:ea typeface="+mn-ea"/>
                <a:cs typeface="+mn-cs"/>
              </a:rPr>
              <a:t>На каком основании продукция включается в РРПП - п. 7 ПП РФ № 616 - это заключение о подтверждении производства промышленной продукции на территории РФ , выданное Минпромторгом России в соответствии с ПП РФ № 719.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alibri"/>
                <a:ea typeface="+mn-ea"/>
                <a:cs typeface="+mn-cs"/>
              </a:rPr>
              <a:t>2. </a:t>
            </a:r>
            <a:r>
              <a:rPr kumimoji="0" lang="ru-RU" sz="1800" b="0" i="0" u="none" strike="noStrike" kern="1200" cap="none" spc="0" normalizeH="0" baseline="0" noProof="0" dirty="0">
                <a:ln>
                  <a:noFill/>
                </a:ln>
                <a:solidFill>
                  <a:prstClr val="black"/>
                </a:solidFill>
                <a:effectLst/>
                <a:uLnTx/>
                <a:uFillTx/>
                <a:latin typeface="Calibri"/>
                <a:ea typeface="+mn-ea"/>
                <a:cs typeface="+mn-cs"/>
              </a:rPr>
              <a:t>Документы, на основании которых радиоэлектронная продукция включается в РРЭП, перечислены в подп. «з» п. 4 Правил формирования и ведения РРЭП</a:t>
            </a:r>
          </a:p>
        </p:txBody>
      </p:sp>
      <p:pic>
        <p:nvPicPr>
          <p:cNvPr id="9" name="Рисунок 8">
            <a:extLst>
              <a:ext uri="{FF2B5EF4-FFF2-40B4-BE49-F238E27FC236}">
                <a16:creationId xmlns:a16="http://schemas.microsoft.com/office/drawing/2014/main" id="{F5E1A9A9-D91F-49EC-B917-97C9A364EE6C}"/>
              </a:ext>
            </a:extLst>
          </p:cNvPr>
          <p:cNvPicPr>
            <a:picLocks noChangeAspect="1"/>
          </p:cNvPicPr>
          <p:nvPr/>
        </p:nvPicPr>
        <p:blipFill>
          <a:blip r:embed="rId2"/>
          <a:stretch>
            <a:fillRect/>
          </a:stretch>
        </p:blipFill>
        <p:spPr>
          <a:xfrm>
            <a:off x="438705" y="2472441"/>
            <a:ext cx="8589885" cy="1913119"/>
          </a:xfrm>
          <a:prstGeom prst="rect">
            <a:avLst/>
          </a:prstGeom>
        </p:spPr>
      </p:pic>
      <p:sp>
        <p:nvSpPr>
          <p:cNvPr id="11" name="TextBox 10">
            <a:extLst>
              <a:ext uri="{FF2B5EF4-FFF2-40B4-BE49-F238E27FC236}">
                <a16:creationId xmlns:a16="http://schemas.microsoft.com/office/drawing/2014/main" id="{343A422A-4464-4825-823E-69D200DBBC31}"/>
              </a:ext>
            </a:extLst>
          </p:cNvPr>
          <p:cNvSpPr txBox="1"/>
          <p:nvPr/>
        </p:nvSpPr>
        <p:spPr>
          <a:xfrm>
            <a:off x="438705" y="4385560"/>
            <a:ext cx="11182164"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Поскольку ТКО не входить в перечень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подзапретных</a:t>
            </a:r>
            <a:r>
              <a:rPr kumimoji="0" lang="ru-RU" sz="1800" b="0" i="0" u="none" strike="noStrike" kern="1200" cap="none" spc="0" normalizeH="0" baseline="0" noProof="0" dirty="0">
                <a:ln>
                  <a:noFill/>
                </a:ln>
                <a:solidFill>
                  <a:prstClr val="black"/>
                </a:solidFill>
                <a:effectLst/>
                <a:uLnTx/>
                <a:uFillTx/>
                <a:latin typeface="Calibri"/>
                <a:ea typeface="+mn-ea"/>
                <a:cs typeface="+mn-cs"/>
              </a:rPr>
              <a:t>» товаров, подтверждением российского происхождения товара для целей применения ПП РФ № 616 во всех случаях будет заключение Минпромторга России, выданное в соответствии с ПП РФ № 719.</a:t>
            </a:r>
          </a:p>
        </p:txBody>
      </p:sp>
    </p:spTree>
    <p:extLst>
      <p:ext uri="{BB962C8B-B14F-4D97-AF65-F5344CB8AC3E}">
        <p14:creationId xmlns:p14="http://schemas.microsoft.com/office/powerpoint/2010/main" val="130164495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8E73101-5762-44A9-8C65-1D33699E5213}"/>
              </a:ext>
            </a:extLst>
          </p:cNvPr>
          <p:cNvSpPr>
            <a:spLocks noGrp="1"/>
          </p:cNvSpPr>
          <p:nvPr>
            <p:ph type="title"/>
          </p:nvPr>
        </p:nvSpPr>
        <p:spPr>
          <a:xfrm>
            <a:off x="438705" y="205327"/>
            <a:ext cx="10515600" cy="611419"/>
          </a:xfrm>
        </p:spPr>
        <p:txBody>
          <a:bodyPr>
            <a:normAutofit fontScale="90000"/>
          </a:bodyPr>
          <a:lstStyle/>
          <a:p>
            <a:pPr algn="ctr"/>
            <a:r>
              <a:rPr lang="ru-RU" sz="3200" dirty="0">
                <a:solidFill>
                  <a:srgbClr val="00B0F0"/>
                </a:solidFill>
              </a:rPr>
              <a:t>616 ПП (запрет на допуск) изменялось с 25.11.2021, 15.12.2021, 27.12.2021 </a:t>
            </a:r>
          </a:p>
        </p:txBody>
      </p:sp>
      <p:sp>
        <p:nvSpPr>
          <p:cNvPr id="6" name="TextBox 5">
            <a:extLst>
              <a:ext uri="{FF2B5EF4-FFF2-40B4-BE49-F238E27FC236}">
                <a16:creationId xmlns:a16="http://schemas.microsoft.com/office/drawing/2014/main" id="{AFC4258A-CABD-4069-8BFC-82A5FFDD1933}"/>
              </a:ext>
            </a:extLst>
          </p:cNvPr>
          <p:cNvSpPr txBox="1"/>
          <p:nvPr/>
        </p:nvSpPr>
        <p:spPr>
          <a:xfrm>
            <a:off x="314419" y="995113"/>
            <a:ext cx="11386350" cy="535531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Что с документом, на основании которого продукция включается в ЕРПТ?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Как следует из Решения № 105, «документ, подтверждающий выполнение при производстве промышленного товара государства-члена условий, производственных и технологических операций, при выполнении которых товар считается происходящим из государства-члена, и выдаваемый уполномоченным органом/организацией государства-члена в соответствии с его законодательством» — </a:t>
            </a:r>
            <a:r>
              <a:rPr kumimoji="0" lang="ru-RU" sz="1800" b="1" i="0" u="none" strike="noStrike" kern="1200" cap="none" spc="0" normalizeH="0" baseline="0" noProof="0" dirty="0">
                <a:ln>
                  <a:noFill/>
                </a:ln>
                <a:solidFill>
                  <a:prstClr val="black"/>
                </a:solidFill>
                <a:effectLst/>
                <a:uLnTx/>
                <a:uFillTx/>
                <a:latin typeface="Calibri"/>
                <a:ea typeface="+mn-ea"/>
                <a:cs typeface="+mn-cs"/>
              </a:rPr>
              <a:t>это акт экспертизы </a:t>
            </a:r>
            <a:r>
              <a:rPr kumimoji="0" lang="ru-RU"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Однако в п. 17 Правил, утвержденных Решением № 105, указано, что основанием для включения в ЕРПТ сведений о промышленном товаре государства-члена и его производителе является «подача заявителем заявления в электронном виде по форме согласно приложению № 5 с использованием информационного ресурса Комиссии». Акт экспертизы — всего лишь приложение к такому заявлению.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Налицо предпосылки для возникновения неразберихи относительного того, что считать «документом, подтверждающим страну происхождения товара, на основании которого осуществляется включение продукции в ЕРПТ». С высокой вероятностью появятся: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1)</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ru-RU" sz="1800" b="0" i="0" u="none" strike="noStrike" kern="1200" cap="none" spc="0" normalizeH="0" baseline="0" noProof="0" dirty="0">
                <a:ln>
                  <a:noFill/>
                </a:ln>
                <a:solidFill>
                  <a:prstClr val="black"/>
                </a:solidFill>
                <a:effectLst/>
                <a:uLnTx/>
                <a:uFillTx/>
                <a:latin typeface="Calibri"/>
                <a:ea typeface="+mn-ea"/>
                <a:cs typeface="+mn-cs"/>
              </a:rPr>
              <a:t>позиция, согласно которой достаточно предоставления акта экспертизы; </a:t>
            </a:r>
          </a:p>
          <a:p>
            <a:pPr marL="342900" marR="0" lvl="0" indent="-342900" algn="l" defTabSz="914400" rtl="0" eaLnBrk="1" fontAlgn="auto" latinLnBrk="0" hangingPunct="1">
              <a:lnSpc>
                <a:spcPct val="100000"/>
              </a:lnSpc>
              <a:spcBef>
                <a:spcPts val="0"/>
              </a:spcBef>
              <a:spcAft>
                <a:spcPts val="0"/>
              </a:spcAft>
              <a:buClrTx/>
              <a:buSzTx/>
              <a:buFontTx/>
              <a:buAutoNum type="arabicParenR" startAt="2"/>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позиция об обязательном предоставлении заявления по форме согласно приложению № 5 к Правилам, утвержденным Решением № 105 (с приложением акта экспертизы).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1" u="none" strike="noStrike" kern="1200" cap="none" spc="0" normalizeH="0" baseline="0" noProof="0" dirty="0">
                <a:ln>
                  <a:noFill/>
                </a:ln>
                <a:solidFill>
                  <a:srgbClr val="7030A0"/>
                </a:solidFill>
                <a:effectLst/>
                <a:uLnTx/>
                <a:uFillTx/>
                <a:latin typeface="Calibri"/>
                <a:ea typeface="+mn-ea"/>
                <a:cs typeface="+mn-cs"/>
              </a:rPr>
              <a:t>Какая позиция правильная</a:t>
            </a:r>
            <a:r>
              <a:rPr kumimoji="0" lang="en-US" sz="1800" b="1" i="1" u="none" strike="noStrike" kern="1200" cap="none" spc="0" normalizeH="0" baseline="0" noProof="0" dirty="0">
                <a:ln>
                  <a:noFill/>
                </a:ln>
                <a:solidFill>
                  <a:srgbClr val="7030A0"/>
                </a:solidFill>
                <a:effectLst/>
                <a:uLnTx/>
                <a:uFillTx/>
                <a:latin typeface="Calibri"/>
                <a:ea typeface="+mn-ea"/>
                <a:cs typeface="+mn-cs"/>
              </a:rPr>
              <a:t>?</a:t>
            </a:r>
            <a:endParaRPr kumimoji="0" lang="ru-RU" sz="1800" b="1" i="1" u="none" strike="noStrike" kern="1200" cap="none" spc="0" normalizeH="0" baseline="0" noProof="0" dirty="0">
              <a:ln>
                <a:noFill/>
              </a:ln>
              <a:solidFill>
                <a:srgbClr val="7030A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640914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8E73101-5762-44A9-8C65-1D33699E5213}"/>
              </a:ext>
            </a:extLst>
          </p:cNvPr>
          <p:cNvSpPr>
            <a:spLocks noGrp="1"/>
          </p:cNvSpPr>
          <p:nvPr>
            <p:ph type="title"/>
          </p:nvPr>
        </p:nvSpPr>
        <p:spPr>
          <a:xfrm>
            <a:off x="438705" y="205327"/>
            <a:ext cx="10515600" cy="611419"/>
          </a:xfrm>
        </p:spPr>
        <p:txBody>
          <a:bodyPr>
            <a:normAutofit fontScale="90000"/>
          </a:bodyPr>
          <a:lstStyle/>
          <a:p>
            <a:pPr algn="ctr"/>
            <a:r>
              <a:rPr lang="ru-RU" sz="3200" dirty="0">
                <a:solidFill>
                  <a:srgbClr val="00B0F0"/>
                </a:solidFill>
              </a:rPr>
              <a:t>616 ПП (запрет на допуск) изменялось с 25.11.2021, 15.12.2021, 27.12.2021 </a:t>
            </a:r>
          </a:p>
        </p:txBody>
      </p:sp>
      <p:sp>
        <p:nvSpPr>
          <p:cNvPr id="3" name="Объект 2">
            <a:extLst>
              <a:ext uri="{FF2B5EF4-FFF2-40B4-BE49-F238E27FC236}">
                <a16:creationId xmlns:a16="http://schemas.microsoft.com/office/drawing/2014/main" id="{C8ECE5EB-0120-4B0E-B777-8B2BE82E41A1}"/>
              </a:ext>
            </a:extLst>
          </p:cNvPr>
          <p:cNvSpPr>
            <a:spLocks noGrp="1"/>
          </p:cNvSpPr>
          <p:nvPr>
            <p:ph idx="1"/>
          </p:nvPr>
        </p:nvSpPr>
        <p:spPr>
          <a:xfrm>
            <a:off x="438705" y="1115411"/>
            <a:ext cx="10515600" cy="4351338"/>
          </a:xfrm>
        </p:spPr>
        <p:txBody>
          <a:bodyPr/>
          <a:lstStyle/>
          <a:p>
            <a:r>
              <a:rPr lang="ru-RU" sz="1800" b="1" dirty="0">
                <a:solidFill>
                  <a:srgbClr val="C00000"/>
                </a:solidFill>
              </a:rPr>
              <a:t>с </a:t>
            </a:r>
            <a:r>
              <a:rPr lang="en-US" sz="1800" b="1" dirty="0">
                <a:solidFill>
                  <a:srgbClr val="C00000"/>
                </a:solidFill>
              </a:rPr>
              <a:t>15</a:t>
            </a:r>
            <a:r>
              <a:rPr lang="ru-RU" sz="1800" b="1" dirty="0">
                <a:solidFill>
                  <a:srgbClr val="C00000"/>
                </a:solidFill>
              </a:rPr>
              <a:t>.12.2021 </a:t>
            </a:r>
            <a:r>
              <a:rPr lang="ru-RU" sz="1800" dirty="0"/>
              <a:t>(Постановление Правительства России от 20 ноября 2021 г. N 1989)</a:t>
            </a:r>
          </a:p>
          <a:p>
            <a:pPr marL="0" indent="0">
              <a:buNone/>
            </a:pPr>
            <a:endParaRPr lang="ru-RU" sz="1600" strike="sngStrike" dirty="0"/>
          </a:p>
        </p:txBody>
      </p:sp>
      <p:graphicFrame>
        <p:nvGraphicFramePr>
          <p:cNvPr id="4" name="Таблица 4">
            <a:extLst>
              <a:ext uri="{FF2B5EF4-FFF2-40B4-BE49-F238E27FC236}">
                <a16:creationId xmlns:a16="http://schemas.microsoft.com/office/drawing/2014/main" id="{2844686A-6A8B-4377-8017-61CCE7A823C1}"/>
              </a:ext>
            </a:extLst>
          </p:cNvPr>
          <p:cNvGraphicFramePr>
            <a:graphicFrameLocks noGrp="1"/>
          </p:cNvGraphicFramePr>
          <p:nvPr/>
        </p:nvGraphicFramePr>
        <p:xfrm>
          <a:off x="274221" y="1115729"/>
          <a:ext cx="11168356" cy="4216400"/>
        </p:xfrm>
        <a:graphic>
          <a:graphicData uri="http://schemas.openxmlformats.org/drawingml/2006/table">
            <a:tbl>
              <a:tblPr firstRow="1" bandRow="1">
                <a:tableStyleId>{5C22544A-7EE6-4342-B048-85BDC9FD1C3A}</a:tableStyleId>
              </a:tblPr>
              <a:tblGrid>
                <a:gridCol w="5584178">
                  <a:extLst>
                    <a:ext uri="{9D8B030D-6E8A-4147-A177-3AD203B41FA5}">
                      <a16:colId xmlns:a16="http://schemas.microsoft.com/office/drawing/2014/main" val="573466614"/>
                    </a:ext>
                  </a:extLst>
                </a:gridCol>
                <a:gridCol w="5584178">
                  <a:extLst>
                    <a:ext uri="{9D8B030D-6E8A-4147-A177-3AD203B41FA5}">
                      <a16:colId xmlns:a16="http://schemas.microsoft.com/office/drawing/2014/main" val="2305948095"/>
                    </a:ext>
                  </a:extLst>
                </a:gridCol>
              </a:tblGrid>
              <a:tr h="370840">
                <a:tc>
                  <a:txBody>
                    <a:bodyPr/>
                    <a:lstStyle/>
                    <a:p>
                      <a:r>
                        <a:rPr lang="ru-RU" sz="1400" dirty="0"/>
                        <a:t>Старая редакция </a:t>
                      </a:r>
                    </a:p>
                  </a:txBody>
                  <a:tcPr/>
                </a:tc>
                <a:tc>
                  <a:txBody>
                    <a:bodyPr/>
                    <a:lstStyle/>
                    <a:p>
                      <a:r>
                        <a:rPr lang="ru-RU" sz="1400" dirty="0"/>
                        <a:t>Редакция с 15.12.2021</a:t>
                      </a:r>
                    </a:p>
                  </a:txBody>
                  <a:tcPr/>
                </a:tc>
                <a:extLst>
                  <a:ext uri="{0D108BD9-81ED-4DB2-BD59-A6C34878D82A}">
                    <a16:rowId xmlns:a16="http://schemas.microsoft.com/office/drawing/2014/main" val="1665525523"/>
                  </a:ext>
                </a:extLst>
              </a:tr>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u="sng" dirty="0"/>
                        <a:t>3. Установить, что указанные в пунктах 1 и 2 настоящего постановления </a:t>
                      </a:r>
                      <a:r>
                        <a:rPr lang="ru-RU" sz="1400" b="1" u="sng" dirty="0"/>
                        <a:t>запреты не применяются </a:t>
                      </a:r>
                      <a:r>
                        <a:rPr lang="ru-RU" sz="1400" u="sng" dirty="0"/>
                        <a:t>в следующих случаях:</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u="sng" dirty="0"/>
                        <a:t>а) отсутствие на территории Российской Федерации производства промышленного товара, которое подтверждается:</a:t>
                      </a:r>
                    </a:p>
                  </a:txBody>
                  <a:tcPr/>
                </a:tc>
                <a:tc hMerge="1">
                  <a:txBody>
                    <a:bodyPr/>
                    <a:lstStyle/>
                    <a:p>
                      <a:endParaRPr lang="ru-RU" sz="1400" dirty="0"/>
                    </a:p>
                  </a:txBody>
                  <a:tcPr/>
                </a:tc>
                <a:extLst>
                  <a:ext uri="{0D108BD9-81ED-4DB2-BD59-A6C34878D82A}">
                    <a16:rowId xmlns:a16="http://schemas.microsoft.com/office/drawing/2014/main" val="127080888"/>
                  </a:ext>
                </a:extLst>
              </a:tr>
              <a:tr h="370840">
                <a:tc>
                  <a:txBody>
                    <a:bodyPr/>
                    <a:lstStyle/>
                    <a:p>
                      <a:r>
                        <a:rPr lang="ru-RU" sz="1400" dirty="0"/>
                        <a:t>в отношении промышленных товаров, предусмотренных перечнем, - наличием разрешения на закупку происходящего из иностранного государства промышленного товара, выдаваемого с использованием государственной информационной системы промышленности в порядке, установленном Министерством промышленности и торговли Российской Федерации </a:t>
                      </a:r>
                      <a:r>
                        <a:rPr lang="ru-RU" sz="1400" dirty="0">
                          <a:solidFill>
                            <a:srgbClr val="FF0000"/>
                          </a:solidFill>
                        </a:rPr>
                        <a:t>либо наличием разрешения на закупку происходящего из иностранного государства промышленного товара, сведения о поставке которого отнесены к государственной тайне, выдаваемого в порядке, установленном Министерством промышленности и торговли Российской Федерации;</a:t>
                      </a:r>
                    </a:p>
                    <a:p>
                      <a:endParaRPr lang="ru-RU" sz="1400" dirty="0"/>
                    </a:p>
                  </a:txBody>
                  <a:tcPr/>
                </a:tc>
                <a:tc>
                  <a:txBody>
                    <a:bodyPr/>
                    <a:lstStyle/>
                    <a:p>
                      <a:r>
                        <a:rPr lang="ru-RU" sz="1400" dirty="0"/>
                        <a:t>в отношении промышленных товаров, предусмотренных перечнем, - наличием разрешения на закупку происходящего из иностранного государства промышленного товара, выдаваемого с использованием государственной информационной системы промышленности в порядке, установленном Министерством промышленности и торговли Российской Федерации;</a:t>
                      </a:r>
                    </a:p>
                    <a:p>
                      <a:endParaRPr lang="ru-RU" sz="1400" dirty="0"/>
                    </a:p>
                  </a:txBody>
                  <a:tcPr/>
                </a:tc>
                <a:extLst>
                  <a:ext uri="{0D108BD9-81ED-4DB2-BD59-A6C34878D82A}">
                    <a16:rowId xmlns:a16="http://schemas.microsoft.com/office/drawing/2014/main" val="3396066153"/>
                  </a:ext>
                </a:extLst>
              </a:tr>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dirty="0"/>
                        <a:t>в отношении иных товаров, не предусмотренных перечнем, а также работ (услуг), выполняемых (оказываемых) иностранными лицами и приобретаемых для целей осуществления закупок для нужд обороны страны и безопасности государства, - заказчиком самостоятельно;</a:t>
                      </a:r>
                    </a:p>
                  </a:txBody>
                  <a:tcPr/>
                </a:tc>
                <a:tc hMerge="1">
                  <a:txBody>
                    <a:bodyPr/>
                    <a:lstStyle/>
                    <a:p>
                      <a:endParaRPr lang="ru-RU" dirty="0"/>
                    </a:p>
                  </a:txBody>
                  <a:tcPr/>
                </a:tc>
                <a:extLst>
                  <a:ext uri="{0D108BD9-81ED-4DB2-BD59-A6C34878D82A}">
                    <a16:rowId xmlns:a16="http://schemas.microsoft.com/office/drawing/2014/main" val="830022489"/>
                  </a:ext>
                </a:extLst>
              </a:tr>
              <a:tr h="370840">
                <a:tc>
                  <a:txBody>
                    <a:bodyPr/>
                    <a:lstStyle/>
                    <a:p>
                      <a:endParaRPr lang="ru-RU"/>
                    </a:p>
                  </a:txBody>
                  <a:tcPr/>
                </a:tc>
                <a:tc>
                  <a:txBody>
                    <a:bodyPr/>
                    <a:lstStyle/>
                    <a:p>
                      <a:endParaRPr lang="ru-RU" dirty="0"/>
                    </a:p>
                  </a:txBody>
                  <a:tcPr/>
                </a:tc>
                <a:extLst>
                  <a:ext uri="{0D108BD9-81ED-4DB2-BD59-A6C34878D82A}">
                    <a16:rowId xmlns:a16="http://schemas.microsoft.com/office/drawing/2014/main" val="244641636"/>
                  </a:ext>
                </a:extLst>
              </a:tr>
            </a:tbl>
          </a:graphicData>
        </a:graphic>
      </p:graphicFrame>
    </p:spTree>
    <p:extLst>
      <p:ext uri="{BB962C8B-B14F-4D97-AF65-F5344CB8AC3E}">
        <p14:creationId xmlns:p14="http://schemas.microsoft.com/office/powerpoint/2010/main" val="205780406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704580" y="427906"/>
            <a:ext cx="7038975" cy="5467350"/>
          </a:xfrm>
          <a:prstGeom prst="rect">
            <a:avLst/>
          </a:prstGeom>
        </p:spPr>
      </p:pic>
      <p:pic>
        <p:nvPicPr>
          <p:cNvPr id="3" name="Рисунок 2"/>
          <p:cNvPicPr>
            <a:picLocks noChangeAspect="1"/>
          </p:cNvPicPr>
          <p:nvPr/>
        </p:nvPicPr>
        <p:blipFill>
          <a:blip r:embed="rId3"/>
          <a:stretch>
            <a:fillRect/>
          </a:stretch>
        </p:blipFill>
        <p:spPr>
          <a:xfrm>
            <a:off x="8029125" y="723181"/>
            <a:ext cx="3914775" cy="4876800"/>
          </a:xfrm>
          <a:prstGeom prst="rect">
            <a:avLst/>
          </a:prstGeom>
        </p:spPr>
      </p:pic>
    </p:spTree>
    <p:extLst>
      <p:ext uri="{BB962C8B-B14F-4D97-AF65-F5344CB8AC3E}">
        <p14:creationId xmlns:p14="http://schemas.microsoft.com/office/powerpoint/2010/main" val="39732854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D1641B2-07FA-4323-AF64-049459C6A912}"/>
              </a:ext>
            </a:extLst>
          </p:cNvPr>
          <p:cNvSpPr>
            <a:spLocks noGrp="1"/>
          </p:cNvSpPr>
          <p:nvPr>
            <p:ph idx="1"/>
          </p:nvPr>
        </p:nvSpPr>
        <p:spPr>
          <a:xfrm>
            <a:off x="760562" y="531662"/>
            <a:ext cx="10515600" cy="4351338"/>
          </a:xfrm>
        </p:spPr>
        <p:txBody>
          <a:bodyPr/>
          <a:lstStyle/>
          <a:p>
            <a:r>
              <a:rPr lang="ru-RU" sz="1600" b="1" dirty="0"/>
              <a:t>Порядок выдачи Министерством промышленности и торговли Российской Федерации разрешения на закупку происходящего из иностранного государства промышленного товара </a:t>
            </a:r>
            <a:r>
              <a:rPr lang="ru-RU" sz="1600" b="1" dirty="0">
                <a:solidFill>
                  <a:srgbClr val="FF0000"/>
                </a:solidFill>
              </a:rPr>
              <a:t>(с 11.07.2020)</a:t>
            </a:r>
          </a:p>
          <a:p>
            <a:pPr marL="0" indent="0">
              <a:buNone/>
            </a:pPr>
            <a:r>
              <a:rPr lang="ru-RU" sz="1600" dirty="0"/>
              <a:t>1.Настоящий Порядок устанавливает правила выдачи разрешения Министерства промышленности и торговли Российской Федерации (далее – Министерство) на закупку происходящего из иностранного государства промышленного товара по обращению </a:t>
            </a:r>
          </a:p>
          <a:p>
            <a:r>
              <a:rPr lang="ru-RU" sz="1600" b="1" dirty="0"/>
              <a:t>государственных заказчиков, </a:t>
            </a:r>
          </a:p>
          <a:p>
            <a:r>
              <a:rPr lang="ru-RU" sz="1600" b="1" dirty="0"/>
              <a:t>муниципальных заказчиков </a:t>
            </a:r>
          </a:p>
          <a:p>
            <a:r>
              <a:rPr lang="ru-RU" sz="1600" b="1" dirty="0"/>
              <a:t>или иных юридических лиц</a:t>
            </a:r>
            <a:r>
              <a:rPr lang="ru-RU" sz="1600" dirty="0"/>
              <a:t>, указанных в части 5 статьи 15 Федерального закона от 5 апреля 2013 г. № 44-ФЗ </a:t>
            </a:r>
            <a:r>
              <a:rPr lang="ru-RU" sz="1600" i="1" dirty="0">
                <a:solidFill>
                  <a:srgbClr val="7030A0"/>
                </a:solidFill>
              </a:rPr>
              <a:t>– не указаны бюджетные учреждения!</a:t>
            </a:r>
          </a:p>
          <a:p>
            <a:endParaRPr lang="ru-RU" sz="1600" dirty="0"/>
          </a:p>
          <a:p>
            <a:pPr marL="0" indent="0">
              <a:buNone/>
            </a:pPr>
            <a:r>
              <a:rPr lang="ru-RU" sz="1600" dirty="0"/>
              <a:t>2.Разрешение выдается в отношении промышленных товаров, происходящих ‎из иностранных государств (за исключением государств – членов Евразийского экономического союза), для целей осуществления закупок для государственных ‎и муниципальных нужд, </a:t>
            </a:r>
          </a:p>
          <a:p>
            <a:pPr marL="0" indent="0">
              <a:buNone/>
            </a:pPr>
            <a:r>
              <a:rPr lang="ru-RU" sz="1600" dirty="0"/>
              <a:t>а также для целей осуществления закупок для нужд обороны страны и безопасности государства по перечню согласно приложению ‎к постановлению Правительства Российской Федерации от 30 апреля 2020 г. № 616.</a:t>
            </a:r>
            <a:r>
              <a:rPr lang="ru-RU" sz="1600" i="1" dirty="0">
                <a:solidFill>
                  <a:srgbClr val="7030A0"/>
                </a:solidFill>
              </a:rPr>
              <a:t>  - То есть  разрешение требуется только, когда заказчик точно собирается прикупить иностранный товар.</a:t>
            </a:r>
          </a:p>
          <a:p>
            <a:pPr marL="0" indent="0">
              <a:buNone/>
            </a:pPr>
            <a:endParaRPr lang="ru-RU" sz="1600" dirty="0"/>
          </a:p>
        </p:txBody>
      </p:sp>
    </p:spTree>
    <p:extLst>
      <p:ext uri="{BB962C8B-B14F-4D97-AF65-F5344CB8AC3E}">
        <p14:creationId xmlns:p14="http://schemas.microsoft.com/office/powerpoint/2010/main" val="52154699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15350A3-9BE8-4F26-BF1C-0D5325B13274}"/>
              </a:ext>
            </a:extLst>
          </p:cNvPr>
          <p:cNvSpPr>
            <a:spLocks noGrp="1"/>
          </p:cNvSpPr>
          <p:nvPr>
            <p:ph type="title"/>
          </p:nvPr>
        </p:nvSpPr>
        <p:spPr>
          <a:xfrm>
            <a:off x="527806" y="163793"/>
            <a:ext cx="11258725" cy="633161"/>
          </a:xfrm>
        </p:spPr>
        <p:txBody>
          <a:bodyPr/>
          <a:lstStyle/>
          <a:p>
            <a:pPr algn="ctr"/>
            <a:r>
              <a:rPr lang="ru-RU" sz="1800" b="1" dirty="0">
                <a:solidFill>
                  <a:srgbClr val="C00000"/>
                </a:solidFill>
              </a:rPr>
              <a:t>Приказ Министерства промышленности и торговли РФ от 29 мая 2020 г. N 1755</a:t>
            </a:r>
          </a:p>
        </p:txBody>
      </p:sp>
      <p:sp>
        <p:nvSpPr>
          <p:cNvPr id="3" name="Объект 2">
            <a:extLst>
              <a:ext uri="{FF2B5EF4-FFF2-40B4-BE49-F238E27FC236}">
                <a16:creationId xmlns:a16="http://schemas.microsoft.com/office/drawing/2014/main" id="{8D1641B2-07FA-4323-AF64-049459C6A912}"/>
              </a:ext>
            </a:extLst>
          </p:cNvPr>
          <p:cNvSpPr>
            <a:spLocks noGrp="1"/>
          </p:cNvSpPr>
          <p:nvPr>
            <p:ph idx="1"/>
          </p:nvPr>
        </p:nvSpPr>
        <p:spPr>
          <a:xfrm>
            <a:off x="335560" y="796954"/>
            <a:ext cx="11534862" cy="5380009"/>
          </a:xfrm>
        </p:spPr>
        <p:txBody>
          <a:bodyPr/>
          <a:lstStyle/>
          <a:p>
            <a:pPr marL="0" indent="0">
              <a:buNone/>
            </a:pPr>
            <a:r>
              <a:rPr lang="ru-RU" sz="1600" dirty="0"/>
              <a:t>3. Заявитель подает в Министерство заявку о выдаче разрешения (далее – заявление) через государственную информационную систему промышленности (далее – ГИСП).</a:t>
            </a:r>
          </a:p>
          <a:p>
            <a:r>
              <a:rPr lang="ru-RU" sz="1600" dirty="0"/>
              <a:t>При подаче заявки через ГИСП заявителю необходимо определить уполномоченное лицо, ответственное за подачу заявки и доступ к информации, содержащейся в ГИСП (далее – представитель заявителя).</a:t>
            </a:r>
          </a:p>
          <a:p>
            <a:pPr marL="0" indent="0">
              <a:buNone/>
            </a:pPr>
            <a:r>
              <a:rPr lang="ru-RU" sz="1600" dirty="0"/>
              <a:t>4. Заявка в электронной форме заполняется представителем заявителя в личном кабинете ГИСП </a:t>
            </a:r>
            <a:r>
              <a:rPr lang="ru-RU" sz="1600" dirty="0">
                <a:solidFill>
                  <a:srgbClr val="0070C0"/>
                </a:solidFill>
              </a:rPr>
              <a:t>на сайте gisp.gov.ru </a:t>
            </a:r>
            <a:r>
              <a:rPr lang="ru-RU" sz="1600" dirty="0"/>
              <a:t>в информационно-телекоммуникационной сети «Интернет» (далее – сайт gisp.gov.ru) и подписывается представителем заказчика усиленной квалифицированной электронной подписью. –</a:t>
            </a:r>
            <a:r>
              <a:rPr lang="ru-RU" sz="1600" i="1" dirty="0">
                <a:solidFill>
                  <a:srgbClr val="7030A0"/>
                </a:solidFill>
              </a:rPr>
              <a:t>Т.е. надо регистрироваться в ГИСП, но про порядок регистрации ничего нигде не говорится.</a:t>
            </a:r>
          </a:p>
          <a:p>
            <a:pPr marL="0" indent="0">
              <a:buNone/>
            </a:pPr>
            <a:r>
              <a:rPr lang="ru-RU" sz="1600" dirty="0"/>
              <a:t>5. В заявке указывается:</a:t>
            </a:r>
          </a:p>
          <a:p>
            <a:pPr marL="0" indent="0">
              <a:buNone/>
            </a:pPr>
            <a:r>
              <a:rPr lang="ru-RU" sz="1600" dirty="0"/>
              <a:t>а) информация о заявителе (адрес заявителя, являющегося юридическим лицом, либо адрес регистрации по месту пребывания или по месту жительства заявителя, являющегося индивидуальным предпринимателем, контактная информация для связи (телефон, электронная почта);</a:t>
            </a:r>
          </a:p>
          <a:p>
            <a:pPr marL="0" indent="0">
              <a:buNone/>
            </a:pPr>
            <a:r>
              <a:rPr lang="ru-RU" sz="1600" dirty="0"/>
              <a:t>б) информация о планируемом к закупке </a:t>
            </a:r>
            <a:r>
              <a:rPr lang="ru-RU" sz="1600" dirty="0">
                <a:solidFill>
                  <a:srgbClr val="FF0000"/>
                </a:solidFill>
              </a:rPr>
              <a:t>происходящем из иностранного государства промышленном товаре</a:t>
            </a:r>
            <a:r>
              <a:rPr lang="ru-RU" sz="1600" dirty="0"/>
              <a:t>, в отношении которого запрашивается разрешение (наименование, коды в соответствии с Общероссийским классификатором продукции по видам экономической деятельности ОК 034-2014 (ОКПД2) и </a:t>
            </a:r>
            <a:r>
              <a:rPr lang="ru-RU" sz="1600" b="1" dirty="0"/>
              <a:t>Единой товарной номенклатурой внешнеэкономической деятельности Евразийского экономического союза (ТН ВЭД ЕАЭС) </a:t>
            </a:r>
            <a:r>
              <a:rPr lang="ru-RU" sz="1600" dirty="0"/>
              <a:t>(далее – товар) </a:t>
            </a:r>
            <a:r>
              <a:rPr lang="ru-RU" sz="1600" i="1" dirty="0">
                <a:solidFill>
                  <a:srgbClr val="7030A0"/>
                </a:solidFill>
              </a:rPr>
              <a:t>– это «новые» для заказчиков коды, которые утверждены Решением Совета Евразийской экономической комиссии от 16 июля 2012 г. N 54 "Об утверждении единой Товарной номенклатуры внешнеэкономической деятельности Евразийского экономического союза и Единого таможенного тарифа Евразийского экономического союза"</a:t>
            </a:r>
          </a:p>
          <a:p>
            <a:pPr marL="0" indent="0">
              <a:buNone/>
            </a:pPr>
            <a:endParaRPr lang="ru-RU" sz="1600" dirty="0"/>
          </a:p>
        </p:txBody>
      </p:sp>
    </p:spTree>
    <p:extLst>
      <p:ext uri="{BB962C8B-B14F-4D97-AF65-F5344CB8AC3E}">
        <p14:creationId xmlns:p14="http://schemas.microsoft.com/office/powerpoint/2010/main" val="256332444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15350A3-9BE8-4F26-BF1C-0D5325B13274}"/>
              </a:ext>
            </a:extLst>
          </p:cNvPr>
          <p:cNvSpPr>
            <a:spLocks noGrp="1"/>
          </p:cNvSpPr>
          <p:nvPr>
            <p:ph type="title"/>
          </p:nvPr>
        </p:nvSpPr>
        <p:spPr>
          <a:xfrm>
            <a:off x="527806" y="163793"/>
            <a:ext cx="11258725" cy="633161"/>
          </a:xfrm>
        </p:spPr>
        <p:txBody>
          <a:bodyPr/>
          <a:lstStyle/>
          <a:p>
            <a:pPr algn="ctr"/>
            <a:r>
              <a:rPr lang="ru-RU" sz="1800" b="1" dirty="0">
                <a:solidFill>
                  <a:srgbClr val="C00000"/>
                </a:solidFill>
              </a:rPr>
              <a:t>Приказ Министерства промышленности и торговли РФ от 29 мая 2020 г. N 1755</a:t>
            </a:r>
          </a:p>
        </p:txBody>
      </p:sp>
      <p:sp>
        <p:nvSpPr>
          <p:cNvPr id="3" name="Объект 2">
            <a:extLst>
              <a:ext uri="{FF2B5EF4-FFF2-40B4-BE49-F238E27FC236}">
                <a16:creationId xmlns:a16="http://schemas.microsoft.com/office/drawing/2014/main" id="{8D1641B2-07FA-4323-AF64-049459C6A912}"/>
              </a:ext>
            </a:extLst>
          </p:cNvPr>
          <p:cNvSpPr>
            <a:spLocks noGrp="1"/>
          </p:cNvSpPr>
          <p:nvPr>
            <p:ph idx="1"/>
          </p:nvPr>
        </p:nvSpPr>
        <p:spPr>
          <a:xfrm>
            <a:off x="335560" y="796954"/>
            <a:ext cx="11534862" cy="5380009"/>
          </a:xfrm>
        </p:spPr>
        <p:txBody>
          <a:bodyPr/>
          <a:lstStyle/>
          <a:p>
            <a:pPr marL="0" indent="0">
              <a:buNone/>
            </a:pPr>
            <a:r>
              <a:rPr lang="ru-RU" sz="1600" dirty="0"/>
              <a:t>в) сведения о технических характеристиках закупаемого товара, касающиеся</a:t>
            </a:r>
          </a:p>
          <a:p>
            <a:r>
              <a:rPr lang="ru-RU" sz="1600" dirty="0"/>
              <a:t> функционального назначения или перечня выполняемых функций, </a:t>
            </a:r>
          </a:p>
          <a:p>
            <a:r>
              <a:rPr lang="ru-RU" sz="1600" dirty="0"/>
              <a:t>области применения, </a:t>
            </a:r>
          </a:p>
          <a:p>
            <a:r>
              <a:rPr lang="ru-RU" sz="1600" dirty="0"/>
              <a:t>качественных характеристик оборудования (длительность гарантийного срока, надежность, энергоемкость, </a:t>
            </a:r>
            <a:r>
              <a:rPr lang="ru-RU" sz="1600" dirty="0" err="1"/>
              <a:t>экологичность</a:t>
            </a:r>
            <a:r>
              <a:rPr lang="ru-RU" sz="1600" dirty="0"/>
              <a:t>, физические, химические, механические, органолептические свойства, не относящиеся исключительно ‎к внешнему виду товара и существенным образом влияющие на функциональное назначение, область применения или качественные характеристики),</a:t>
            </a:r>
          </a:p>
          <a:p>
            <a:r>
              <a:rPr lang="ru-RU" sz="1600" dirty="0"/>
              <a:t>а также стоимостных характеристиках закупаемого товара, в том числе одной единицы товара и совокупности таких товаров, для определения отличий параметров заявленного  товара от параметров производимого в Российской Федерации товара;</a:t>
            </a:r>
          </a:p>
          <a:p>
            <a:pPr marL="0" indent="0">
              <a:buNone/>
            </a:pPr>
            <a:r>
              <a:rPr lang="ru-RU" sz="1600" dirty="0"/>
              <a:t>г) наименование национального и федерального проектов (программ), в рамках которых закупается товар (при наличии);</a:t>
            </a:r>
          </a:p>
          <a:p>
            <a:pPr marL="0" indent="0">
              <a:buNone/>
            </a:pPr>
            <a:r>
              <a:rPr lang="ru-RU" sz="1600" dirty="0"/>
              <a:t>д) информация об источниках финансирования закупки товара;</a:t>
            </a:r>
          </a:p>
          <a:p>
            <a:pPr marL="0" indent="0">
              <a:buNone/>
            </a:pPr>
            <a:r>
              <a:rPr lang="ru-RU" sz="1600" dirty="0"/>
              <a:t>е) наименование инвестиционного проекта, в рамках которого закупается товар (при наличии);</a:t>
            </a:r>
          </a:p>
          <a:p>
            <a:pPr marL="0" indent="0">
              <a:buNone/>
            </a:pPr>
            <a:r>
              <a:rPr lang="ru-RU" sz="1600" dirty="0"/>
              <a:t>ж) наименование национального и федерального проектов (программ), в рамках которых закупается товар (при наличии);</a:t>
            </a:r>
          </a:p>
          <a:p>
            <a:pPr marL="0" indent="0">
              <a:buNone/>
            </a:pPr>
            <a:r>
              <a:rPr lang="ru-RU" sz="1600" dirty="0"/>
              <a:t>з) планируемый срок проведения закупки товара.</a:t>
            </a:r>
          </a:p>
          <a:p>
            <a:pPr marL="0" indent="0">
              <a:buNone/>
            </a:pPr>
            <a:endParaRPr lang="ru-RU" sz="1600" dirty="0"/>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ru-RU" sz="1600" b="0" i="0" u="none" strike="noStrike" kern="1200" cap="none" spc="0" normalizeH="0" baseline="0" noProof="0" dirty="0">
                <a:ln>
                  <a:noFill/>
                </a:ln>
                <a:solidFill>
                  <a:prstClr val="black"/>
                </a:solidFill>
                <a:effectLst/>
                <a:uLnTx/>
                <a:uFillTx/>
                <a:latin typeface="Calibri"/>
                <a:ea typeface="+mn-ea"/>
                <a:cs typeface="+mn-cs"/>
              </a:rPr>
              <a:t>6. Заявка и прилагаемые к ней документы (при наличии) </a:t>
            </a:r>
            <a:r>
              <a:rPr kumimoji="0" lang="ru-RU" sz="1600" b="1" i="0" u="none" strike="noStrike" kern="1200" cap="none" spc="0" normalizeH="0" baseline="0" noProof="0" dirty="0">
                <a:ln>
                  <a:noFill/>
                </a:ln>
                <a:solidFill>
                  <a:srgbClr val="C00000"/>
                </a:solidFill>
                <a:effectLst/>
                <a:uLnTx/>
                <a:uFillTx/>
                <a:latin typeface="Calibri"/>
                <a:ea typeface="+mn-ea"/>
                <a:cs typeface="+mn-cs"/>
              </a:rPr>
              <a:t>заполняются отдельно на каждый товар</a:t>
            </a:r>
            <a:r>
              <a:rPr kumimoji="0" lang="ru-RU" sz="1600" b="0" i="0" u="none" strike="noStrike" kern="1200" cap="none" spc="0" normalizeH="0" baseline="0" noProof="0" dirty="0">
                <a:ln>
                  <a:noFill/>
                </a:ln>
                <a:solidFill>
                  <a:prstClr val="black"/>
                </a:solidFill>
                <a:effectLst/>
                <a:uLnTx/>
                <a:uFillTx/>
                <a:latin typeface="Calibri"/>
                <a:ea typeface="+mn-ea"/>
                <a:cs typeface="+mn-cs"/>
              </a:rPr>
              <a:t>, в отношении которого запрашивается разрешение. Заявка и прилагаемые к ней документы (при наличии) не должны иметь грифов секретности.</a:t>
            </a: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endParaRPr lang="ru-RU" sz="1600" dirty="0">
              <a:solidFill>
                <a:prstClr val="black"/>
              </a:solidFill>
              <a:latin typeface="Calibri"/>
            </a:endParaRP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ru-RU" sz="1600" b="0" i="0" u="none" strike="noStrike" kern="1200" cap="none" spc="0" normalizeH="0" baseline="0" noProof="0" dirty="0">
                <a:ln>
                  <a:noFill/>
                </a:ln>
                <a:solidFill>
                  <a:prstClr val="black"/>
                </a:solidFill>
                <a:effectLst/>
                <a:uLnTx/>
                <a:uFillTx/>
                <a:latin typeface="Calibri"/>
                <a:ea typeface="+mn-ea"/>
                <a:cs typeface="+mn-cs"/>
              </a:rPr>
              <a:t>17. Разрешение действительно </a:t>
            </a:r>
            <a:r>
              <a:rPr kumimoji="0" lang="ru-RU" sz="1600" b="1" i="0" u="none" strike="noStrike" kern="1200" cap="none" spc="0" normalizeH="0" baseline="0" noProof="0" dirty="0">
                <a:ln>
                  <a:noFill/>
                </a:ln>
                <a:solidFill>
                  <a:srgbClr val="C00000"/>
                </a:solidFill>
                <a:effectLst/>
                <a:uLnTx/>
                <a:uFillTx/>
                <a:latin typeface="Calibri"/>
                <a:ea typeface="+mn-ea"/>
                <a:cs typeface="+mn-cs"/>
              </a:rPr>
              <a:t>в течение 18 месяцев со дня его выдачи ‎и распространяется </a:t>
            </a:r>
            <a:r>
              <a:rPr kumimoji="0" lang="ru-RU" sz="1600" b="1" i="0" u="sng" strike="noStrike" kern="1200" cap="none" spc="0" normalizeH="0" baseline="0" noProof="0" dirty="0">
                <a:ln>
                  <a:noFill/>
                </a:ln>
                <a:solidFill>
                  <a:srgbClr val="C00000"/>
                </a:solidFill>
                <a:effectLst/>
                <a:uLnTx/>
                <a:uFillTx/>
                <a:latin typeface="Calibri"/>
                <a:ea typeface="+mn-ea"/>
                <a:cs typeface="+mn-cs"/>
              </a:rPr>
              <a:t>только на одну закупку.</a:t>
            </a: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endParaRPr kumimoji="0" lang="ru-RU" sz="1600" b="0" i="0" u="none" strike="noStrike" kern="1200" cap="none" spc="0" normalizeH="0" baseline="0" noProof="0" dirty="0">
              <a:ln>
                <a:noFill/>
              </a:ln>
              <a:solidFill>
                <a:prstClr val="black"/>
              </a:solidFill>
              <a:effectLst/>
              <a:uLnTx/>
              <a:uFillTx/>
              <a:latin typeface="Calibri"/>
              <a:ea typeface="+mn-ea"/>
              <a:cs typeface="+mn-cs"/>
            </a:endParaRPr>
          </a:p>
          <a:p>
            <a:pPr marL="0" indent="0">
              <a:buNone/>
            </a:pPr>
            <a:endParaRPr lang="ru-RU" sz="1600" dirty="0"/>
          </a:p>
        </p:txBody>
      </p:sp>
    </p:spTree>
    <p:extLst>
      <p:ext uri="{BB962C8B-B14F-4D97-AF65-F5344CB8AC3E}">
        <p14:creationId xmlns:p14="http://schemas.microsoft.com/office/powerpoint/2010/main" val="279111467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15350A3-9BE8-4F26-BF1C-0D5325B13274}"/>
              </a:ext>
            </a:extLst>
          </p:cNvPr>
          <p:cNvSpPr>
            <a:spLocks noGrp="1"/>
          </p:cNvSpPr>
          <p:nvPr>
            <p:ph type="title"/>
          </p:nvPr>
        </p:nvSpPr>
        <p:spPr>
          <a:xfrm>
            <a:off x="466637" y="226286"/>
            <a:ext cx="11258725" cy="337293"/>
          </a:xfrm>
        </p:spPr>
        <p:txBody>
          <a:bodyPr/>
          <a:lstStyle/>
          <a:p>
            <a:pPr algn="ctr"/>
            <a:r>
              <a:rPr lang="ru-RU" sz="1800" b="1" dirty="0">
                <a:solidFill>
                  <a:srgbClr val="C00000"/>
                </a:solidFill>
              </a:rPr>
              <a:t>Схема действий при запросе разрешения на закупку иностранного товара</a:t>
            </a:r>
            <a:br>
              <a:rPr lang="ru-RU" sz="1800" b="1" dirty="0">
                <a:solidFill>
                  <a:srgbClr val="C00000"/>
                </a:solidFill>
              </a:rPr>
            </a:br>
            <a:endParaRPr lang="ru-RU" sz="1800" b="1" dirty="0">
              <a:solidFill>
                <a:srgbClr val="C00000"/>
              </a:solidFill>
            </a:endParaRPr>
          </a:p>
        </p:txBody>
      </p:sp>
      <p:graphicFrame>
        <p:nvGraphicFramePr>
          <p:cNvPr id="4" name="Таблица 3"/>
          <p:cNvGraphicFramePr>
            <a:graphicFrameLocks noGrp="1"/>
          </p:cNvGraphicFramePr>
          <p:nvPr/>
        </p:nvGraphicFramePr>
        <p:xfrm>
          <a:off x="1188990" y="692083"/>
          <a:ext cx="10210009" cy="1737360"/>
        </p:xfrm>
        <a:graphic>
          <a:graphicData uri="http://schemas.openxmlformats.org/drawingml/2006/table">
            <a:tbl>
              <a:tblPr firstRow="1" bandRow="1">
                <a:tableStyleId>{5C22544A-7EE6-4342-B048-85BDC9FD1C3A}</a:tableStyleId>
              </a:tblPr>
              <a:tblGrid>
                <a:gridCol w="582930">
                  <a:extLst>
                    <a:ext uri="{9D8B030D-6E8A-4147-A177-3AD203B41FA5}">
                      <a16:colId xmlns:a16="http://schemas.microsoft.com/office/drawing/2014/main" val="3185743850"/>
                    </a:ext>
                  </a:extLst>
                </a:gridCol>
                <a:gridCol w="4495699">
                  <a:extLst>
                    <a:ext uri="{9D8B030D-6E8A-4147-A177-3AD203B41FA5}">
                      <a16:colId xmlns:a16="http://schemas.microsoft.com/office/drawing/2014/main" val="2959577551"/>
                    </a:ext>
                  </a:extLst>
                </a:gridCol>
                <a:gridCol w="3029369">
                  <a:extLst>
                    <a:ext uri="{9D8B030D-6E8A-4147-A177-3AD203B41FA5}">
                      <a16:colId xmlns:a16="http://schemas.microsoft.com/office/drawing/2014/main" val="275607474"/>
                    </a:ext>
                  </a:extLst>
                </a:gridCol>
                <a:gridCol w="2102011">
                  <a:extLst>
                    <a:ext uri="{9D8B030D-6E8A-4147-A177-3AD203B41FA5}">
                      <a16:colId xmlns:a16="http://schemas.microsoft.com/office/drawing/2014/main" val="1618060286"/>
                    </a:ext>
                  </a:extLst>
                </a:gridCol>
              </a:tblGrid>
              <a:tr h="370840">
                <a:tc>
                  <a:txBody>
                    <a:bodyPr/>
                    <a:lstStyle/>
                    <a:p>
                      <a:r>
                        <a:rPr lang="ru-RU" sz="1600" dirty="0"/>
                        <a:t>Шаг</a:t>
                      </a:r>
                    </a:p>
                  </a:txBody>
                  <a:tcPr/>
                </a:tc>
                <a:tc>
                  <a:txBody>
                    <a:bodyPr/>
                    <a:lstStyle/>
                    <a:p>
                      <a:r>
                        <a:rPr lang="ru-RU" sz="1600" dirty="0"/>
                        <a:t>Кто</a:t>
                      </a:r>
                      <a:r>
                        <a:rPr lang="ru-RU" sz="1600" baseline="0" dirty="0"/>
                        <a:t> осуществляет </a:t>
                      </a:r>
                      <a:endParaRPr lang="ru-RU" sz="1600" dirty="0"/>
                    </a:p>
                  </a:txBody>
                  <a:tcPr/>
                </a:tc>
                <a:tc>
                  <a:txBody>
                    <a:bodyPr/>
                    <a:lstStyle/>
                    <a:p>
                      <a:r>
                        <a:rPr lang="ru-RU" sz="1600" dirty="0"/>
                        <a:t>Суть действия</a:t>
                      </a:r>
                    </a:p>
                  </a:txBody>
                  <a:tcPr/>
                </a:tc>
                <a:tc>
                  <a:txBody>
                    <a:bodyPr/>
                    <a:lstStyle/>
                    <a:p>
                      <a:r>
                        <a:rPr lang="ru-RU" sz="1600" dirty="0"/>
                        <a:t>Сроки</a:t>
                      </a:r>
                      <a:r>
                        <a:rPr lang="ru-RU" sz="1600" baseline="0" dirty="0"/>
                        <a:t> осуществления</a:t>
                      </a:r>
                      <a:endParaRPr lang="ru-RU" sz="1600" dirty="0"/>
                    </a:p>
                  </a:txBody>
                  <a:tcPr/>
                </a:tc>
                <a:extLst>
                  <a:ext uri="{0D108BD9-81ED-4DB2-BD59-A6C34878D82A}">
                    <a16:rowId xmlns:a16="http://schemas.microsoft.com/office/drawing/2014/main" val="4204084803"/>
                  </a:ext>
                </a:extLst>
              </a:tr>
              <a:tr h="370840">
                <a:tc>
                  <a:txBody>
                    <a:bodyPr/>
                    <a:lstStyle/>
                    <a:p>
                      <a:r>
                        <a:rPr lang="ru-RU" sz="1600" dirty="0"/>
                        <a:t>1</a:t>
                      </a:r>
                    </a:p>
                  </a:txBody>
                  <a:tcPr/>
                </a:tc>
                <a:tc>
                  <a:txBody>
                    <a:bodyPr/>
                    <a:lstStyle/>
                    <a:p>
                      <a:r>
                        <a:rPr lang="ru-RU" sz="1600" dirty="0"/>
                        <a:t>Государственный</a:t>
                      </a:r>
                      <a:r>
                        <a:rPr lang="ru-RU" sz="1600" baseline="0" dirty="0"/>
                        <a:t> или муниципальный заказчик или юр. лица, закупающие по ч. 5. ст. 15</a:t>
                      </a:r>
                      <a:endParaRPr lang="ru-R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dirty="0"/>
                        <a:t>Направление заявки через ГИСП</a:t>
                      </a:r>
                    </a:p>
                    <a:p>
                      <a:endParaRPr lang="ru-RU" sz="1600" dirty="0"/>
                    </a:p>
                  </a:txBody>
                  <a:tcPr/>
                </a:tc>
                <a:tc>
                  <a:txBody>
                    <a:bodyPr/>
                    <a:lstStyle/>
                    <a:p>
                      <a:r>
                        <a:rPr lang="ru-RU" sz="1600" dirty="0"/>
                        <a:t>- </a:t>
                      </a:r>
                    </a:p>
                  </a:txBody>
                  <a:tcPr/>
                </a:tc>
                <a:extLst>
                  <a:ext uri="{0D108BD9-81ED-4DB2-BD59-A6C34878D82A}">
                    <a16:rowId xmlns:a16="http://schemas.microsoft.com/office/drawing/2014/main" val="1150358706"/>
                  </a:ext>
                </a:extLst>
              </a:tr>
              <a:tr h="370840">
                <a:tc>
                  <a:txBody>
                    <a:bodyPr/>
                    <a:lstStyle/>
                    <a:p>
                      <a:r>
                        <a:rPr lang="ru-RU" sz="1600" dirty="0"/>
                        <a:t>2</a:t>
                      </a:r>
                    </a:p>
                  </a:txBody>
                  <a:tcPr/>
                </a:tc>
                <a:tc>
                  <a:txBody>
                    <a:bodyPr/>
                    <a:lstStyle/>
                    <a:p>
                      <a:r>
                        <a:rPr lang="ru-RU" sz="1600" dirty="0"/>
                        <a:t>Ответственный департамент</a:t>
                      </a:r>
                      <a:r>
                        <a:rPr lang="ru-RU" sz="1600" baseline="0" dirty="0"/>
                        <a:t> </a:t>
                      </a:r>
                      <a:r>
                        <a:rPr lang="ru-RU" sz="1600" baseline="0" dirty="0" err="1"/>
                        <a:t>Минпромторга</a:t>
                      </a:r>
                      <a:r>
                        <a:rPr lang="ru-RU" sz="1600" baseline="0" dirty="0"/>
                        <a:t> (далее – отв. департамент)</a:t>
                      </a:r>
                      <a:endParaRPr lang="ru-RU" sz="1600" dirty="0"/>
                    </a:p>
                  </a:txBody>
                  <a:tcPr/>
                </a:tc>
                <a:tc>
                  <a:txBody>
                    <a:bodyPr/>
                    <a:lstStyle/>
                    <a:p>
                      <a:r>
                        <a:rPr lang="ru-RU" sz="1600" dirty="0"/>
                        <a:t>Проверяет</a:t>
                      </a:r>
                      <a:r>
                        <a:rPr lang="ru-RU" sz="1600" baseline="0" dirty="0"/>
                        <a:t> заявку на соответствие требованиям</a:t>
                      </a:r>
                      <a:endParaRPr lang="ru-RU" sz="1600" dirty="0"/>
                    </a:p>
                  </a:txBody>
                  <a:tcPr/>
                </a:tc>
                <a:tc>
                  <a:txBody>
                    <a:bodyPr/>
                    <a:lstStyle/>
                    <a:p>
                      <a:r>
                        <a:rPr lang="ru-RU" sz="1600" dirty="0"/>
                        <a:t>7 рабочих дней</a:t>
                      </a:r>
                    </a:p>
                  </a:txBody>
                  <a:tcPr/>
                </a:tc>
                <a:extLst>
                  <a:ext uri="{0D108BD9-81ED-4DB2-BD59-A6C34878D82A}">
                    <a16:rowId xmlns:a16="http://schemas.microsoft.com/office/drawing/2014/main" val="1545080787"/>
                  </a:ext>
                </a:extLst>
              </a:tr>
            </a:tbl>
          </a:graphicData>
        </a:graphic>
      </p:graphicFrame>
      <p:sp>
        <p:nvSpPr>
          <p:cNvPr id="5" name="Прямоугольник 4"/>
          <p:cNvSpPr/>
          <p:nvPr/>
        </p:nvSpPr>
        <p:spPr>
          <a:xfrm>
            <a:off x="7271044" y="2757540"/>
            <a:ext cx="388805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Заявка </a:t>
            </a:r>
            <a:r>
              <a:rPr kumimoji="0" lang="ru-RU" sz="1800" b="1" i="0" u="none" strike="noStrike" kern="1200" cap="none" spc="0" normalizeH="0" baseline="0" noProof="0" dirty="0">
                <a:ln>
                  <a:noFill/>
                </a:ln>
                <a:solidFill>
                  <a:prstClr val="black"/>
                </a:solidFill>
                <a:effectLst/>
                <a:uLnTx/>
                <a:uFillTx/>
                <a:latin typeface="Calibri"/>
                <a:ea typeface="+mn-ea"/>
                <a:cs typeface="+mn-cs"/>
              </a:rPr>
              <a:t>не соответствует </a:t>
            </a:r>
            <a:r>
              <a:rPr kumimoji="0" lang="ru-RU" sz="1800" b="0" i="0" u="none" strike="noStrike" kern="1200" cap="none" spc="0" normalizeH="0" baseline="0" noProof="0" dirty="0">
                <a:ln>
                  <a:noFill/>
                </a:ln>
                <a:solidFill>
                  <a:prstClr val="black"/>
                </a:solidFill>
                <a:effectLst/>
                <a:uLnTx/>
                <a:uFillTx/>
                <a:latin typeface="Calibri"/>
                <a:ea typeface="+mn-ea"/>
                <a:cs typeface="+mn-cs"/>
              </a:rPr>
              <a:t>требованиям</a:t>
            </a:r>
          </a:p>
        </p:txBody>
      </p:sp>
      <p:sp>
        <p:nvSpPr>
          <p:cNvPr id="6" name="Прямоугольник 5"/>
          <p:cNvSpPr/>
          <p:nvPr/>
        </p:nvSpPr>
        <p:spPr>
          <a:xfrm>
            <a:off x="1789106" y="2733607"/>
            <a:ext cx="359630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Заявка </a:t>
            </a:r>
            <a:r>
              <a:rPr kumimoji="0" lang="ru-RU" sz="1800" b="1" i="0" u="none" strike="noStrike" kern="1200" cap="none" spc="0" normalizeH="0" baseline="0" noProof="0" dirty="0">
                <a:ln>
                  <a:noFill/>
                </a:ln>
                <a:solidFill>
                  <a:prstClr val="black"/>
                </a:solidFill>
                <a:effectLst/>
                <a:uLnTx/>
                <a:uFillTx/>
                <a:latin typeface="Calibri"/>
                <a:ea typeface="+mn-ea"/>
                <a:cs typeface="+mn-cs"/>
              </a:rPr>
              <a:t>соответствует</a:t>
            </a:r>
            <a:r>
              <a:rPr kumimoji="0" lang="ru-RU" sz="1800" b="0" i="0" u="none" strike="noStrike" kern="1200" cap="none" spc="0" normalizeH="0" baseline="0" noProof="0" dirty="0">
                <a:ln>
                  <a:noFill/>
                </a:ln>
                <a:solidFill>
                  <a:prstClr val="black"/>
                </a:solidFill>
                <a:effectLst/>
                <a:uLnTx/>
                <a:uFillTx/>
                <a:latin typeface="Calibri"/>
                <a:ea typeface="+mn-ea"/>
                <a:cs typeface="+mn-cs"/>
              </a:rPr>
              <a:t> требованиям</a:t>
            </a:r>
          </a:p>
        </p:txBody>
      </p:sp>
      <p:graphicFrame>
        <p:nvGraphicFramePr>
          <p:cNvPr id="8" name="Таблица 7"/>
          <p:cNvGraphicFramePr>
            <a:graphicFrameLocks noGrp="1"/>
          </p:cNvGraphicFramePr>
          <p:nvPr/>
        </p:nvGraphicFramePr>
        <p:xfrm>
          <a:off x="354492" y="3148642"/>
          <a:ext cx="5571855" cy="731520"/>
        </p:xfrm>
        <a:graphic>
          <a:graphicData uri="http://schemas.openxmlformats.org/drawingml/2006/table">
            <a:tbl>
              <a:tblPr firstRow="1" bandRow="1">
                <a:tableStyleId>{93296810-A885-4BE3-A3E7-6D5BEEA58F35}</a:tableStyleId>
              </a:tblPr>
              <a:tblGrid>
                <a:gridCol w="532389">
                  <a:extLst>
                    <a:ext uri="{9D8B030D-6E8A-4147-A177-3AD203B41FA5}">
                      <a16:colId xmlns:a16="http://schemas.microsoft.com/office/drawing/2014/main" val="415590909"/>
                    </a:ext>
                  </a:extLst>
                </a:gridCol>
                <a:gridCol w="1373239">
                  <a:extLst>
                    <a:ext uri="{9D8B030D-6E8A-4147-A177-3AD203B41FA5}">
                      <a16:colId xmlns:a16="http://schemas.microsoft.com/office/drawing/2014/main" val="2449448283"/>
                    </a:ext>
                  </a:extLst>
                </a:gridCol>
                <a:gridCol w="2320506">
                  <a:extLst>
                    <a:ext uri="{9D8B030D-6E8A-4147-A177-3AD203B41FA5}">
                      <a16:colId xmlns:a16="http://schemas.microsoft.com/office/drawing/2014/main" val="248464297"/>
                    </a:ext>
                  </a:extLst>
                </a:gridCol>
                <a:gridCol w="1345721">
                  <a:extLst>
                    <a:ext uri="{9D8B030D-6E8A-4147-A177-3AD203B41FA5}">
                      <a16:colId xmlns:a16="http://schemas.microsoft.com/office/drawing/2014/main" val="2031904314"/>
                    </a:ext>
                  </a:extLst>
                </a:gridCol>
              </a:tblGrid>
              <a:tr h="370840">
                <a:tc>
                  <a:txBody>
                    <a:bodyPr/>
                    <a:lstStyle/>
                    <a:p>
                      <a:r>
                        <a:rPr lang="ru-RU" sz="1400" b="0" dirty="0">
                          <a:solidFill>
                            <a:schemeClr val="tx1"/>
                          </a:solidFill>
                        </a:rPr>
                        <a:t>3</a:t>
                      </a:r>
                    </a:p>
                  </a:txBody>
                  <a:tcPr>
                    <a:solidFill>
                      <a:schemeClr val="accent6">
                        <a:lumMod val="40000"/>
                        <a:lumOff val="60000"/>
                      </a:schemeClr>
                    </a:solidFill>
                  </a:tcPr>
                </a:tc>
                <a:tc>
                  <a:txBody>
                    <a:bodyPr/>
                    <a:lstStyle/>
                    <a:p>
                      <a:r>
                        <a:rPr lang="ru-RU" sz="1400" b="0" dirty="0">
                          <a:solidFill>
                            <a:schemeClr val="tx1"/>
                          </a:solidFill>
                        </a:rPr>
                        <a:t>Отв. департамент</a:t>
                      </a:r>
                    </a:p>
                  </a:txBody>
                  <a:tcPr>
                    <a:solidFill>
                      <a:schemeClr val="accent6">
                        <a:lumMod val="40000"/>
                        <a:lumOff val="60000"/>
                      </a:schemeClr>
                    </a:solidFill>
                  </a:tcPr>
                </a:tc>
                <a:tc>
                  <a:txBody>
                    <a:bodyPr/>
                    <a:lstStyle/>
                    <a:p>
                      <a:r>
                        <a:rPr lang="ru-RU" sz="1400" b="0" dirty="0">
                          <a:solidFill>
                            <a:schemeClr val="tx1"/>
                          </a:solidFill>
                        </a:rPr>
                        <a:t>Через ГИСП сравнивает параметры</a:t>
                      </a:r>
                      <a:r>
                        <a:rPr lang="ru-RU" sz="1400" b="0" baseline="0" dirty="0">
                          <a:solidFill>
                            <a:schemeClr val="tx1"/>
                          </a:solidFill>
                        </a:rPr>
                        <a:t> из заявки и в реестрах</a:t>
                      </a:r>
                      <a:endParaRPr lang="ru-RU" sz="1400" b="0" dirty="0">
                        <a:solidFill>
                          <a:schemeClr val="tx1"/>
                        </a:solidFill>
                      </a:endParaRPr>
                    </a:p>
                  </a:txBody>
                  <a:tcPr>
                    <a:solidFill>
                      <a:schemeClr val="accent6">
                        <a:lumMod val="40000"/>
                        <a:lumOff val="60000"/>
                      </a:schemeClr>
                    </a:solidFill>
                  </a:tcPr>
                </a:tc>
                <a:tc>
                  <a:txBody>
                    <a:bodyPr/>
                    <a:lstStyle/>
                    <a:p>
                      <a:r>
                        <a:rPr lang="ru-RU" sz="1400" b="0" dirty="0">
                          <a:solidFill>
                            <a:schemeClr val="tx1"/>
                          </a:solidFill>
                        </a:rPr>
                        <a:t>3 рабочих дня</a:t>
                      </a:r>
                    </a:p>
                  </a:txBody>
                  <a:tcPr>
                    <a:solidFill>
                      <a:schemeClr val="accent6">
                        <a:lumMod val="40000"/>
                        <a:lumOff val="60000"/>
                      </a:schemeClr>
                    </a:solidFill>
                  </a:tcPr>
                </a:tc>
                <a:extLst>
                  <a:ext uri="{0D108BD9-81ED-4DB2-BD59-A6C34878D82A}">
                    <a16:rowId xmlns:a16="http://schemas.microsoft.com/office/drawing/2014/main" val="69459673"/>
                  </a:ext>
                </a:extLst>
              </a:tr>
            </a:tbl>
          </a:graphicData>
        </a:graphic>
      </p:graphicFrame>
      <p:graphicFrame>
        <p:nvGraphicFramePr>
          <p:cNvPr id="9" name="Таблица 8"/>
          <p:cNvGraphicFramePr>
            <a:graphicFrameLocks noGrp="1"/>
          </p:cNvGraphicFramePr>
          <p:nvPr/>
        </p:nvGraphicFramePr>
        <p:xfrm>
          <a:off x="6405994" y="3148642"/>
          <a:ext cx="5571855" cy="1036320"/>
        </p:xfrm>
        <a:graphic>
          <a:graphicData uri="http://schemas.openxmlformats.org/drawingml/2006/table">
            <a:tbl>
              <a:tblPr firstRow="1" bandRow="1">
                <a:tableStyleId>{21E4AEA4-8DFA-4A89-87EB-49C32662AFE0}</a:tableStyleId>
              </a:tblPr>
              <a:tblGrid>
                <a:gridCol w="532389">
                  <a:extLst>
                    <a:ext uri="{9D8B030D-6E8A-4147-A177-3AD203B41FA5}">
                      <a16:colId xmlns:a16="http://schemas.microsoft.com/office/drawing/2014/main" val="415590909"/>
                    </a:ext>
                  </a:extLst>
                </a:gridCol>
                <a:gridCol w="1373239">
                  <a:extLst>
                    <a:ext uri="{9D8B030D-6E8A-4147-A177-3AD203B41FA5}">
                      <a16:colId xmlns:a16="http://schemas.microsoft.com/office/drawing/2014/main" val="2449448283"/>
                    </a:ext>
                  </a:extLst>
                </a:gridCol>
                <a:gridCol w="2182483">
                  <a:extLst>
                    <a:ext uri="{9D8B030D-6E8A-4147-A177-3AD203B41FA5}">
                      <a16:colId xmlns:a16="http://schemas.microsoft.com/office/drawing/2014/main" val="248464297"/>
                    </a:ext>
                  </a:extLst>
                </a:gridCol>
                <a:gridCol w="1483744">
                  <a:extLst>
                    <a:ext uri="{9D8B030D-6E8A-4147-A177-3AD203B41FA5}">
                      <a16:colId xmlns:a16="http://schemas.microsoft.com/office/drawing/2014/main" val="2031904314"/>
                    </a:ext>
                  </a:extLst>
                </a:gridCol>
              </a:tblGrid>
              <a:tr h="370840">
                <a:tc>
                  <a:txBody>
                    <a:bodyPr/>
                    <a:lstStyle/>
                    <a:p>
                      <a:r>
                        <a:rPr lang="ru-RU" sz="1400" b="0" dirty="0">
                          <a:solidFill>
                            <a:schemeClr val="tx1"/>
                          </a:solidFill>
                        </a:rPr>
                        <a:t>3</a:t>
                      </a:r>
                    </a:p>
                  </a:txBody>
                  <a:tcPr>
                    <a:solidFill>
                      <a:schemeClr val="accent2">
                        <a:lumMod val="40000"/>
                        <a:lumOff val="60000"/>
                      </a:schemeClr>
                    </a:solidFill>
                  </a:tcPr>
                </a:tc>
                <a:tc>
                  <a:txBody>
                    <a:bodyPr/>
                    <a:lstStyle/>
                    <a:p>
                      <a:r>
                        <a:rPr lang="ru-RU" sz="1400" b="0" dirty="0">
                          <a:solidFill>
                            <a:schemeClr val="tx1"/>
                          </a:solidFill>
                        </a:rPr>
                        <a:t>Отв. департамент</a:t>
                      </a:r>
                    </a:p>
                  </a:txBody>
                  <a:tcPr>
                    <a:solidFill>
                      <a:schemeClr val="accent2">
                        <a:lumMod val="40000"/>
                        <a:lumOff val="60000"/>
                      </a:schemeClr>
                    </a:solidFill>
                  </a:tcPr>
                </a:tc>
                <a:tc>
                  <a:txBody>
                    <a:bodyPr/>
                    <a:lstStyle/>
                    <a:p>
                      <a:r>
                        <a:rPr lang="ru-RU" sz="1400" b="0" dirty="0">
                          <a:solidFill>
                            <a:schemeClr val="tx1"/>
                          </a:solidFill>
                        </a:rPr>
                        <a:t>Возвращает</a:t>
                      </a:r>
                      <a:r>
                        <a:rPr lang="ru-RU" sz="1400" b="0" baseline="0" dirty="0">
                          <a:solidFill>
                            <a:schemeClr val="tx1"/>
                          </a:solidFill>
                        </a:rPr>
                        <a:t> заявку с мотивировкой</a:t>
                      </a:r>
                      <a:endParaRPr lang="ru-RU" sz="1400" b="0" dirty="0">
                        <a:solidFill>
                          <a:schemeClr val="tx1"/>
                        </a:solidFill>
                      </a:endParaRPr>
                    </a:p>
                  </a:txBody>
                  <a:tcPr>
                    <a:solidFill>
                      <a:schemeClr val="accent2">
                        <a:lumMod val="40000"/>
                        <a:lumOff val="60000"/>
                      </a:schemeClr>
                    </a:solidFill>
                  </a:tcPr>
                </a:tc>
                <a:tc>
                  <a:txBody>
                    <a:bodyPr/>
                    <a:lstStyle/>
                    <a:p>
                      <a:r>
                        <a:rPr lang="ru-RU" sz="1400" b="0" dirty="0">
                          <a:solidFill>
                            <a:schemeClr val="tx1"/>
                          </a:solidFill>
                        </a:rPr>
                        <a:t>См. шаг 2</a:t>
                      </a:r>
                    </a:p>
                  </a:txBody>
                  <a:tcPr>
                    <a:solidFill>
                      <a:schemeClr val="accent2">
                        <a:lumMod val="40000"/>
                        <a:lumOff val="60000"/>
                      </a:schemeClr>
                    </a:solidFill>
                  </a:tcPr>
                </a:tc>
                <a:extLst>
                  <a:ext uri="{0D108BD9-81ED-4DB2-BD59-A6C34878D82A}">
                    <a16:rowId xmlns:a16="http://schemas.microsoft.com/office/drawing/2014/main" val="69459673"/>
                  </a:ext>
                </a:extLst>
              </a:tr>
              <a:tr h="370840">
                <a:tc>
                  <a:txBody>
                    <a:bodyPr/>
                    <a:lstStyle/>
                    <a:p>
                      <a:r>
                        <a:rPr lang="ru-RU" sz="1400" dirty="0"/>
                        <a:t>4</a:t>
                      </a:r>
                    </a:p>
                  </a:txBody>
                  <a:tcPr>
                    <a:solidFill>
                      <a:schemeClr val="accent2">
                        <a:lumMod val="40000"/>
                        <a:lumOff val="60000"/>
                      </a:schemeClr>
                    </a:solidFill>
                  </a:tcPr>
                </a:tc>
                <a:tc>
                  <a:txBody>
                    <a:bodyPr/>
                    <a:lstStyle/>
                    <a:p>
                      <a:r>
                        <a:rPr lang="ru-RU" sz="1400" dirty="0"/>
                        <a:t>Заказчик </a:t>
                      </a:r>
                    </a:p>
                  </a:txBody>
                  <a:tcPr>
                    <a:solidFill>
                      <a:schemeClr val="accent2">
                        <a:lumMod val="40000"/>
                        <a:lumOff val="60000"/>
                      </a:schemeClr>
                    </a:solidFill>
                  </a:tcPr>
                </a:tc>
                <a:tc>
                  <a:txBody>
                    <a:bodyPr/>
                    <a:lstStyle/>
                    <a:p>
                      <a:r>
                        <a:rPr lang="ru-RU" sz="1400" dirty="0"/>
                        <a:t>Дорабатывает</a:t>
                      </a:r>
                      <a:r>
                        <a:rPr lang="ru-RU" sz="1400" baseline="0" dirty="0"/>
                        <a:t> заявку и направляет повторно</a:t>
                      </a:r>
                      <a:endParaRPr lang="ru-RU" sz="1400" dirty="0"/>
                    </a:p>
                  </a:txBody>
                  <a:tcPr>
                    <a:solidFill>
                      <a:schemeClr val="accent2">
                        <a:lumMod val="40000"/>
                        <a:lumOff val="60000"/>
                      </a:schemeClr>
                    </a:solidFill>
                  </a:tcPr>
                </a:tc>
                <a:tc>
                  <a:txBody>
                    <a:bodyPr/>
                    <a:lstStyle/>
                    <a:p>
                      <a:r>
                        <a:rPr lang="ru-RU" sz="1400" dirty="0"/>
                        <a:t> - </a:t>
                      </a:r>
                    </a:p>
                  </a:txBody>
                  <a:tcPr>
                    <a:solidFill>
                      <a:schemeClr val="accent2">
                        <a:lumMod val="40000"/>
                        <a:lumOff val="60000"/>
                      </a:schemeClr>
                    </a:solidFill>
                  </a:tcPr>
                </a:tc>
                <a:extLst>
                  <a:ext uri="{0D108BD9-81ED-4DB2-BD59-A6C34878D82A}">
                    <a16:rowId xmlns:a16="http://schemas.microsoft.com/office/drawing/2014/main" val="3143759475"/>
                  </a:ext>
                </a:extLst>
              </a:tr>
            </a:tbl>
          </a:graphicData>
        </a:graphic>
      </p:graphicFrame>
      <p:sp>
        <p:nvSpPr>
          <p:cNvPr id="10" name="Прямоугольник 9"/>
          <p:cNvSpPr/>
          <p:nvPr/>
        </p:nvSpPr>
        <p:spPr>
          <a:xfrm>
            <a:off x="617671" y="4286301"/>
            <a:ext cx="366465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Аналогичный товар </a:t>
            </a:r>
            <a:r>
              <a:rPr kumimoji="0" lang="ru-RU" sz="1800" b="1" i="0" u="none" strike="noStrike" kern="1200" cap="none" spc="0" normalizeH="0" baseline="0" noProof="0" dirty="0">
                <a:ln>
                  <a:noFill/>
                </a:ln>
                <a:solidFill>
                  <a:prstClr val="black"/>
                </a:solidFill>
                <a:effectLst/>
                <a:uLnTx/>
                <a:uFillTx/>
                <a:latin typeface="Calibri"/>
                <a:ea typeface="+mn-ea"/>
                <a:cs typeface="+mn-cs"/>
              </a:rPr>
              <a:t>есть</a:t>
            </a:r>
            <a:r>
              <a:rPr kumimoji="0" lang="ru-RU" sz="1800" b="0" i="0" u="none" strike="noStrike" kern="1200" cap="none" spc="0" normalizeH="0" baseline="0" noProof="0" dirty="0">
                <a:ln>
                  <a:noFill/>
                </a:ln>
                <a:solidFill>
                  <a:prstClr val="black"/>
                </a:solidFill>
                <a:effectLst/>
                <a:uLnTx/>
                <a:uFillTx/>
                <a:latin typeface="Calibri"/>
                <a:ea typeface="+mn-ea"/>
                <a:cs typeface="+mn-cs"/>
              </a:rPr>
              <a:t> в реестрах</a:t>
            </a:r>
          </a:p>
        </p:txBody>
      </p:sp>
      <p:sp>
        <p:nvSpPr>
          <p:cNvPr id="17" name="Прямоугольник 16"/>
          <p:cNvSpPr/>
          <p:nvPr/>
        </p:nvSpPr>
        <p:spPr>
          <a:xfrm>
            <a:off x="6293995" y="4299992"/>
            <a:ext cx="373333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Аналогичного товара </a:t>
            </a:r>
            <a:r>
              <a:rPr kumimoji="0" lang="ru-RU" sz="1800" b="1" i="0" u="none" strike="noStrike" kern="1200" cap="none" spc="0" normalizeH="0" baseline="0" noProof="0" dirty="0">
                <a:ln>
                  <a:noFill/>
                </a:ln>
                <a:solidFill>
                  <a:prstClr val="black"/>
                </a:solidFill>
                <a:effectLst/>
                <a:uLnTx/>
                <a:uFillTx/>
                <a:latin typeface="Calibri"/>
                <a:ea typeface="+mn-ea"/>
                <a:cs typeface="+mn-cs"/>
              </a:rPr>
              <a:t>нет</a:t>
            </a:r>
            <a:r>
              <a:rPr kumimoji="0" lang="ru-RU" sz="1800" b="0" i="0" u="none" strike="noStrike" kern="1200" cap="none" spc="0" normalizeH="0" baseline="0" noProof="0" dirty="0">
                <a:ln>
                  <a:noFill/>
                </a:ln>
                <a:solidFill>
                  <a:prstClr val="black"/>
                </a:solidFill>
                <a:effectLst/>
                <a:uLnTx/>
                <a:uFillTx/>
                <a:latin typeface="Calibri"/>
                <a:ea typeface="+mn-ea"/>
                <a:cs typeface="+mn-cs"/>
              </a:rPr>
              <a:t> в реестрах</a:t>
            </a:r>
          </a:p>
        </p:txBody>
      </p:sp>
      <p:graphicFrame>
        <p:nvGraphicFramePr>
          <p:cNvPr id="18" name="Таблица 17"/>
          <p:cNvGraphicFramePr>
            <a:graphicFrameLocks noGrp="1"/>
          </p:cNvGraphicFramePr>
          <p:nvPr/>
        </p:nvGraphicFramePr>
        <p:xfrm>
          <a:off x="294915" y="4734177"/>
          <a:ext cx="5571855" cy="1767840"/>
        </p:xfrm>
        <a:graphic>
          <a:graphicData uri="http://schemas.openxmlformats.org/drawingml/2006/table">
            <a:tbl>
              <a:tblPr firstRow="1" bandRow="1">
                <a:tableStyleId>{93296810-A885-4BE3-A3E7-6D5BEEA58F35}</a:tableStyleId>
              </a:tblPr>
              <a:tblGrid>
                <a:gridCol w="532389">
                  <a:extLst>
                    <a:ext uri="{9D8B030D-6E8A-4147-A177-3AD203B41FA5}">
                      <a16:colId xmlns:a16="http://schemas.microsoft.com/office/drawing/2014/main" val="415590909"/>
                    </a:ext>
                  </a:extLst>
                </a:gridCol>
                <a:gridCol w="1373239">
                  <a:extLst>
                    <a:ext uri="{9D8B030D-6E8A-4147-A177-3AD203B41FA5}">
                      <a16:colId xmlns:a16="http://schemas.microsoft.com/office/drawing/2014/main" val="2449448283"/>
                    </a:ext>
                  </a:extLst>
                </a:gridCol>
                <a:gridCol w="2337760">
                  <a:extLst>
                    <a:ext uri="{9D8B030D-6E8A-4147-A177-3AD203B41FA5}">
                      <a16:colId xmlns:a16="http://schemas.microsoft.com/office/drawing/2014/main" val="248464297"/>
                    </a:ext>
                  </a:extLst>
                </a:gridCol>
                <a:gridCol w="1328467">
                  <a:extLst>
                    <a:ext uri="{9D8B030D-6E8A-4147-A177-3AD203B41FA5}">
                      <a16:colId xmlns:a16="http://schemas.microsoft.com/office/drawing/2014/main" val="2031904314"/>
                    </a:ext>
                  </a:extLst>
                </a:gridCol>
              </a:tblGrid>
              <a:tr h="370840">
                <a:tc>
                  <a:txBody>
                    <a:bodyPr/>
                    <a:lstStyle/>
                    <a:p>
                      <a:r>
                        <a:rPr lang="ru-RU" sz="1400" b="0" dirty="0">
                          <a:solidFill>
                            <a:schemeClr val="tx1"/>
                          </a:solidFill>
                        </a:rPr>
                        <a:t>4</a:t>
                      </a:r>
                    </a:p>
                  </a:txBody>
                  <a:tcPr>
                    <a:solidFill>
                      <a:schemeClr val="accent6">
                        <a:lumMod val="40000"/>
                        <a:lumOff val="60000"/>
                      </a:schemeClr>
                    </a:solidFill>
                  </a:tcPr>
                </a:tc>
                <a:tc>
                  <a:txBody>
                    <a:bodyPr/>
                    <a:lstStyle/>
                    <a:p>
                      <a:r>
                        <a:rPr lang="ru-RU" sz="1400" b="0" dirty="0">
                          <a:solidFill>
                            <a:schemeClr val="tx1"/>
                          </a:solidFill>
                        </a:rPr>
                        <a:t>Отв. департамент</a:t>
                      </a:r>
                    </a:p>
                  </a:txBody>
                  <a:tcPr>
                    <a:solidFill>
                      <a:schemeClr val="accent6">
                        <a:lumMod val="40000"/>
                        <a:lumOff val="60000"/>
                      </a:schemeClr>
                    </a:solidFill>
                  </a:tcPr>
                </a:tc>
                <a:tc>
                  <a:txBody>
                    <a:bodyPr/>
                    <a:lstStyle/>
                    <a:p>
                      <a:r>
                        <a:rPr lang="ru-RU" sz="1400" b="0" dirty="0">
                          <a:solidFill>
                            <a:schemeClr val="tx1"/>
                          </a:solidFill>
                        </a:rPr>
                        <a:t>Через ГИСП</a:t>
                      </a:r>
                      <a:r>
                        <a:rPr lang="ru-RU" sz="1400" b="0" baseline="0" dirty="0">
                          <a:solidFill>
                            <a:schemeClr val="tx1"/>
                          </a:solidFill>
                        </a:rPr>
                        <a:t> направляет запрос производителям</a:t>
                      </a:r>
                      <a:endParaRPr lang="ru-RU" sz="1400" b="0" dirty="0">
                        <a:solidFill>
                          <a:schemeClr val="tx1"/>
                        </a:solidFill>
                      </a:endParaRPr>
                    </a:p>
                  </a:txBody>
                  <a:tcPr>
                    <a:solidFill>
                      <a:schemeClr val="accent6">
                        <a:lumMod val="40000"/>
                        <a:lumOff val="60000"/>
                      </a:schemeClr>
                    </a:solidFill>
                  </a:tcPr>
                </a:tc>
                <a:tc>
                  <a:txBody>
                    <a:bodyPr/>
                    <a:lstStyle/>
                    <a:p>
                      <a:r>
                        <a:rPr lang="ru-RU" sz="1400" b="0" dirty="0">
                          <a:solidFill>
                            <a:schemeClr val="tx1"/>
                          </a:solidFill>
                        </a:rPr>
                        <a:t>2 рабочих дня</a:t>
                      </a:r>
                    </a:p>
                  </a:txBody>
                  <a:tcPr>
                    <a:solidFill>
                      <a:schemeClr val="accent6">
                        <a:lumMod val="40000"/>
                        <a:lumOff val="60000"/>
                      </a:schemeClr>
                    </a:solidFill>
                  </a:tcPr>
                </a:tc>
                <a:extLst>
                  <a:ext uri="{0D108BD9-81ED-4DB2-BD59-A6C34878D82A}">
                    <a16:rowId xmlns:a16="http://schemas.microsoft.com/office/drawing/2014/main" val="69459673"/>
                  </a:ext>
                </a:extLst>
              </a:tr>
              <a:tr h="370840">
                <a:tc>
                  <a:txBody>
                    <a:bodyPr/>
                    <a:lstStyle/>
                    <a:p>
                      <a:r>
                        <a:rPr lang="ru-RU" sz="1400" b="0" dirty="0">
                          <a:solidFill>
                            <a:schemeClr val="tx1"/>
                          </a:solidFill>
                        </a:rPr>
                        <a:t>5</a:t>
                      </a:r>
                    </a:p>
                  </a:txBody>
                  <a:tcPr>
                    <a:solidFill>
                      <a:schemeClr val="accent6">
                        <a:lumMod val="40000"/>
                        <a:lumOff val="60000"/>
                      </a:schemeClr>
                    </a:solidFill>
                  </a:tcPr>
                </a:tc>
                <a:tc>
                  <a:txBody>
                    <a:bodyPr/>
                    <a:lstStyle/>
                    <a:p>
                      <a:r>
                        <a:rPr lang="ru-RU" sz="1400" b="0" dirty="0">
                          <a:solidFill>
                            <a:schemeClr val="tx1"/>
                          </a:solidFill>
                        </a:rPr>
                        <a:t>Производитель</a:t>
                      </a:r>
                    </a:p>
                  </a:txBody>
                  <a:tcPr>
                    <a:solidFill>
                      <a:schemeClr val="accent6">
                        <a:lumMod val="40000"/>
                        <a:lumOff val="60000"/>
                      </a:schemeClr>
                    </a:solidFill>
                  </a:tcPr>
                </a:tc>
                <a:tc>
                  <a:txBody>
                    <a:bodyPr/>
                    <a:lstStyle/>
                    <a:p>
                      <a:r>
                        <a:rPr lang="ru-RU" sz="1400" b="0" dirty="0">
                          <a:solidFill>
                            <a:schemeClr val="tx1"/>
                          </a:solidFill>
                        </a:rPr>
                        <a:t>Подтверждает /</a:t>
                      </a:r>
                      <a:r>
                        <a:rPr lang="ru-RU" sz="1400" b="0" baseline="0" dirty="0">
                          <a:solidFill>
                            <a:schemeClr val="tx1"/>
                          </a:solidFill>
                        </a:rPr>
                        <a:t> или нет </a:t>
                      </a:r>
                      <a:r>
                        <a:rPr lang="ru-RU" sz="1400" b="0" dirty="0">
                          <a:solidFill>
                            <a:schemeClr val="tx1"/>
                          </a:solidFill>
                        </a:rPr>
                        <a:t>возможность производства</a:t>
                      </a:r>
                    </a:p>
                  </a:txBody>
                  <a:tcPr>
                    <a:solidFill>
                      <a:schemeClr val="accent6">
                        <a:lumMod val="40000"/>
                        <a:lumOff val="60000"/>
                      </a:schemeClr>
                    </a:solidFill>
                  </a:tcPr>
                </a:tc>
                <a:tc>
                  <a:txBody>
                    <a:bodyPr/>
                    <a:lstStyle/>
                    <a:p>
                      <a:r>
                        <a:rPr lang="ru-RU" sz="1400" b="0" dirty="0">
                          <a:solidFill>
                            <a:schemeClr val="tx1"/>
                          </a:solidFill>
                        </a:rPr>
                        <a:t>10 рабочих дней</a:t>
                      </a:r>
                    </a:p>
                  </a:txBody>
                  <a:tcPr>
                    <a:solidFill>
                      <a:schemeClr val="accent6">
                        <a:lumMod val="40000"/>
                        <a:lumOff val="60000"/>
                      </a:schemeClr>
                    </a:solidFill>
                  </a:tcPr>
                </a:tc>
                <a:extLst>
                  <a:ext uri="{0D108BD9-81ED-4DB2-BD59-A6C34878D82A}">
                    <a16:rowId xmlns:a16="http://schemas.microsoft.com/office/drawing/2014/main" val="2838662487"/>
                  </a:ext>
                </a:extLst>
              </a:tr>
              <a:tr h="370840">
                <a:tc>
                  <a:txBody>
                    <a:bodyPr/>
                    <a:lstStyle/>
                    <a:p>
                      <a:r>
                        <a:rPr lang="ru-RU" sz="1400" b="0" dirty="0">
                          <a:solidFill>
                            <a:schemeClr val="tx1"/>
                          </a:solidFill>
                        </a:rPr>
                        <a:t>6</a:t>
                      </a:r>
                    </a:p>
                  </a:txBody>
                  <a:tcPr>
                    <a:solidFill>
                      <a:schemeClr val="accent6">
                        <a:lumMod val="40000"/>
                        <a:lumOff val="60000"/>
                      </a:schemeClr>
                    </a:solidFill>
                  </a:tcPr>
                </a:tc>
                <a:tc>
                  <a:txBody>
                    <a:bodyPr/>
                    <a:lstStyle/>
                    <a:p>
                      <a:r>
                        <a:rPr lang="ru-RU" sz="1400" b="0" dirty="0">
                          <a:solidFill>
                            <a:schemeClr val="tx1"/>
                          </a:solidFill>
                        </a:rPr>
                        <a:t>Отв. департамент</a:t>
                      </a:r>
                    </a:p>
                  </a:txBody>
                  <a:tcPr>
                    <a:solidFill>
                      <a:schemeClr val="accent6">
                        <a:lumMod val="40000"/>
                        <a:lumOff val="60000"/>
                      </a:schemeClr>
                    </a:solidFill>
                  </a:tcPr>
                </a:tc>
                <a:tc>
                  <a:txBody>
                    <a:bodyPr/>
                    <a:lstStyle/>
                    <a:p>
                      <a:r>
                        <a:rPr lang="ru-RU" sz="1400" b="0" dirty="0">
                          <a:solidFill>
                            <a:schemeClr val="tx1"/>
                          </a:solidFill>
                        </a:rPr>
                        <a:t>Направляет заказчику разрешение /</a:t>
                      </a:r>
                      <a:r>
                        <a:rPr lang="ru-RU" sz="1400" b="0" baseline="0" dirty="0">
                          <a:solidFill>
                            <a:schemeClr val="tx1"/>
                          </a:solidFill>
                        </a:rPr>
                        <a:t> или уведомление об отказе</a:t>
                      </a:r>
                      <a:endParaRPr lang="ru-RU" sz="1400" b="0" dirty="0">
                        <a:solidFill>
                          <a:schemeClr val="tx1"/>
                        </a:solidFill>
                      </a:endParaRPr>
                    </a:p>
                  </a:txBody>
                  <a:tcPr>
                    <a:solidFill>
                      <a:schemeClr val="accent6">
                        <a:lumMod val="40000"/>
                        <a:lumOff val="60000"/>
                      </a:schemeClr>
                    </a:solidFill>
                  </a:tcPr>
                </a:tc>
                <a:tc>
                  <a:txBody>
                    <a:bodyPr/>
                    <a:lstStyle/>
                    <a:p>
                      <a:r>
                        <a:rPr lang="ru-RU" sz="1400" b="0" dirty="0">
                          <a:solidFill>
                            <a:schemeClr val="tx1"/>
                          </a:solidFill>
                        </a:rPr>
                        <a:t>5 рабочих дней</a:t>
                      </a:r>
                    </a:p>
                  </a:txBody>
                  <a:tcPr>
                    <a:solidFill>
                      <a:schemeClr val="accent6">
                        <a:lumMod val="40000"/>
                        <a:lumOff val="60000"/>
                      </a:schemeClr>
                    </a:solidFill>
                  </a:tcPr>
                </a:tc>
                <a:extLst>
                  <a:ext uri="{0D108BD9-81ED-4DB2-BD59-A6C34878D82A}">
                    <a16:rowId xmlns:a16="http://schemas.microsoft.com/office/drawing/2014/main" val="3090978399"/>
                  </a:ext>
                </a:extLst>
              </a:tr>
            </a:tbl>
          </a:graphicData>
        </a:graphic>
      </p:graphicFrame>
      <p:cxnSp>
        <p:nvCxnSpPr>
          <p:cNvPr id="22" name="Прямая со стрелкой 21"/>
          <p:cNvCxnSpPr/>
          <p:nvPr/>
        </p:nvCxnSpPr>
        <p:spPr>
          <a:xfrm>
            <a:off x="3769743" y="3880162"/>
            <a:ext cx="3105510" cy="4285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aphicFrame>
        <p:nvGraphicFramePr>
          <p:cNvPr id="23" name="Таблица 22"/>
          <p:cNvGraphicFramePr>
            <a:graphicFrameLocks noGrp="1"/>
          </p:cNvGraphicFramePr>
          <p:nvPr/>
        </p:nvGraphicFramePr>
        <p:xfrm>
          <a:off x="6405993" y="4689207"/>
          <a:ext cx="5571855" cy="518160"/>
        </p:xfrm>
        <a:graphic>
          <a:graphicData uri="http://schemas.openxmlformats.org/drawingml/2006/table">
            <a:tbl>
              <a:tblPr firstRow="1" bandRow="1">
                <a:tableStyleId>{21E4AEA4-8DFA-4A89-87EB-49C32662AFE0}</a:tableStyleId>
              </a:tblPr>
              <a:tblGrid>
                <a:gridCol w="532389">
                  <a:extLst>
                    <a:ext uri="{9D8B030D-6E8A-4147-A177-3AD203B41FA5}">
                      <a16:colId xmlns:a16="http://schemas.microsoft.com/office/drawing/2014/main" val="415590909"/>
                    </a:ext>
                  </a:extLst>
                </a:gridCol>
                <a:gridCol w="1373239">
                  <a:extLst>
                    <a:ext uri="{9D8B030D-6E8A-4147-A177-3AD203B41FA5}">
                      <a16:colId xmlns:a16="http://schemas.microsoft.com/office/drawing/2014/main" val="2449448283"/>
                    </a:ext>
                  </a:extLst>
                </a:gridCol>
                <a:gridCol w="2182483">
                  <a:extLst>
                    <a:ext uri="{9D8B030D-6E8A-4147-A177-3AD203B41FA5}">
                      <a16:colId xmlns:a16="http://schemas.microsoft.com/office/drawing/2014/main" val="248464297"/>
                    </a:ext>
                  </a:extLst>
                </a:gridCol>
                <a:gridCol w="1483744">
                  <a:extLst>
                    <a:ext uri="{9D8B030D-6E8A-4147-A177-3AD203B41FA5}">
                      <a16:colId xmlns:a16="http://schemas.microsoft.com/office/drawing/2014/main" val="2031904314"/>
                    </a:ext>
                  </a:extLst>
                </a:gridCol>
              </a:tblGrid>
              <a:tr h="370840">
                <a:tc>
                  <a:txBody>
                    <a:bodyPr/>
                    <a:lstStyle/>
                    <a:p>
                      <a:r>
                        <a:rPr lang="ru-RU" sz="1400" b="0" dirty="0">
                          <a:solidFill>
                            <a:schemeClr val="tx1"/>
                          </a:solidFill>
                        </a:rPr>
                        <a:t>4</a:t>
                      </a:r>
                    </a:p>
                  </a:txBody>
                  <a:tcPr>
                    <a:solidFill>
                      <a:schemeClr val="accent2">
                        <a:lumMod val="40000"/>
                        <a:lumOff val="60000"/>
                      </a:schemeClr>
                    </a:solidFill>
                  </a:tcPr>
                </a:tc>
                <a:tc>
                  <a:txBody>
                    <a:bodyPr/>
                    <a:lstStyle/>
                    <a:p>
                      <a:r>
                        <a:rPr lang="ru-RU" sz="1400" b="0" dirty="0">
                          <a:solidFill>
                            <a:schemeClr val="tx1"/>
                          </a:solidFill>
                        </a:rPr>
                        <a:t>Отв. департамент</a:t>
                      </a:r>
                    </a:p>
                  </a:txBody>
                  <a:tcPr>
                    <a:solidFill>
                      <a:schemeClr val="accent2">
                        <a:lumMod val="40000"/>
                        <a:lumOff val="60000"/>
                      </a:schemeClr>
                    </a:solidFill>
                  </a:tcPr>
                </a:tc>
                <a:tc>
                  <a:txBody>
                    <a:bodyPr/>
                    <a:lstStyle/>
                    <a:p>
                      <a:r>
                        <a:rPr lang="ru-RU" sz="1400" b="0" dirty="0">
                          <a:solidFill>
                            <a:schemeClr val="tx1"/>
                          </a:solidFill>
                        </a:rPr>
                        <a:t>Направляет заказчику</a:t>
                      </a:r>
                      <a:r>
                        <a:rPr lang="ru-RU" sz="1400" b="0" baseline="0" dirty="0">
                          <a:solidFill>
                            <a:schemeClr val="tx1"/>
                          </a:solidFill>
                        </a:rPr>
                        <a:t> разрешение на закупку</a:t>
                      </a:r>
                      <a:endParaRPr lang="ru-RU" sz="1400" b="0" dirty="0">
                        <a:solidFill>
                          <a:schemeClr val="tx1"/>
                        </a:solidFill>
                      </a:endParaRPr>
                    </a:p>
                  </a:txBody>
                  <a:tcPr>
                    <a:solidFill>
                      <a:schemeClr val="accent2">
                        <a:lumMod val="40000"/>
                        <a:lumOff val="60000"/>
                      </a:schemeClr>
                    </a:solidFill>
                  </a:tcPr>
                </a:tc>
                <a:tc>
                  <a:txBody>
                    <a:bodyPr/>
                    <a:lstStyle/>
                    <a:p>
                      <a:r>
                        <a:rPr lang="ru-RU" sz="1400" b="0" dirty="0">
                          <a:solidFill>
                            <a:schemeClr val="tx1"/>
                          </a:solidFill>
                        </a:rPr>
                        <a:t>5 рабочих дней</a:t>
                      </a:r>
                    </a:p>
                  </a:txBody>
                  <a:tcPr>
                    <a:solidFill>
                      <a:schemeClr val="accent2">
                        <a:lumMod val="40000"/>
                        <a:lumOff val="60000"/>
                      </a:schemeClr>
                    </a:solidFill>
                  </a:tcPr>
                </a:tc>
                <a:extLst>
                  <a:ext uri="{0D108BD9-81ED-4DB2-BD59-A6C34878D82A}">
                    <a16:rowId xmlns:a16="http://schemas.microsoft.com/office/drawing/2014/main" val="69459673"/>
                  </a:ext>
                </a:extLst>
              </a:tr>
            </a:tbl>
          </a:graphicData>
        </a:graphic>
      </p:graphicFrame>
      <p:cxnSp>
        <p:nvCxnSpPr>
          <p:cNvPr id="25" name="Прямая со стрелкой 24"/>
          <p:cNvCxnSpPr>
            <a:endCxn id="6" idx="0"/>
          </p:cNvCxnSpPr>
          <p:nvPr/>
        </p:nvCxnSpPr>
        <p:spPr>
          <a:xfrm flipH="1">
            <a:off x="3587259" y="2429443"/>
            <a:ext cx="3098213" cy="3041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Прямая со стрелкой 26"/>
          <p:cNvCxnSpPr/>
          <p:nvPr/>
        </p:nvCxnSpPr>
        <p:spPr>
          <a:xfrm>
            <a:off x="7608498" y="2429443"/>
            <a:ext cx="2346385" cy="328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Прямая со стрелкой 28"/>
          <p:cNvCxnSpPr/>
          <p:nvPr/>
        </p:nvCxnSpPr>
        <p:spPr>
          <a:xfrm flipH="1">
            <a:off x="2760453" y="3880162"/>
            <a:ext cx="629728" cy="4285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6814488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8E73101-5762-44A9-8C65-1D33699E5213}"/>
              </a:ext>
            </a:extLst>
          </p:cNvPr>
          <p:cNvSpPr>
            <a:spLocks noGrp="1"/>
          </p:cNvSpPr>
          <p:nvPr>
            <p:ph type="title"/>
          </p:nvPr>
        </p:nvSpPr>
        <p:spPr>
          <a:xfrm>
            <a:off x="438705" y="205327"/>
            <a:ext cx="10515600" cy="611419"/>
          </a:xfrm>
        </p:spPr>
        <p:txBody>
          <a:bodyPr>
            <a:normAutofit fontScale="90000"/>
          </a:bodyPr>
          <a:lstStyle/>
          <a:p>
            <a:pPr algn="ctr"/>
            <a:r>
              <a:rPr lang="ru-RU" sz="3200" dirty="0">
                <a:solidFill>
                  <a:srgbClr val="00B0F0"/>
                </a:solidFill>
              </a:rPr>
              <a:t>616 ПП (запрет на допуск) изменялось с 25.11.2021, 15.12.2021, 27.12.2021 </a:t>
            </a:r>
          </a:p>
        </p:txBody>
      </p:sp>
      <p:sp>
        <p:nvSpPr>
          <p:cNvPr id="3" name="Объект 2">
            <a:extLst>
              <a:ext uri="{FF2B5EF4-FFF2-40B4-BE49-F238E27FC236}">
                <a16:creationId xmlns:a16="http://schemas.microsoft.com/office/drawing/2014/main" id="{C8ECE5EB-0120-4B0E-B777-8B2BE82E41A1}"/>
              </a:ext>
            </a:extLst>
          </p:cNvPr>
          <p:cNvSpPr>
            <a:spLocks noGrp="1"/>
          </p:cNvSpPr>
          <p:nvPr>
            <p:ph idx="1"/>
          </p:nvPr>
        </p:nvSpPr>
        <p:spPr>
          <a:xfrm>
            <a:off x="438705" y="1115411"/>
            <a:ext cx="10515600" cy="4351338"/>
          </a:xfrm>
        </p:spPr>
        <p:txBody>
          <a:bodyPr/>
          <a:lstStyle/>
          <a:p>
            <a:r>
              <a:rPr lang="ru-RU" sz="1800" b="1" dirty="0">
                <a:solidFill>
                  <a:srgbClr val="C00000"/>
                </a:solidFill>
              </a:rPr>
              <a:t>с </a:t>
            </a:r>
            <a:r>
              <a:rPr lang="en-US" sz="1800" b="1" dirty="0">
                <a:solidFill>
                  <a:srgbClr val="C00000"/>
                </a:solidFill>
              </a:rPr>
              <a:t>15</a:t>
            </a:r>
            <a:r>
              <a:rPr lang="ru-RU" sz="1800" b="1" dirty="0">
                <a:solidFill>
                  <a:srgbClr val="C00000"/>
                </a:solidFill>
              </a:rPr>
              <a:t>.12.2021 </a:t>
            </a:r>
            <a:r>
              <a:rPr lang="ru-RU" sz="1800" dirty="0"/>
              <a:t>(Постановление Правительства России от 20 ноября 2021 г. N 1989)</a:t>
            </a:r>
          </a:p>
          <a:p>
            <a:pPr marL="0" indent="0">
              <a:buNone/>
            </a:pPr>
            <a:endParaRPr lang="ru-RU" sz="1600" strike="sngStrike" dirty="0"/>
          </a:p>
        </p:txBody>
      </p:sp>
      <p:graphicFrame>
        <p:nvGraphicFramePr>
          <p:cNvPr id="4" name="Таблица 4">
            <a:extLst>
              <a:ext uri="{FF2B5EF4-FFF2-40B4-BE49-F238E27FC236}">
                <a16:creationId xmlns:a16="http://schemas.microsoft.com/office/drawing/2014/main" id="{2844686A-6A8B-4377-8017-61CCE7A823C1}"/>
              </a:ext>
            </a:extLst>
          </p:cNvPr>
          <p:cNvGraphicFramePr>
            <a:graphicFrameLocks noGrp="1"/>
          </p:cNvGraphicFramePr>
          <p:nvPr/>
        </p:nvGraphicFramePr>
        <p:xfrm>
          <a:off x="274221" y="1115729"/>
          <a:ext cx="11168356" cy="1529080"/>
        </p:xfrm>
        <a:graphic>
          <a:graphicData uri="http://schemas.openxmlformats.org/drawingml/2006/table">
            <a:tbl>
              <a:tblPr firstRow="1" bandRow="1">
                <a:tableStyleId>{5C22544A-7EE6-4342-B048-85BDC9FD1C3A}</a:tableStyleId>
              </a:tblPr>
              <a:tblGrid>
                <a:gridCol w="5584178">
                  <a:extLst>
                    <a:ext uri="{9D8B030D-6E8A-4147-A177-3AD203B41FA5}">
                      <a16:colId xmlns:a16="http://schemas.microsoft.com/office/drawing/2014/main" val="573466614"/>
                    </a:ext>
                  </a:extLst>
                </a:gridCol>
                <a:gridCol w="5584178">
                  <a:extLst>
                    <a:ext uri="{9D8B030D-6E8A-4147-A177-3AD203B41FA5}">
                      <a16:colId xmlns:a16="http://schemas.microsoft.com/office/drawing/2014/main" val="2305948095"/>
                    </a:ext>
                  </a:extLst>
                </a:gridCol>
              </a:tblGrid>
              <a:tr h="370840">
                <a:tc>
                  <a:txBody>
                    <a:bodyPr/>
                    <a:lstStyle/>
                    <a:p>
                      <a:r>
                        <a:rPr lang="ru-RU" sz="1400" dirty="0"/>
                        <a:t>Старая редакция </a:t>
                      </a:r>
                    </a:p>
                  </a:txBody>
                  <a:tcPr/>
                </a:tc>
                <a:tc>
                  <a:txBody>
                    <a:bodyPr/>
                    <a:lstStyle/>
                    <a:p>
                      <a:r>
                        <a:rPr lang="ru-RU" sz="1400" dirty="0"/>
                        <a:t>Редакция с 15.12.2021</a:t>
                      </a:r>
                    </a:p>
                  </a:txBody>
                  <a:tcPr/>
                </a:tc>
                <a:extLst>
                  <a:ext uri="{0D108BD9-81ED-4DB2-BD59-A6C34878D82A}">
                    <a16:rowId xmlns:a16="http://schemas.microsoft.com/office/drawing/2014/main" val="1665525523"/>
                  </a:ext>
                </a:extLst>
              </a:tr>
              <a:tr h="149339">
                <a:tc>
                  <a:txBody>
                    <a:bodyPr/>
                    <a:lstStyle/>
                    <a:p>
                      <a:r>
                        <a:rPr lang="ru-RU" sz="1400" dirty="0"/>
                        <a:t>б) закупка одной единицы товара, стоимость которой не превышает 100 тыс. рублей, и закупки совокупности таких товаров, суммарная стоимость которых составляет менее 1 млн. рублей (за исключением закупок товаров, указанных в пунктах 1 - 7, 123, 125 - 127 перечня);</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б) закупка одной единицы товара, стоимость которой не превышает 300 тыс. рублей, и закупки совокупности таких товаров, суммарная стоимость которых составляет менее 1 млн. рублей (за исключением закупок товаров, указанных в пунктах 19 - 21, 28, 50, 142 и 145 перечня – </a:t>
                      </a:r>
                      <a:r>
                        <a:rPr lang="ru-RU" sz="1400" i="1" dirty="0">
                          <a:solidFill>
                            <a:srgbClr val="7030A0"/>
                          </a:solidFill>
                        </a:rPr>
                        <a:t>т.е. по этим пунктам запрет работает всегда);</a:t>
                      </a:r>
                    </a:p>
                  </a:txBody>
                  <a:tcPr/>
                </a:tc>
                <a:extLst>
                  <a:ext uri="{0D108BD9-81ED-4DB2-BD59-A6C34878D82A}">
                    <a16:rowId xmlns:a16="http://schemas.microsoft.com/office/drawing/2014/main" val="3396066153"/>
                  </a:ext>
                </a:extLst>
              </a:tr>
            </a:tbl>
          </a:graphicData>
        </a:graphic>
      </p:graphicFrame>
      <p:graphicFrame>
        <p:nvGraphicFramePr>
          <p:cNvPr id="9" name="Таблица 8">
            <a:extLst>
              <a:ext uri="{FF2B5EF4-FFF2-40B4-BE49-F238E27FC236}">
                <a16:creationId xmlns:a16="http://schemas.microsoft.com/office/drawing/2014/main" id="{4056E1E8-530C-44A4-9D3B-1D1080E96195}"/>
              </a:ext>
            </a:extLst>
          </p:cNvPr>
          <p:cNvGraphicFramePr>
            <a:graphicFrameLocks noGrp="1"/>
          </p:cNvGraphicFramePr>
          <p:nvPr/>
        </p:nvGraphicFramePr>
        <p:xfrm>
          <a:off x="438705" y="3429000"/>
          <a:ext cx="11068327" cy="2773680"/>
        </p:xfrm>
        <a:graphic>
          <a:graphicData uri="http://schemas.openxmlformats.org/drawingml/2006/table">
            <a:tbl>
              <a:tblPr/>
              <a:tblGrid>
                <a:gridCol w="825995">
                  <a:extLst>
                    <a:ext uri="{9D8B030D-6E8A-4147-A177-3AD203B41FA5}">
                      <a16:colId xmlns:a16="http://schemas.microsoft.com/office/drawing/2014/main" val="1947261156"/>
                    </a:ext>
                  </a:extLst>
                </a:gridCol>
                <a:gridCol w="3138779">
                  <a:extLst>
                    <a:ext uri="{9D8B030D-6E8A-4147-A177-3AD203B41FA5}">
                      <a16:colId xmlns:a16="http://schemas.microsoft.com/office/drawing/2014/main" val="452219955"/>
                    </a:ext>
                  </a:extLst>
                </a:gridCol>
                <a:gridCol w="7103553">
                  <a:extLst>
                    <a:ext uri="{9D8B030D-6E8A-4147-A177-3AD203B41FA5}">
                      <a16:colId xmlns:a16="http://schemas.microsoft.com/office/drawing/2014/main" val="1558141837"/>
                    </a:ext>
                  </a:extLst>
                </a:gridCol>
              </a:tblGrid>
              <a:tr h="0">
                <a:tc>
                  <a:txBody>
                    <a:bodyPr/>
                    <a:lstStyle/>
                    <a:p>
                      <a:pPr algn="ctr"/>
                      <a:r>
                        <a:rPr lang="ru-RU" sz="1400" dirty="0">
                          <a:effectLst/>
                        </a:rPr>
                        <a:t>19.</a:t>
                      </a:r>
                    </a:p>
                  </a:txBody>
                  <a:tcPr>
                    <a:lnL>
                      <a:noFill/>
                    </a:lnL>
                    <a:lnR>
                      <a:noFill/>
                    </a:lnR>
                    <a:lnT>
                      <a:noFill/>
                    </a:lnT>
                    <a:lnB>
                      <a:noFill/>
                    </a:lnB>
                    <a:solidFill>
                      <a:srgbClr val="FFFFFF"/>
                    </a:solidFill>
                  </a:tcPr>
                </a:tc>
                <a:tc>
                  <a:txBody>
                    <a:bodyPr/>
                    <a:lstStyle/>
                    <a:p>
                      <a:pPr algn="ctr"/>
                      <a:r>
                        <a:rPr lang="ru-RU" sz="1400" u="none" strike="noStrike">
                          <a:solidFill>
                            <a:srgbClr val="3272C0"/>
                          </a:solidFill>
                          <a:effectLst/>
                          <a:hlinkClick r:id="rId2"/>
                        </a:rPr>
                        <a:t>25.73.30</a:t>
                      </a:r>
                      <a:endParaRPr lang="ru-RU" sz="1400">
                        <a:effectLst/>
                      </a:endParaRPr>
                    </a:p>
                  </a:txBody>
                  <a:tcPr>
                    <a:lnL>
                      <a:noFill/>
                    </a:lnL>
                    <a:lnR>
                      <a:noFill/>
                    </a:lnR>
                    <a:lnT>
                      <a:noFill/>
                    </a:lnT>
                    <a:lnB>
                      <a:noFill/>
                    </a:lnB>
                    <a:solidFill>
                      <a:srgbClr val="FFFFFF"/>
                    </a:solidFill>
                  </a:tcPr>
                </a:tc>
                <a:tc>
                  <a:txBody>
                    <a:bodyPr/>
                    <a:lstStyle/>
                    <a:p>
                      <a:pPr algn="l"/>
                      <a:r>
                        <a:rPr lang="ru-RU" sz="1400">
                          <a:effectLst/>
                        </a:rPr>
                        <a:t>Инструмент ручной прочий</a:t>
                      </a:r>
                    </a:p>
                  </a:txBody>
                  <a:tcPr>
                    <a:lnL>
                      <a:noFill/>
                    </a:lnL>
                    <a:lnR>
                      <a:noFill/>
                    </a:lnR>
                    <a:lnT>
                      <a:noFill/>
                    </a:lnT>
                    <a:lnB>
                      <a:noFill/>
                    </a:lnB>
                    <a:solidFill>
                      <a:srgbClr val="FFFFFF"/>
                    </a:solidFill>
                  </a:tcPr>
                </a:tc>
                <a:extLst>
                  <a:ext uri="{0D108BD9-81ED-4DB2-BD59-A6C34878D82A}">
                    <a16:rowId xmlns:a16="http://schemas.microsoft.com/office/drawing/2014/main" val="1258887049"/>
                  </a:ext>
                </a:extLst>
              </a:tr>
              <a:tr h="0">
                <a:tc>
                  <a:txBody>
                    <a:bodyPr/>
                    <a:lstStyle/>
                    <a:p>
                      <a:pPr algn="ctr"/>
                      <a:r>
                        <a:rPr lang="ru-RU" sz="1400">
                          <a:effectLst/>
                        </a:rPr>
                        <a:t>20.</a:t>
                      </a:r>
                    </a:p>
                  </a:txBody>
                  <a:tcPr>
                    <a:lnL>
                      <a:noFill/>
                    </a:lnL>
                    <a:lnR>
                      <a:noFill/>
                    </a:lnR>
                    <a:lnT>
                      <a:noFill/>
                    </a:lnT>
                    <a:lnB>
                      <a:noFill/>
                    </a:lnB>
                    <a:solidFill>
                      <a:srgbClr val="FFFFFF"/>
                    </a:solidFill>
                  </a:tcPr>
                </a:tc>
                <a:tc>
                  <a:txBody>
                    <a:bodyPr/>
                    <a:lstStyle/>
                    <a:p>
                      <a:pPr algn="ctr"/>
                      <a:r>
                        <a:rPr lang="ru-RU" sz="1400" u="none" strike="noStrike" dirty="0">
                          <a:solidFill>
                            <a:srgbClr val="3272C0"/>
                          </a:solidFill>
                          <a:effectLst/>
                          <a:hlinkClick r:id="rId3"/>
                        </a:rPr>
                        <a:t>25.73.40</a:t>
                      </a:r>
                      <a:endParaRPr lang="ru-RU" sz="1400" dirty="0">
                        <a:effectLst/>
                      </a:endParaRPr>
                    </a:p>
                  </a:txBody>
                  <a:tcPr>
                    <a:lnL>
                      <a:noFill/>
                    </a:lnL>
                    <a:lnR>
                      <a:noFill/>
                    </a:lnR>
                    <a:lnT>
                      <a:noFill/>
                    </a:lnT>
                    <a:lnB>
                      <a:noFill/>
                    </a:lnB>
                    <a:solidFill>
                      <a:srgbClr val="FFFFFF"/>
                    </a:solidFill>
                  </a:tcPr>
                </a:tc>
                <a:tc>
                  <a:txBody>
                    <a:bodyPr/>
                    <a:lstStyle/>
                    <a:p>
                      <a:pPr algn="l"/>
                      <a:r>
                        <a:rPr lang="ru-RU" sz="1400" dirty="0">
                          <a:effectLst/>
                        </a:rPr>
                        <a:t>Инструменты рабочие сменные для станков или для ручного инструмента (с механическим приводом или без него)</a:t>
                      </a:r>
                    </a:p>
                  </a:txBody>
                  <a:tcPr>
                    <a:lnL>
                      <a:noFill/>
                    </a:lnL>
                    <a:lnR>
                      <a:noFill/>
                    </a:lnR>
                    <a:lnT>
                      <a:noFill/>
                    </a:lnT>
                    <a:lnB>
                      <a:noFill/>
                    </a:lnB>
                    <a:solidFill>
                      <a:srgbClr val="FFFFFF"/>
                    </a:solidFill>
                  </a:tcPr>
                </a:tc>
                <a:extLst>
                  <a:ext uri="{0D108BD9-81ED-4DB2-BD59-A6C34878D82A}">
                    <a16:rowId xmlns:a16="http://schemas.microsoft.com/office/drawing/2014/main" val="4060214793"/>
                  </a:ext>
                </a:extLst>
              </a:tr>
              <a:tr h="0">
                <a:tc>
                  <a:txBody>
                    <a:bodyPr/>
                    <a:lstStyle/>
                    <a:p>
                      <a:pPr algn="ctr"/>
                      <a:r>
                        <a:rPr lang="ru-RU" sz="1400">
                          <a:effectLst/>
                        </a:rPr>
                        <a:t>21.</a:t>
                      </a:r>
                    </a:p>
                  </a:txBody>
                  <a:tcPr>
                    <a:lnL>
                      <a:noFill/>
                    </a:lnL>
                    <a:lnR>
                      <a:noFill/>
                    </a:lnR>
                    <a:lnT>
                      <a:noFill/>
                    </a:lnT>
                    <a:lnB>
                      <a:noFill/>
                    </a:lnB>
                    <a:solidFill>
                      <a:srgbClr val="FFFFFF"/>
                    </a:solidFill>
                  </a:tcPr>
                </a:tc>
                <a:tc>
                  <a:txBody>
                    <a:bodyPr/>
                    <a:lstStyle/>
                    <a:p>
                      <a:pPr algn="ctr"/>
                      <a:r>
                        <a:rPr lang="ru-RU" sz="1400" u="none" strike="noStrike">
                          <a:solidFill>
                            <a:srgbClr val="3272C0"/>
                          </a:solidFill>
                          <a:effectLst/>
                          <a:hlinkClick r:id="rId4"/>
                        </a:rPr>
                        <a:t>25.73.60</a:t>
                      </a:r>
                      <a:endParaRPr lang="ru-RU" sz="1400">
                        <a:effectLst/>
                      </a:endParaRPr>
                    </a:p>
                  </a:txBody>
                  <a:tcPr>
                    <a:lnL>
                      <a:noFill/>
                    </a:lnL>
                    <a:lnR>
                      <a:noFill/>
                    </a:lnR>
                    <a:lnT>
                      <a:noFill/>
                    </a:lnT>
                    <a:lnB>
                      <a:noFill/>
                    </a:lnB>
                    <a:solidFill>
                      <a:srgbClr val="FFFFFF"/>
                    </a:solidFill>
                  </a:tcPr>
                </a:tc>
                <a:tc>
                  <a:txBody>
                    <a:bodyPr/>
                    <a:lstStyle/>
                    <a:p>
                      <a:pPr algn="l"/>
                      <a:r>
                        <a:rPr lang="ru-RU" sz="1400" dirty="0">
                          <a:effectLst/>
                        </a:rPr>
                        <a:t>Инструмент прочий</a:t>
                      </a:r>
                    </a:p>
                  </a:txBody>
                  <a:tcPr>
                    <a:lnL>
                      <a:noFill/>
                    </a:lnL>
                    <a:lnR>
                      <a:noFill/>
                    </a:lnR>
                    <a:lnT>
                      <a:noFill/>
                    </a:lnT>
                    <a:lnB>
                      <a:noFill/>
                    </a:lnB>
                    <a:solidFill>
                      <a:srgbClr val="FFFFFF"/>
                    </a:solidFill>
                  </a:tcPr>
                </a:tc>
                <a:extLst>
                  <a:ext uri="{0D108BD9-81ED-4DB2-BD59-A6C34878D82A}">
                    <a16:rowId xmlns:a16="http://schemas.microsoft.com/office/drawing/2014/main" val="497025968"/>
                  </a:ext>
                </a:extLst>
              </a:tr>
              <a:tr h="0">
                <a:tc>
                  <a:txBody>
                    <a:bodyPr/>
                    <a:lstStyle/>
                    <a:p>
                      <a:pPr algn="ctr"/>
                      <a:r>
                        <a:rPr lang="ru-RU" sz="1400" dirty="0">
                          <a:effectLst/>
                        </a:rPr>
                        <a:t>28.</a:t>
                      </a:r>
                    </a:p>
                  </a:txBody>
                  <a:tcPr>
                    <a:lnL>
                      <a:noFill/>
                    </a:lnL>
                    <a:lnR>
                      <a:noFill/>
                    </a:lnR>
                    <a:lnT>
                      <a:noFill/>
                    </a:lnT>
                    <a:lnB>
                      <a:noFill/>
                    </a:lnB>
                    <a:solidFill>
                      <a:srgbClr val="FFFFFF"/>
                    </a:solidFill>
                  </a:tcPr>
                </a:tc>
                <a:tc>
                  <a:txBody>
                    <a:bodyPr/>
                    <a:lstStyle/>
                    <a:p>
                      <a:pPr algn="ctr"/>
                      <a:r>
                        <a:rPr lang="ru-RU" sz="1400" u="none" strike="noStrike" dirty="0">
                          <a:solidFill>
                            <a:srgbClr val="3272C0"/>
                          </a:solidFill>
                          <a:effectLst/>
                          <a:hlinkClick r:id="rId5"/>
                        </a:rPr>
                        <a:t>26.20.40.150</a:t>
                      </a:r>
                      <a:endParaRPr lang="ru-RU" sz="1400" dirty="0">
                        <a:effectLst/>
                      </a:endParaRPr>
                    </a:p>
                  </a:txBody>
                  <a:tcPr>
                    <a:lnL>
                      <a:noFill/>
                    </a:lnL>
                    <a:lnR>
                      <a:noFill/>
                    </a:lnR>
                    <a:lnT>
                      <a:noFill/>
                    </a:lnT>
                    <a:lnB>
                      <a:noFill/>
                    </a:lnB>
                    <a:solidFill>
                      <a:srgbClr val="FFFFFF"/>
                    </a:solidFill>
                  </a:tcPr>
                </a:tc>
                <a:tc>
                  <a:txBody>
                    <a:bodyPr/>
                    <a:lstStyle/>
                    <a:p>
                      <a:pPr algn="l"/>
                      <a:r>
                        <a:rPr lang="ru-RU" sz="1400" dirty="0">
                          <a:effectLst/>
                        </a:rPr>
                        <a:t>Устройства числового программного управления</a:t>
                      </a:r>
                    </a:p>
                  </a:txBody>
                  <a:tcPr>
                    <a:lnL>
                      <a:noFill/>
                    </a:lnL>
                    <a:lnR>
                      <a:noFill/>
                    </a:lnR>
                    <a:lnT>
                      <a:noFill/>
                    </a:lnT>
                    <a:lnB>
                      <a:noFill/>
                    </a:lnB>
                    <a:solidFill>
                      <a:srgbClr val="FFFFFF"/>
                    </a:solidFill>
                  </a:tcPr>
                </a:tc>
                <a:extLst>
                  <a:ext uri="{0D108BD9-81ED-4DB2-BD59-A6C34878D82A}">
                    <a16:rowId xmlns:a16="http://schemas.microsoft.com/office/drawing/2014/main" val="1937123801"/>
                  </a:ext>
                </a:extLst>
              </a:tr>
              <a:tr h="0">
                <a:tc>
                  <a:txBody>
                    <a:bodyPr/>
                    <a:lstStyle/>
                    <a:p>
                      <a:pPr algn="ctr"/>
                      <a:r>
                        <a:rPr lang="ru-RU" sz="1400" dirty="0">
                          <a:effectLst/>
                        </a:rPr>
                        <a:t>50.</a:t>
                      </a:r>
                    </a:p>
                  </a:txBody>
                  <a:tcPr>
                    <a:lnL>
                      <a:noFill/>
                    </a:lnL>
                    <a:lnR>
                      <a:noFill/>
                    </a:lnR>
                    <a:lnT>
                      <a:noFill/>
                    </a:lnT>
                    <a:lnB>
                      <a:noFill/>
                    </a:lnB>
                    <a:solidFill>
                      <a:srgbClr val="FFFFFF"/>
                    </a:solidFill>
                  </a:tcPr>
                </a:tc>
                <a:tc>
                  <a:txBody>
                    <a:bodyPr/>
                    <a:lstStyle/>
                    <a:p>
                      <a:pPr algn="ctr"/>
                      <a:r>
                        <a:rPr lang="ru-RU" sz="1400" u="none" strike="noStrike">
                          <a:solidFill>
                            <a:srgbClr val="3272C0"/>
                          </a:solidFill>
                          <a:effectLst/>
                          <a:hlinkClick r:id="rId6"/>
                        </a:rPr>
                        <a:t>28.24.1</a:t>
                      </a:r>
                      <a:endParaRPr lang="ru-RU" sz="1400">
                        <a:effectLst/>
                      </a:endParaRPr>
                    </a:p>
                  </a:txBody>
                  <a:tcPr>
                    <a:lnL>
                      <a:noFill/>
                    </a:lnL>
                    <a:lnR>
                      <a:noFill/>
                    </a:lnR>
                    <a:lnT>
                      <a:noFill/>
                    </a:lnT>
                    <a:lnB>
                      <a:noFill/>
                    </a:lnB>
                    <a:solidFill>
                      <a:srgbClr val="FFFFFF"/>
                    </a:solidFill>
                  </a:tcPr>
                </a:tc>
                <a:tc>
                  <a:txBody>
                    <a:bodyPr/>
                    <a:lstStyle/>
                    <a:p>
                      <a:pPr algn="l"/>
                      <a:r>
                        <a:rPr lang="ru-RU" sz="1400" dirty="0">
                          <a:effectLst/>
                        </a:rPr>
                        <a:t>Инструменты ручные электрические; инструменты ручные прочие с механизированным приводом</a:t>
                      </a:r>
                    </a:p>
                  </a:txBody>
                  <a:tcPr>
                    <a:lnL>
                      <a:noFill/>
                    </a:lnL>
                    <a:lnR>
                      <a:noFill/>
                    </a:lnR>
                    <a:lnT>
                      <a:noFill/>
                    </a:lnT>
                    <a:lnB>
                      <a:noFill/>
                    </a:lnB>
                    <a:solidFill>
                      <a:srgbClr val="FFFFFF"/>
                    </a:solidFill>
                  </a:tcPr>
                </a:tc>
                <a:extLst>
                  <a:ext uri="{0D108BD9-81ED-4DB2-BD59-A6C34878D82A}">
                    <a16:rowId xmlns:a16="http://schemas.microsoft.com/office/drawing/2014/main" val="3693006112"/>
                  </a:ext>
                </a:extLst>
              </a:tr>
              <a:tr h="0">
                <a:tc>
                  <a:txBody>
                    <a:bodyPr/>
                    <a:lstStyle/>
                    <a:p>
                      <a:pPr algn="ctr"/>
                      <a:r>
                        <a:rPr lang="ru-RU" sz="1400" dirty="0">
                          <a:effectLst/>
                        </a:rPr>
                        <a:t>142.</a:t>
                      </a:r>
                    </a:p>
                  </a:txBody>
                  <a:tcPr>
                    <a:lnL>
                      <a:noFill/>
                    </a:lnL>
                    <a:lnR>
                      <a:noFill/>
                    </a:lnR>
                    <a:lnT>
                      <a:noFill/>
                    </a:lnT>
                    <a:lnB>
                      <a:noFill/>
                    </a:lnB>
                    <a:solidFill>
                      <a:srgbClr val="FFFFFF"/>
                    </a:solidFill>
                  </a:tcPr>
                </a:tc>
                <a:tc>
                  <a:txBody>
                    <a:bodyPr/>
                    <a:lstStyle/>
                    <a:p>
                      <a:pPr algn="ctr"/>
                      <a:r>
                        <a:rPr lang="ru-RU" sz="1400" u="none" strike="noStrike">
                          <a:solidFill>
                            <a:srgbClr val="3272C0"/>
                          </a:solidFill>
                          <a:effectLst/>
                          <a:hlinkClick r:id="rId7"/>
                        </a:rPr>
                        <a:t>32.50.50.190</a:t>
                      </a:r>
                      <a:endParaRPr lang="ru-RU" sz="1400">
                        <a:effectLst/>
                      </a:endParaRPr>
                    </a:p>
                  </a:txBody>
                  <a:tcPr>
                    <a:lnL>
                      <a:noFill/>
                    </a:lnL>
                    <a:lnR>
                      <a:noFill/>
                    </a:lnR>
                    <a:lnT>
                      <a:noFill/>
                    </a:lnT>
                    <a:lnB>
                      <a:noFill/>
                    </a:lnB>
                    <a:solidFill>
                      <a:srgbClr val="FFFFFF"/>
                    </a:solidFill>
                  </a:tcPr>
                </a:tc>
                <a:tc>
                  <a:txBody>
                    <a:bodyPr/>
                    <a:lstStyle/>
                    <a:p>
                      <a:pPr algn="l"/>
                      <a:r>
                        <a:rPr lang="ru-RU" sz="1400" dirty="0">
                          <a:effectLst/>
                        </a:rPr>
                        <a:t>Изделия медицинские, в том числе хирургические, прочие, не включенные в другие группировки (только в отношении медицинских масок)</a:t>
                      </a:r>
                    </a:p>
                  </a:txBody>
                  <a:tcPr>
                    <a:lnL>
                      <a:noFill/>
                    </a:lnL>
                    <a:lnR>
                      <a:noFill/>
                    </a:lnR>
                    <a:lnT>
                      <a:noFill/>
                    </a:lnT>
                    <a:lnB>
                      <a:noFill/>
                    </a:lnB>
                    <a:solidFill>
                      <a:srgbClr val="FFFFFF"/>
                    </a:solidFill>
                  </a:tcPr>
                </a:tc>
                <a:extLst>
                  <a:ext uri="{0D108BD9-81ED-4DB2-BD59-A6C34878D82A}">
                    <a16:rowId xmlns:a16="http://schemas.microsoft.com/office/drawing/2014/main" val="4044746060"/>
                  </a:ext>
                </a:extLst>
              </a:tr>
              <a:tr h="0">
                <a:tc>
                  <a:txBody>
                    <a:bodyPr/>
                    <a:lstStyle/>
                    <a:p>
                      <a:pPr algn="ctr"/>
                      <a:r>
                        <a:rPr lang="ru-RU" sz="1400" dirty="0">
                          <a:effectLst/>
                        </a:rPr>
                        <a:t>45.</a:t>
                      </a:r>
                    </a:p>
                  </a:txBody>
                  <a:tcPr>
                    <a:lnL>
                      <a:noFill/>
                    </a:lnL>
                    <a:lnR>
                      <a:noFill/>
                    </a:lnR>
                    <a:lnT>
                      <a:noFill/>
                    </a:lnT>
                    <a:lnB>
                      <a:noFill/>
                    </a:lnB>
                    <a:solidFill>
                      <a:srgbClr val="FFFFFF"/>
                    </a:solidFill>
                  </a:tcPr>
                </a:tc>
                <a:tc>
                  <a:txBody>
                    <a:bodyPr/>
                    <a:lstStyle/>
                    <a:p>
                      <a:pPr algn="ctr"/>
                      <a:r>
                        <a:rPr lang="ru-RU" sz="1400" u="none" strike="noStrike">
                          <a:solidFill>
                            <a:srgbClr val="3272C0"/>
                          </a:solidFill>
                          <a:effectLst/>
                          <a:hlinkClick r:id="rId8"/>
                        </a:rPr>
                        <a:t>32.99.11.160</a:t>
                      </a:r>
                      <a:endParaRPr lang="ru-RU" sz="1400">
                        <a:effectLst/>
                      </a:endParaRPr>
                    </a:p>
                  </a:txBody>
                  <a:tcPr>
                    <a:lnL>
                      <a:noFill/>
                    </a:lnL>
                    <a:lnR>
                      <a:noFill/>
                    </a:lnR>
                    <a:lnT>
                      <a:noFill/>
                    </a:lnT>
                    <a:lnB>
                      <a:noFill/>
                    </a:lnB>
                    <a:solidFill>
                      <a:srgbClr val="FFFFFF"/>
                    </a:solidFill>
                  </a:tcPr>
                </a:tc>
                <a:tc>
                  <a:txBody>
                    <a:bodyPr/>
                    <a:lstStyle/>
                    <a:p>
                      <a:pPr algn="l"/>
                      <a:r>
                        <a:rPr lang="ru-RU" sz="1400" dirty="0">
                          <a:effectLst/>
                        </a:rPr>
                        <a:t>Средства защиты головы и лица (только в отношении медицинских масок)</a:t>
                      </a:r>
                    </a:p>
                  </a:txBody>
                  <a:tcPr>
                    <a:lnL>
                      <a:noFill/>
                    </a:lnL>
                    <a:lnR>
                      <a:noFill/>
                    </a:lnR>
                    <a:lnT>
                      <a:noFill/>
                    </a:lnT>
                    <a:lnB>
                      <a:noFill/>
                    </a:lnB>
                    <a:solidFill>
                      <a:srgbClr val="FFFFFF"/>
                    </a:solidFill>
                  </a:tcPr>
                </a:tc>
                <a:extLst>
                  <a:ext uri="{0D108BD9-81ED-4DB2-BD59-A6C34878D82A}">
                    <a16:rowId xmlns:a16="http://schemas.microsoft.com/office/drawing/2014/main" val="1398474921"/>
                  </a:ext>
                </a:extLst>
              </a:tr>
            </a:tbl>
          </a:graphicData>
        </a:graphic>
      </p:graphicFrame>
    </p:spTree>
    <p:extLst>
      <p:ext uri="{BB962C8B-B14F-4D97-AF65-F5344CB8AC3E}">
        <p14:creationId xmlns:p14="http://schemas.microsoft.com/office/powerpoint/2010/main" val="1634561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032" y="64652"/>
            <a:ext cx="10515600" cy="616387"/>
          </a:xfrm>
        </p:spPr>
        <p:txBody>
          <a:bodyPr>
            <a:normAutofit/>
          </a:bodyPr>
          <a:lstStyle/>
          <a:p>
            <a:r>
              <a:rPr lang="ru-RU" sz="3600" dirty="0"/>
              <a:t>Новая редакция статьи 42 - Извещение</a:t>
            </a:r>
          </a:p>
        </p:txBody>
      </p:sp>
      <p:graphicFrame>
        <p:nvGraphicFramePr>
          <p:cNvPr id="4" name="Таблица 4"/>
          <p:cNvGraphicFramePr>
            <a:graphicFrameLocks noGrp="1"/>
          </p:cNvGraphicFramePr>
          <p:nvPr>
            <p:ph idx="1"/>
            <p:extLst>
              <p:ext uri="{D42A27DB-BD31-4B8C-83A1-F6EECF244321}">
                <p14:modId xmlns:p14="http://schemas.microsoft.com/office/powerpoint/2010/main" val="1690727798"/>
              </p:ext>
            </p:extLst>
          </p:nvPr>
        </p:nvGraphicFramePr>
        <p:xfrm>
          <a:off x="411061" y="743445"/>
          <a:ext cx="11434194" cy="5796280"/>
        </p:xfrm>
        <a:graphic>
          <a:graphicData uri="http://schemas.openxmlformats.org/drawingml/2006/table">
            <a:tbl>
              <a:tblPr firstRow="1" bandRow="1">
                <a:tableStyleId>{93296810-A885-4BE3-A3E7-6D5BEEA58F35}</a:tableStyleId>
              </a:tblPr>
              <a:tblGrid>
                <a:gridCol w="5717097">
                  <a:extLst>
                    <a:ext uri="{9D8B030D-6E8A-4147-A177-3AD203B41FA5}">
                      <a16:colId xmlns:a16="http://schemas.microsoft.com/office/drawing/2014/main" val="20000"/>
                    </a:ext>
                  </a:extLst>
                </a:gridCol>
                <a:gridCol w="5717097">
                  <a:extLst>
                    <a:ext uri="{9D8B030D-6E8A-4147-A177-3AD203B41FA5}">
                      <a16:colId xmlns:a16="http://schemas.microsoft.com/office/drawing/2014/main" val="20001"/>
                    </a:ext>
                  </a:extLst>
                </a:gridCol>
              </a:tblGrid>
              <a:tr h="370840">
                <a:tc>
                  <a:txBody>
                    <a:bodyPr/>
                    <a:lstStyle/>
                    <a:p>
                      <a:r>
                        <a:rPr lang="ru-RU" sz="1600" dirty="0"/>
                        <a:t>Редакция с 01.01.2022</a:t>
                      </a:r>
                    </a:p>
                  </a:txBody>
                  <a:tcPr/>
                </a:tc>
                <a:tc>
                  <a:txBody>
                    <a:bodyPr/>
                    <a:lstStyle/>
                    <a:p>
                      <a:r>
                        <a:rPr lang="ru-RU" sz="1600" dirty="0"/>
                        <a:t>Устаревшая редакция</a:t>
                      </a:r>
                    </a:p>
                  </a:txBody>
                  <a:tcPr/>
                </a:tc>
                <a:extLst>
                  <a:ext uri="{0D108BD9-81ED-4DB2-BD59-A6C34878D82A}">
                    <a16:rowId xmlns:a16="http://schemas.microsoft.com/office/drawing/2014/main" val="10000"/>
                  </a:ext>
                </a:extLst>
              </a:tr>
              <a:tr h="1854200">
                <a:tc>
                  <a:txBody>
                    <a:bodyPr/>
                    <a:lstStyle/>
                    <a:p>
                      <a:pPr marL="0" indent="0">
                        <a:buFont typeface="Arial" panose="020B0604020202020204" pitchFamily="34" charset="0"/>
                        <a:buNone/>
                      </a:pPr>
                      <a:r>
                        <a:rPr lang="ru-RU" sz="1400" dirty="0"/>
                        <a:t>9) начальная (максимальная) цена контракта </a:t>
                      </a:r>
                      <a:r>
                        <a:rPr lang="ru-RU" sz="1400" dirty="0">
                          <a:solidFill>
                            <a:srgbClr val="FF0000"/>
                          </a:solidFill>
                        </a:rPr>
                        <a:t>(цена отдельных этапов исполнения контракта, если проектом контракта предусмотрены такие этапы),</a:t>
                      </a:r>
                      <a:r>
                        <a:rPr lang="ru-RU" sz="1400" dirty="0"/>
                        <a:t> </a:t>
                      </a:r>
                    </a:p>
                    <a:p>
                      <a:pPr marL="171450" indent="-171450">
                        <a:buFont typeface="Arial" panose="020B0604020202020204" pitchFamily="34" charset="0"/>
                        <a:buChar char="•"/>
                      </a:pPr>
                      <a:r>
                        <a:rPr lang="ru-RU" sz="1400" dirty="0"/>
                        <a:t>источник финансирования, </a:t>
                      </a:r>
                    </a:p>
                    <a:p>
                      <a:pPr marL="171450" indent="-171450">
                        <a:buFont typeface="Arial" panose="020B0604020202020204" pitchFamily="34" charset="0"/>
                        <a:buChar char="•"/>
                      </a:pPr>
                      <a:r>
                        <a:rPr lang="ru-RU" sz="1400" dirty="0"/>
                        <a:t>наименование валюты в соответствии с общероссийским классификатором валют. </a:t>
                      </a:r>
                    </a:p>
                    <a:p>
                      <a:pPr marL="0" indent="0">
                        <a:buFont typeface="Arial" panose="020B0604020202020204" pitchFamily="34" charset="0"/>
                        <a:buNone/>
                      </a:pPr>
                      <a:r>
                        <a:rPr lang="ru-RU" sz="1400" dirty="0"/>
                        <a:t>В случае, предусмотренном частью 24 статьи 22 настоящего Федерального закона, указываются начальная цена единицы товара, работы, услуги, а также начальная сумма цен указанных единиц и максимальное значение цены контракта. </a:t>
                      </a:r>
                    </a:p>
                    <a:p>
                      <a:pPr marL="0" indent="0">
                        <a:buFont typeface="Arial" panose="020B0604020202020204" pitchFamily="34" charset="0"/>
                        <a:buNone/>
                      </a:pPr>
                      <a:r>
                        <a:rPr lang="ru-RU" sz="1400" dirty="0"/>
                        <a:t>В случаях, установленных Правительством Российской Федерации в соответствии с частью 2 статьи 34 настоящего Федерального закона, указываются ориентировочное значение цены контракта либо формула цены и максимальное значение цены контракта;</a:t>
                      </a:r>
                    </a:p>
                  </a:txBody>
                  <a:tcPr/>
                </a:tc>
                <a:tc>
                  <a:txBody>
                    <a:bodyPr/>
                    <a:lstStyle/>
                    <a:p>
                      <a:pPr marL="171450" indent="-171450">
                        <a:buFont typeface="Arial" panose="020B0604020202020204" pitchFamily="34" charset="0"/>
                        <a:buChar char="•"/>
                      </a:pPr>
                      <a:r>
                        <a:rPr lang="ru-RU" sz="1400" dirty="0"/>
                        <a:t>начальная (максимальная) цена контракта, </a:t>
                      </a:r>
                    </a:p>
                    <a:p>
                      <a:pPr marL="171450" indent="-171450">
                        <a:buFont typeface="Arial" panose="020B0604020202020204" pitchFamily="34" charset="0"/>
                        <a:buChar char="•"/>
                      </a:pPr>
                      <a:r>
                        <a:rPr lang="ru-RU" sz="1400" dirty="0"/>
                        <a:t>источник финансирования. </a:t>
                      </a:r>
                    </a:p>
                    <a:p>
                      <a:pPr marL="0" indent="0">
                        <a:buFont typeface="Arial" panose="020B0604020202020204" pitchFamily="34" charset="0"/>
                        <a:buNone/>
                      </a:pPr>
                      <a:r>
                        <a:rPr lang="ru-RU" sz="1400" dirty="0"/>
                        <a:t>В случаях, установленных Правительством Российской Федерации в соответствии с частью 2 статьи 34 настоящего Федерального закона, указываются ориентировочное значение цены контракта либо формула цены и максимальное значение цены контракта. </a:t>
                      </a:r>
                    </a:p>
                    <a:p>
                      <a:pPr marL="0" indent="0">
                        <a:buFont typeface="Arial" panose="020B0604020202020204" pitchFamily="34" charset="0"/>
                        <a:buNone/>
                      </a:pPr>
                      <a:r>
                        <a:rPr lang="ru-RU" sz="1400" dirty="0"/>
                        <a:t>В случае, предусмотренном частью 24 статьи 22 настоящего Федерального закона, указываются начальная цена единицы товара, работы, услуги, а также начальная сумма цен указанных единиц и максимальное значение цены контракта. </a:t>
                      </a:r>
                    </a:p>
                    <a:p>
                      <a:pPr marL="0" indent="0">
                        <a:buFont typeface="Arial" panose="020B0604020202020204" pitchFamily="34" charset="0"/>
                        <a:buNone/>
                      </a:pPr>
                      <a:r>
                        <a:rPr lang="ru-RU" sz="1400" b="1" dirty="0"/>
                        <a:t>В случае, если контрактом предусматривается выполнение работ, связанных с осуществлением регулярных перевозок автомобильным транспортом и городским наземным электрическим транспортом, допускается оплата такого контракта исходя из фактически выполненного объема данных работ, но не превышающего объема работ, подлежащих выполнению в соответствии с контрактом. При этом в извещении об осуществлении закупки и документации о закупке должно быть указано, что оплата поставки товара, выполнения работы или оказания услуги осуществляется по цене единицы товара, работы, услуги исходя из количества товара, поставка которого будет осуществлена в ходе исполнения контракта, объема фактически выполненной работы или оказанной услуги, но в размере, не превышающем максимального значения цены контракта, указанного в извещении об осуществлении закупки и документации о закупке;</a:t>
                      </a:r>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B0BAE49-26D1-4F6F-A2B1-3C3A859C859E}"/>
              </a:ext>
            </a:extLst>
          </p:cNvPr>
          <p:cNvSpPr>
            <a:spLocks noGrp="1"/>
          </p:cNvSpPr>
          <p:nvPr>
            <p:ph type="title"/>
          </p:nvPr>
        </p:nvSpPr>
        <p:spPr>
          <a:xfrm>
            <a:off x="435529" y="-93844"/>
            <a:ext cx="11577504" cy="675109"/>
          </a:xfrm>
        </p:spPr>
        <p:txBody>
          <a:bodyPr>
            <a:noAutofit/>
          </a:bodyPr>
          <a:lstStyle/>
          <a:p>
            <a:r>
              <a:rPr lang="ru-RU" sz="2400" dirty="0"/>
              <a:t>Новая статья 43 – Заявка на участие в закупке. </a:t>
            </a:r>
            <a:r>
              <a:rPr lang="ru-RU" sz="2400" b="1" dirty="0"/>
              <a:t>Основания для отклонения заявки</a:t>
            </a:r>
          </a:p>
        </p:txBody>
      </p:sp>
      <p:graphicFrame>
        <p:nvGraphicFramePr>
          <p:cNvPr id="4" name="Таблица 4">
            <a:extLst>
              <a:ext uri="{FF2B5EF4-FFF2-40B4-BE49-F238E27FC236}">
                <a16:creationId xmlns:a16="http://schemas.microsoft.com/office/drawing/2014/main" id="{9FADDBA0-0B0F-4A16-B419-ED8BD0A2336F}"/>
              </a:ext>
            </a:extLst>
          </p:cNvPr>
          <p:cNvGraphicFramePr>
            <a:graphicFrameLocks noGrp="1"/>
          </p:cNvGraphicFramePr>
          <p:nvPr>
            <p:ph idx="1"/>
          </p:nvPr>
        </p:nvGraphicFramePr>
        <p:xfrm>
          <a:off x="352335" y="920322"/>
          <a:ext cx="11660698" cy="2255520"/>
        </p:xfrm>
        <a:graphic>
          <a:graphicData uri="http://schemas.openxmlformats.org/drawingml/2006/table">
            <a:tbl>
              <a:tblPr firstRow="1" bandRow="1">
                <a:tableStyleId>{7DF18680-E054-41AD-8BC1-D1AEF772440D}</a:tableStyleId>
              </a:tblPr>
              <a:tblGrid>
                <a:gridCol w="8020700">
                  <a:extLst>
                    <a:ext uri="{9D8B030D-6E8A-4147-A177-3AD203B41FA5}">
                      <a16:colId xmlns:a16="http://schemas.microsoft.com/office/drawing/2014/main" val="3363153343"/>
                    </a:ext>
                  </a:extLst>
                </a:gridCol>
                <a:gridCol w="3639998">
                  <a:extLst>
                    <a:ext uri="{9D8B030D-6E8A-4147-A177-3AD203B41FA5}">
                      <a16:colId xmlns:a16="http://schemas.microsoft.com/office/drawing/2014/main" val="1638116285"/>
                    </a:ext>
                  </a:extLst>
                </a:gridCol>
              </a:tblGrid>
              <a:tr h="335559">
                <a:tc>
                  <a:txBody>
                    <a:bodyPr/>
                    <a:lstStyle/>
                    <a:p>
                      <a:r>
                        <a:rPr lang="ru-RU" dirty="0"/>
                        <a:t>Редакция с 01.01.2022</a:t>
                      </a:r>
                    </a:p>
                  </a:txBody>
                  <a:tcPr/>
                </a:tc>
                <a:tc>
                  <a:txBody>
                    <a:bodyPr/>
                    <a:lstStyle/>
                    <a:p>
                      <a:r>
                        <a:rPr lang="ru-RU" dirty="0"/>
                        <a:t>Комментарий</a:t>
                      </a:r>
                    </a:p>
                  </a:txBody>
                  <a:tcPr/>
                </a:tc>
                <a:extLst>
                  <a:ext uri="{0D108BD9-81ED-4DB2-BD59-A6C34878D82A}">
                    <a16:rowId xmlns:a16="http://schemas.microsoft.com/office/drawing/2014/main" val="340454748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sz="1400" dirty="0"/>
                        <a:t>5) </a:t>
                      </a:r>
                      <a:r>
                        <a:rPr lang="ru-RU" sz="1400" b="1" dirty="0"/>
                        <a:t>не позднее одного часа с момента получения заявки на участие в закупке </a:t>
                      </a:r>
                      <a:r>
                        <a:rPr lang="ru-RU" sz="1400" b="1" u="sng" dirty="0"/>
                        <a:t>оператор электронной площадки, </a:t>
                      </a:r>
                      <a:r>
                        <a:rPr lang="ru-RU" sz="1400" b="1" dirty="0"/>
                        <a:t>оператор специализированной электронной площадки </a:t>
                      </a:r>
                      <a:r>
                        <a:rPr lang="ru-RU" sz="1400" b="1" dirty="0">
                          <a:solidFill>
                            <a:srgbClr val="C00000"/>
                          </a:solidFill>
                        </a:rPr>
                        <a:t>осуществляют возврат заявки подавшему ее участнику закупки в случаях:</a:t>
                      </a:r>
                    </a:p>
                  </a:txBody>
                  <a:tcPr/>
                </a:tc>
                <a:tc>
                  <a:txBody>
                    <a:bodyPr/>
                    <a:lstStyle/>
                    <a:p>
                      <a:endParaRPr lang="ru-RU" sz="1400" dirty="0"/>
                    </a:p>
                  </a:txBody>
                  <a:tcPr/>
                </a:tc>
                <a:extLst>
                  <a:ext uri="{0D108BD9-81ED-4DB2-BD59-A6C34878D82A}">
                    <a16:rowId xmlns:a16="http://schemas.microsoft.com/office/drawing/2014/main" val="60443211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sz="1400" dirty="0"/>
                        <a:t>д) указания в соответствии с подпунктом "б" пункта 2 части 1 настоящей статьи иностранного государства в качестве страны происхождении товара в случае установления в соответствии со статьей 14 настоящего Федерального закона в извещении об осуществлении закупки запрета допуска товаров, происходящих из иностранного государства или группы иностранных государств;</a:t>
                      </a:r>
                    </a:p>
                  </a:txBody>
                  <a:tcPr/>
                </a:tc>
                <a:tc>
                  <a:txBody>
                    <a:bodyPr/>
                    <a:lstStyle/>
                    <a:p>
                      <a:r>
                        <a:rPr lang="ru-RU" sz="1400" i="1" dirty="0">
                          <a:solidFill>
                            <a:srgbClr val="7030A0"/>
                          </a:solidFill>
                        </a:rPr>
                        <a:t>Т.е. не надо указывать в извещении  - применяется 616 ПП, а в описании объекта дописывать, что оно применяться не будет в соответствии с исключениями по п. 3. 616 ПП.</a:t>
                      </a:r>
                    </a:p>
                  </a:txBody>
                  <a:tcPr/>
                </a:tc>
                <a:extLst>
                  <a:ext uri="{0D108BD9-81ED-4DB2-BD59-A6C34878D82A}">
                    <a16:rowId xmlns:a16="http://schemas.microsoft.com/office/drawing/2014/main" val="2945310513"/>
                  </a:ext>
                </a:extLst>
              </a:tr>
            </a:tbl>
          </a:graphicData>
        </a:graphic>
      </p:graphicFrame>
    </p:spTree>
    <p:extLst>
      <p:ext uri="{BB962C8B-B14F-4D97-AF65-F5344CB8AC3E}">
        <p14:creationId xmlns:p14="http://schemas.microsoft.com/office/powerpoint/2010/main" val="402013260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C8ECE5EB-0120-4B0E-B777-8B2BE82E41A1}"/>
              </a:ext>
            </a:extLst>
          </p:cNvPr>
          <p:cNvSpPr>
            <a:spLocks noGrp="1"/>
          </p:cNvSpPr>
          <p:nvPr>
            <p:ph idx="1"/>
          </p:nvPr>
        </p:nvSpPr>
        <p:spPr>
          <a:xfrm>
            <a:off x="280632" y="130304"/>
            <a:ext cx="10515600" cy="4351338"/>
          </a:xfrm>
        </p:spPr>
        <p:txBody>
          <a:bodyPr/>
          <a:lstStyle/>
          <a:p>
            <a:r>
              <a:rPr lang="ru-RU" sz="1800" b="1" dirty="0">
                <a:solidFill>
                  <a:srgbClr val="C00000"/>
                </a:solidFill>
              </a:rPr>
              <a:t>с </a:t>
            </a:r>
            <a:r>
              <a:rPr lang="en-US" sz="1800" b="1" dirty="0">
                <a:solidFill>
                  <a:srgbClr val="C00000"/>
                </a:solidFill>
              </a:rPr>
              <a:t>15</a:t>
            </a:r>
            <a:r>
              <a:rPr lang="ru-RU" sz="1800" b="1" dirty="0">
                <a:solidFill>
                  <a:srgbClr val="C00000"/>
                </a:solidFill>
              </a:rPr>
              <a:t>.12.2021 </a:t>
            </a:r>
            <a:r>
              <a:rPr lang="ru-RU" sz="1800" dirty="0"/>
              <a:t>(Постановление Правительства России от 20 ноября 2021 г. N 1989)</a:t>
            </a:r>
          </a:p>
          <a:p>
            <a:pPr marL="0" indent="0">
              <a:buNone/>
            </a:pPr>
            <a:endParaRPr lang="ru-RU" sz="1600" strike="sngStrike" dirty="0"/>
          </a:p>
        </p:txBody>
      </p:sp>
      <p:graphicFrame>
        <p:nvGraphicFramePr>
          <p:cNvPr id="4" name="Таблица 4">
            <a:extLst>
              <a:ext uri="{FF2B5EF4-FFF2-40B4-BE49-F238E27FC236}">
                <a16:creationId xmlns:a16="http://schemas.microsoft.com/office/drawing/2014/main" id="{2844686A-6A8B-4377-8017-61CCE7A823C1}"/>
              </a:ext>
            </a:extLst>
          </p:cNvPr>
          <p:cNvGraphicFramePr>
            <a:graphicFrameLocks noGrp="1"/>
          </p:cNvGraphicFramePr>
          <p:nvPr/>
        </p:nvGraphicFramePr>
        <p:xfrm>
          <a:off x="203197" y="556436"/>
          <a:ext cx="11630736" cy="2473960"/>
        </p:xfrm>
        <a:graphic>
          <a:graphicData uri="http://schemas.openxmlformats.org/drawingml/2006/table">
            <a:tbl>
              <a:tblPr firstRow="1" bandRow="1">
                <a:tableStyleId>{5C22544A-7EE6-4342-B048-85BDC9FD1C3A}</a:tableStyleId>
              </a:tblPr>
              <a:tblGrid>
                <a:gridCol w="5815368">
                  <a:extLst>
                    <a:ext uri="{9D8B030D-6E8A-4147-A177-3AD203B41FA5}">
                      <a16:colId xmlns:a16="http://schemas.microsoft.com/office/drawing/2014/main" val="573466614"/>
                    </a:ext>
                  </a:extLst>
                </a:gridCol>
                <a:gridCol w="5815368">
                  <a:extLst>
                    <a:ext uri="{9D8B030D-6E8A-4147-A177-3AD203B41FA5}">
                      <a16:colId xmlns:a16="http://schemas.microsoft.com/office/drawing/2014/main" val="2305948095"/>
                    </a:ext>
                  </a:extLst>
                </a:gridCol>
              </a:tblGrid>
              <a:tr h="370840">
                <a:tc>
                  <a:txBody>
                    <a:bodyPr/>
                    <a:lstStyle/>
                    <a:p>
                      <a:r>
                        <a:rPr lang="ru-RU" sz="1400" dirty="0"/>
                        <a:t>Старая редакция </a:t>
                      </a:r>
                    </a:p>
                  </a:txBody>
                  <a:tcPr/>
                </a:tc>
                <a:tc>
                  <a:txBody>
                    <a:bodyPr/>
                    <a:lstStyle/>
                    <a:p>
                      <a:r>
                        <a:rPr lang="ru-RU" sz="1400" dirty="0"/>
                        <a:t>Редакция с 15.12.2021</a:t>
                      </a:r>
                    </a:p>
                  </a:txBody>
                  <a:tcPr/>
                </a:tc>
                <a:extLst>
                  <a:ext uri="{0D108BD9-81ED-4DB2-BD59-A6C34878D82A}">
                    <a16:rowId xmlns:a16="http://schemas.microsoft.com/office/drawing/2014/main" val="1665525523"/>
                  </a:ext>
                </a:extLst>
              </a:tr>
              <a:tr h="149339">
                <a:tc>
                  <a:txBody>
                    <a:bodyPr/>
                    <a:lstStyle/>
                    <a:p>
                      <a:r>
                        <a:rPr lang="ru-RU" sz="1400" dirty="0"/>
                        <a:t>в) необходимость обеспечения взаимодействия товаров с товарами, используемыми заказчиком, ввиду их несовместимости с товарами, имеющими другие товарные знаки (за исключением закупок товаров, указанных в пунктах 67 - 71 перечня);</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в) необходимость обеспечения взаимодействия товаров с товарами, используемыми заказчиком, ввиду их несовместимости с товарами, имеющими другие товарные знаки (за исключением закупок товаров, указанных в пунктах 40 - 43, 70 - 76, 78 - 86, 94 - 117 и 134 перечня </a:t>
                      </a:r>
                      <a:r>
                        <a:rPr lang="ru-RU" sz="1400" i="1" dirty="0">
                          <a:solidFill>
                            <a:srgbClr val="7030A0"/>
                          </a:solidFill>
                        </a:rPr>
                        <a:t>– т.е. запрет по этим пунктам работает всегда);</a:t>
                      </a:r>
                    </a:p>
                  </a:txBody>
                  <a:tcPr/>
                </a:tc>
                <a:extLst>
                  <a:ext uri="{0D108BD9-81ED-4DB2-BD59-A6C34878D82A}">
                    <a16:rowId xmlns:a16="http://schemas.microsoft.com/office/drawing/2014/main" val="3396066153"/>
                  </a:ext>
                </a:extLst>
              </a:tr>
              <a:tr h="149339">
                <a:tc>
                  <a:txBody>
                    <a:bodyPr/>
                    <a:lstStyle/>
                    <a:p>
                      <a:r>
                        <a:rPr lang="ru-RU" sz="1400" strike="sngStrike" dirty="0"/>
                        <a:t>г) закупка запасных частей и расходных материалов к машинам и оборудованию, используемым заказчиком в соответствии с технической документацией на указанные машины и оборудование (в случае закупки товаров, указанных в пунктах 25 3 - 25 7 и 47 - 51 перечня);</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400" i="1" dirty="0">
                        <a:solidFill>
                          <a:srgbClr val="7030A0"/>
                        </a:solidFill>
                      </a:endParaRPr>
                    </a:p>
                  </a:txBody>
                  <a:tcPr/>
                </a:tc>
                <a:extLst>
                  <a:ext uri="{0D108BD9-81ED-4DB2-BD59-A6C34878D82A}">
                    <a16:rowId xmlns:a16="http://schemas.microsoft.com/office/drawing/2014/main" val="628315860"/>
                  </a:ext>
                </a:extLst>
              </a:tr>
            </a:tbl>
          </a:graphicData>
        </a:graphic>
      </p:graphicFrame>
      <p:graphicFrame>
        <p:nvGraphicFramePr>
          <p:cNvPr id="5" name="Таблица 4">
            <a:extLst>
              <a:ext uri="{FF2B5EF4-FFF2-40B4-BE49-F238E27FC236}">
                <a16:creationId xmlns:a16="http://schemas.microsoft.com/office/drawing/2014/main" id="{7B67F505-85B9-4979-9ABB-953F9ECD52E6}"/>
              </a:ext>
            </a:extLst>
          </p:cNvPr>
          <p:cNvGraphicFramePr>
            <a:graphicFrameLocks noGrp="1"/>
          </p:cNvGraphicFramePr>
          <p:nvPr/>
        </p:nvGraphicFramePr>
        <p:xfrm>
          <a:off x="495253" y="3101164"/>
          <a:ext cx="11201493" cy="3200400"/>
        </p:xfrm>
        <a:graphic>
          <a:graphicData uri="http://schemas.openxmlformats.org/drawingml/2006/table">
            <a:tbl>
              <a:tblPr/>
              <a:tblGrid>
                <a:gridCol w="835932">
                  <a:extLst>
                    <a:ext uri="{9D8B030D-6E8A-4147-A177-3AD203B41FA5}">
                      <a16:colId xmlns:a16="http://schemas.microsoft.com/office/drawing/2014/main" val="602118166"/>
                    </a:ext>
                  </a:extLst>
                </a:gridCol>
                <a:gridCol w="1340994">
                  <a:extLst>
                    <a:ext uri="{9D8B030D-6E8A-4147-A177-3AD203B41FA5}">
                      <a16:colId xmlns:a16="http://schemas.microsoft.com/office/drawing/2014/main" val="4139495411"/>
                    </a:ext>
                  </a:extLst>
                </a:gridCol>
                <a:gridCol w="9024567">
                  <a:extLst>
                    <a:ext uri="{9D8B030D-6E8A-4147-A177-3AD203B41FA5}">
                      <a16:colId xmlns:a16="http://schemas.microsoft.com/office/drawing/2014/main" val="2219472538"/>
                    </a:ext>
                  </a:extLst>
                </a:gridCol>
              </a:tblGrid>
              <a:tr h="0">
                <a:tc>
                  <a:txBody>
                    <a:bodyPr/>
                    <a:lstStyle/>
                    <a:p>
                      <a:pPr algn="ctr"/>
                      <a:r>
                        <a:rPr lang="ru-RU" sz="1200" dirty="0">
                          <a:effectLst/>
                        </a:rPr>
                        <a:t>40.</a:t>
                      </a:r>
                    </a:p>
                  </a:txBody>
                  <a:tcPr>
                    <a:lnL>
                      <a:noFill/>
                    </a:lnL>
                    <a:lnR>
                      <a:noFill/>
                    </a:lnR>
                    <a:lnT>
                      <a:noFill/>
                    </a:lnT>
                    <a:lnB>
                      <a:noFill/>
                    </a:lnB>
                    <a:solidFill>
                      <a:srgbClr val="FFFFFF"/>
                    </a:solidFill>
                  </a:tcPr>
                </a:tc>
                <a:tc>
                  <a:txBody>
                    <a:bodyPr/>
                    <a:lstStyle/>
                    <a:p>
                      <a:pPr algn="ctr"/>
                      <a:r>
                        <a:rPr lang="ru-RU" sz="1200" u="none" strike="noStrike" dirty="0">
                          <a:solidFill>
                            <a:srgbClr val="3272C0"/>
                          </a:solidFill>
                          <a:effectLst/>
                          <a:hlinkClick r:id="rId2"/>
                        </a:rPr>
                        <a:t>28.22.14.151</a:t>
                      </a:r>
                      <a:endParaRPr lang="ru-RU" sz="1200" dirty="0">
                        <a:effectLst/>
                      </a:endParaRPr>
                    </a:p>
                  </a:txBody>
                  <a:tcPr>
                    <a:lnL>
                      <a:noFill/>
                    </a:lnL>
                    <a:lnR>
                      <a:noFill/>
                    </a:lnR>
                    <a:lnT>
                      <a:noFill/>
                    </a:lnT>
                    <a:lnB>
                      <a:noFill/>
                    </a:lnB>
                    <a:solidFill>
                      <a:srgbClr val="FFFFFF"/>
                    </a:solidFill>
                  </a:tcPr>
                </a:tc>
                <a:tc>
                  <a:txBody>
                    <a:bodyPr/>
                    <a:lstStyle/>
                    <a:p>
                      <a:pPr algn="l"/>
                      <a:r>
                        <a:rPr lang="ru-RU" sz="1200">
                          <a:effectLst/>
                        </a:rPr>
                        <a:t>Краны на гусеничном ходу</a:t>
                      </a:r>
                    </a:p>
                  </a:txBody>
                  <a:tcPr>
                    <a:lnL>
                      <a:noFill/>
                    </a:lnL>
                    <a:lnR>
                      <a:noFill/>
                    </a:lnR>
                    <a:lnT>
                      <a:noFill/>
                    </a:lnT>
                    <a:lnB>
                      <a:noFill/>
                    </a:lnB>
                    <a:solidFill>
                      <a:srgbClr val="FFFFFF"/>
                    </a:solidFill>
                  </a:tcPr>
                </a:tc>
                <a:extLst>
                  <a:ext uri="{0D108BD9-81ED-4DB2-BD59-A6C34878D82A}">
                    <a16:rowId xmlns:a16="http://schemas.microsoft.com/office/drawing/2014/main" val="3345619996"/>
                  </a:ext>
                </a:extLst>
              </a:tr>
              <a:tr h="0">
                <a:tc>
                  <a:txBody>
                    <a:bodyPr/>
                    <a:lstStyle/>
                    <a:p>
                      <a:pPr algn="ctr"/>
                      <a:r>
                        <a:rPr lang="ru-RU" sz="1200">
                          <a:effectLst/>
                        </a:rPr>
                        <a:t>41.</a:t>
                      </a:r>
                    </a:p>
                  </a:txBody>
                  <a:tcPr>
                    <a:lnL>
                      <a:noFill/>
                    </a:lnL>
                    <a:lnR>
                      <a:noFill/>
                    </a:lnR>
                    <a:lnT>
                      <a:noFill/>
                    </a:lnT>
                    <a:lnB>
                      <a:noFill/>
                    </a:lnB>
                    <a:solidFill>
                      <a:srgbClr val="FFFFFF"/>
                    </a:solidFill>
                  </a:tcPr>
                </a:tc>
                <a:tc>
                  <a:txBody>
                    <a:bodyPr/>
                    <a:lstStyle/>
                    <a:p>
                      <a:pPr algn="ctr"/>
                      <a:r>
                        <a:rPr lang="ru-RU" sz="1200" u="none" strike="noStrike" dirty="0">
                          <a:solidFill>
                            <a:srgbClr val="3272C0"/>
                          </a:solidFill>
                          <a:effectLst/>
                          <a:hlinkClick r:id="rId3"/>
                        </a:rPr>
                        <a:t>28.22.14.159</a:t>
                      </a:r>
                      <a:endParaRPr lang="ru-RU" sz="1200" dirty="0">
                        <a:effectLst/>
                      </a:endParaRPr>
                    </a:p>
                  </a:txBody>
                  <a:tcPr>
                    <a:lnL>
                      <a:noFill/>
                    </a:lnL>
                    <a:lnR>
                      <a:noFill/>
                    </a:lnR>
                    <a:lnT>
                      <a:noFill/>
                    </a:lnT>
                    <a:lnB>
                      <a:noFill/>
                    </a:lnB>
                    <a:solidFill>
                      <a:srgbClr val="FFFFFF"/>
                    </a:solidFill>
                  </a:tcPr>
                </a:tc>
                <a:tc>
                  <a:txBody>
                    <a:bodyPr/>
                    <a:lstStyle/>
                    <a:p>
                      <a:pPr algn="l"/>
                      <a:r>
                        <a:rPr lang="ru-RU" sz="1200">
                          <a:effectLst/>
                        </a:rPr>
                        <a:t>Машины самоходные и тележки, оснащенные подъемным краном, прочие, не включенные в другие группировки</a:t>
                      </a:r>
                    </a:p>
                  </a:txBody>
                  <a:tcPr>
                    <a:lnL>
                      <a:noFill/>
                    </a:lnL>
                    <a:lnR>
                      <a:noFill/>
                    </a:lnR>
                    <a:lnT>
                      <a:noFill/>
                    </a:lnT>
                    <a:lnB>
                      <a:noFill/>
                    </a:lnB>
                    <a:solidFill>
                      <a:srgbClr val="FFFFFF"/>
                    </a:solidFill>
                  </a:tcPr>
                </a:tc>
                <a:extLst>
                  <a:ext uri="{0D108BD9-81ED-4DB2-BD59-A6C34878D82A}">
                    <a16:rowId xmlns:a16="http://schemas.microsoft.com/office/drawing/2014/main" val="1104717319"/>
                  </a:ext>
                </a:extLst>
              </a:tr>
              <a:tr h="0">
                <a:tc>
                  <a:txBody>
                    <a:bodyPr/>
                    <a:lstStyle/>
                    <a:p>
                      <a:pPr algn="ctr"/>
                      <a:r>
                        <a:rPr lang="ru-RU" sz="1200">
                          <a:effectLst/>
                        </a:rPr>
                        <a:t>42.</a:t>
                      </a:r>
                    </a:p>
                  </a:txBody>
                  <a:tcPr>
                    <a:lnL>
                      <a:noFill/>
                    </a:lnL>
                    <a:lnR>
                      <a:noFill/>
                    </a:lnR>
                    <a:lnT>
                      <a:noFill/>
                    </a:lnT>
                    <a:lnB>
                      <a:noFill/>
                    </a:lnB>
                    <a:solidFill>
                      <a:srgbClr val="FFFFFF"/>
                    </a:solidFill>
                  </a:tcPr>
                </a:tc>
                <a:tc>
                  <a:txBody>
                    <a:bodyPr/>
                    <a:lstStyle/>
                    <a:p>
                      <a:pPr algn="ctr"/>
                      <a:r>
                        <a:rPr lang="ru-RU" sz="1200" u="none" strike="noStrike" dirty="0">
                          <a:solidFill>
                            <a:srgbClr val="3272C0"/>
                          </a:solidFill>
                          <a:effectLst/>
                          <a:hlinkClick r:id="rId4"/>
                        </a:rPr>
                        <a:t>28.22.15.110</a:t>
                      </a:r>
                      <a:endParaRPr lang="ru-RU" sz="1200" dirty="0">
                        <a:effectLst/>
                      </a:endParaRPr>
                    </a:p>
                  </a:txBody>
                  <a:tcPr>
                    <a:lnL>
                      <a:noFill/>
                    </a:lnL>
                    <a:lnR>
                      <a:noFill/>
                    </a:lnR>
                    <a:lnT>
                      <a:noFill/>
                    </a:lnT>
                    <a:lnB>
                      <a:noFill/>
                    </a:lnB>
                    <a:solidFill>
                      <a:srgbClr val="FFFFFF"/>
                    </a:solidFill>
                  </a:tcPr>
                </a:tc>
                <a:tc>
                  <a:txBody>
                    <a:bodyPr/>
                    <a:lstStyle/>
                    <a:p>
                      <a:pPr algn="l"/>
                      <a:r>
                        <a:rPr lang="ru-RU" sz="1200">
                          <a:effectLst/>
                        </a:rPr>
                        <a:t>Автопогрузчики с вилочным захватом</a:t>
                      </a:r>
                    </a:p>
                  </a:txBody>
                  <a:tcPr>
                    <a:lnL>
                      <a:noFill/>
                    </a:lnL>
                    <a:lnR>
                      <a:noFill/>
                    </a:lnR>
                    <a:lnT>
                      <a:noFill/>
                    </a:lnT>
                    <a:lnB>
                      <a:noFill/>
                    </a:lnB>
                    <a:solidFill>
                      <a:srgbClr val="FFFFFF"/>
                    </a:solidFill>
                  </a:tcPr>
                </a:tc>
                <a:extLst>
                  <a:ext uri="{0D108BD9-81ED-4DB2-BD59-A6C34878D82A}">
                    <a16:rowId xmlns:a16="http://schemas.microsoft.com/office/drawing/2014/main" val="1333990783"/>
                  </a:ext>
                </a:extLst>
              </a:tr>
              <a:tr h="0">
                <a:tc>
                  <a:txBody>
                    <a:bodyPr/>
                    <a:lstStyle/>
                    <a:p>
                      <a:pPr algn="ctr"/>
                      <a:r>
                        <a:rPr lang="ru-RU" sz="1200">
                          <a:effectLst/>
                        </a:rPr>
                        <a:t>43.</a:t>
                      </a:r>
                    </a:p>
                  </a:txBody>
                  <a:tcPr>
                    <a:lnL>
                      <a:noFill/>
                    </a:lnL>
                    <a:lnR>
                      <a:noFill/>
                    </a:lnR>
                    <a:lnT>
                      <a:noFill/>
                    </a:lnT>
                    <a:lnB>
                      <a:noFill/>
                    </a:lnB>
                    <a:solidFill>
                      <a:srgbClr val="FFFFFF"/>
                    </a:solidFill>
                  </a:tcPr>
                </a:tc>
                <a:tc>
                  <a:txBody>
                    <a:bodyPr/>
                    <a:lstStyle/>
                    <a:p>
                      <a:pPr algn="ctr"/>
                      <a:r>
                        <a:rPr lang="ru-RU" sz="1200" u="none" strike="noStrike">
                          <a:solidFill>
                            <a:srgbClr val="3272C0"/>
                          </a:solidFill>
                          <a:effectLst/>
                          <a:hlinkClick r:id="rId5"/>
                        </a:rPr>
                        <a:t>28.22.15.120</a:t>
                      </a:r>
                      <a:endParaRPr lang="ru-RU" sz="1200">
                        <a:effectLst/>
                      </a:endParaRPr>
                    </a:p>
                  </a:txBody>
                  <a:tcPr>
                    <a:lnL>
                      <a:noFill/>
                    </a:lnL>
                    <a:lnR>
                      <a:noFill/>
                    </a:lnR>
                    <a:lnT>
                      <a:noFill/>
                    </a:lnT>
                    <a:lnB>
                      <a:noFill/>
                    </a:lnB>
                    <a:solidFill>
                      <a:srgbClr val="FFFFFF"/>
                    </a:solidFill>
                  </a:tcPr>
                </a:tc>
                <a:tc>
                  <a:txBody>
                    <a:bodyPr/>
                    <a:lstStyle/>
                    <a:p>
                      <a:pPr algn="l"/>
                      <a:r>
                        <a:rPr lang="ru-RU" sz="1200" dirty="0">
                          <a:effectLst/>
                        </a:rPr>
                        <a:t>Погрузчики прочие</a:t>
                      </a:r>
                    </a:p>
                  </a:txBody>
                  <a:tcPr>
                    <a:lnL>
                      <a:noFill/>
                    </a:lnL>
                    <a:lnR>
                      <a:noFill/>
                    </a:lnR>
                    <a:lnT>
                      <a:noFill/>
                    </a:lnT>
                    <a:lnB>
                      <a:noFill/>
                    </a:lnB>
                    <a:solidFill>
                      <a:srgbClr val="FFFFFF"/>
                    </a:solidFill>
                  </a:tcPr>
                </a:tc>
                <a:extLst>
                  <a:ext uri="{0D108BD9-81ED-4DB2-BD59-A6C34878D82A}">
                    <a16:rowId xmlns:a16="http://schemas.microsoft.com/office/drawing/2014/main" val="1185219763"/>
                  </a:ext>
                </a:extLst>
              </a:tr>
              <a:tr h="0">
                <a:tc>
                  <a:txBody>
                    <a:bodyPr/>
                    <a:lstStyle/>
                    <a:p>
                      <a:pPr algn="ctr"/>
                      <a:r>
                        <a:rPr lang="ru-RU" sz="1200" dirty="0">
                          <a:effectLst/>
                        </a:rPr>
                        <a:t>70.</a:t>
                      </a:r>
                    </a:p>
                  </a:txBody>
                  <a:tcPr>
                    <a:lnL>
                      <a:noFill/>
                    </a:lnL>
                    <a:lnR>
                      <a:noFill/>
                    </a:lnR>
                    <a:lnT>
                      <a:noFill/>
                    </a:lnT>
                    <a:lnB>
                      <a:noFill/>
                    </a:lnB>
                    <a:solidFill>
                      <a:srgbClr val="FFFFFF"/>
                    </a:solidFill>
                  </a:tcPr>
                </a:tc>
                <a:tc>
                  <a:txBody>
                    <a:bodyPr/>
                    <a:lstStyle/>
                    <a:p>
                      <a:pPr algn="ctr"/>
                      <a:r>
                        <a:rPr lang="ru-RU" sz="1200" u="none" strike="noStrike" dirty="0">
                          <a:solidFill>
                            <a:srgbClr val="3272C0"/>
                          </a:solidFill>
                          <a:effectLst/>
                          <a:hlinkClick r:id="rId6"/>
                        </a:rPr>
                        <a:t>28.92.24</a:t>
                      </a:r>
                      <a:endParaRPr lang="ru-RU" sz="1200" dirty="0">
                        <a:effectLst/>
                      </a:endParaRPr>
                    </a:p>
                  </a:txBody>
                  <a:tcPr>
                    <a:lnL>
                      <a:noFill/>
                    </a:lnL>
                    <a:lnR>
                      <a:noFill/>
                    </a:lnR>
                    <a:lnT>
                      <a:noFill/>
                    </a:lnT>
                    <a:lnB>
                      <a:noFill/>
                    </a:lnB>
                    <a:solidFill>
                      <a:srgbClr val="FFFFFF"/>
                    </a:solidFill>
                  </a:tcPr>
                </a:tc>
                <a:tc>
                  <a:txBody>
                    <a:bodyPr/>
                    <a:lstStyle/>
                    <a:p>
                      <a:pPr algn="l"/>
                      <a:r>
                        <a:rPr lang="ru-RU" sz="1200" dirty="0">
                          <a:effectLst/>
                        </a:rPr>
                        <a:t>Машины трамбовочные и дорожные катки самоходные</a:t>
                      </a:r>
                    </a:p>
                  </a:txBody>
                  <a:tcPr>
                    <a:lnL>
                      <a:noFill/>
                    </a:lnL>
                    <a:lnR>
                      <a:noFill/>
                    </a:lnR>
                    <a:lnT>
                      <a:noFill/>
                    </a:lnT>
                    <a:lnB>
                      <a:noFill/>
                    </a:lnB>
                    <a:solidFill>
                      <a:srgbClr val="FFFFFF"/>
                    </a:solidFill>
                  </a:tcPr>
                </a:tc>
                <a:extLst>
                  <a:ext uri="{0D108BD9-81ED-4DB2-BD59-A6C34878D82A}">
                    <a16:rowId xmlns:a16="http://schemas.microsoft.com/office/drawing/2014/main" val="1061354339"/>
                  </a:ext>
                </a:extLst>
              </a:tr>
              <a:tr h="0">
                <a:tc>
                  <a:txBody>
                    <a:bodyPr/>
                    <a:lstStyle/>
                    <a:p>
                      <a:pPr algn="ctr"/>
                      <a:r>
                        <a:rPr lang="ru-RU" sz="1200">
                          <a:effectLst/>
                        </a:rPr>
                        <a:t>71.</a:t>
                      </a:r>
                    </a:p>
                  </a:txBody>
                  <a:tcPr>
                    <a:lnL>
                      <a:noFill/>
                    </a:lnL>
                    <a:lnR>
                      <a:noFill/>
                    </a:lnR>
                    <a:lnT>
                      <a:noFill/>
                    </a:lnT>
                    <a:lnB>
                      <a:noFill/>
                    </a:lnB>
                    <a:solidFill>
                      <a:srgbClr val="FFFFFF"/>
                    </a:solidFill>
                  </a:tcPr>
                </a:tc>
                <a:tc>
                  <a:txBody>
                    <a:bodyPr/>
                    <a:lstStyle/>
                    <a:p>
                      <a:pPr algn="ctr"/>
                      <a:r>
                        <a:rPr lang="ru-RU" sz="1200" u="none" strike="noStrike">
                          <a:solidFill>
                            <a:srgbClr val="3272C0"/>
                          </a:solidFill>
                          <a:effectLst/>
                          <a:hlinkClick r:id="rId7"/>
                        </a:rPr>
                        <a:t>28.92.25.000</a:t>
                      </a:r>
                      <a:endParaRPr lang="ru-RU" sz="1200">
                        <a:effectLst/>
                      </a:endParaRPr>
                    </a:p>
                  </a:txBody>
                  <a:tcPr>
                    <a:lnL>
                      <a:noFill/>
                    </a:lnL>
                    <a:lnR>
                      <a:noFill/>
                    </a:lnR>
                    <a:lnT>
                      <a:noFill/>
                    </a:lnT>
                    <a:lnB>
                      <a:noFill/>
                    </a:lnB>
                    <a:solidFill>
                      <a:srgbClr val="FFFFFF"/>
                    </a:solidFill>
                  </a:tcPr>
                </a:tc>
                <a:tc>
                  <a:txBody>
                    <a:bodyPr/>
                    <a:lstStyle/>
                    <a:p>
                      <a:pPr algn="l"/>
                      <a:r>
                        <a:rPr lang="ru-RU" sz="1200">
                          <a:effectLst/>
                        </a:rPr>
                        <a:t>Погрузчики фронтальные одноковшовые самоходные</a:t>
                      </a:r>
                    </a:p>
                  </a:txBody>
                  <a:tcPr>
                    <a:lnL>
                      <a:noFill/>
                    </a:lnL>
                    <a:lnR>
                      <a:noFill/>
                    </a:lnR>
                    <a:lnT>
                      <a:noFill/>
                    </a:lnT>
                    <a:lnB>
                      <a:noFill/>
                    </a:lnB>
                    <a:solidFill>
                      <a:srgbClr val="FFFFFF"/>
                    </a:solidFill>
                  </a:tcPr>
                </a:tc>
                <a:extLst>
                  <a:ext uri="{0D108BD9-81ED-4DB2-BD59-A6C34878D82A}">
                    <a16:rowId xmlns:a16="http://schemas.microsoft.com/office/drawing/2014/main" val="3576288005"/>
                  </a:ext>
                </a:extLst>
              </a:tr>
              <a:tr h="0">
                <a:tc>
                  <a:txBody>
                    <a:bodyPr/>
                    <a:lstStyle/>
                    <a:p>
                      <a:pPr algn="ctr"/>
                      <a:r>
                        <a:rPr lang="ru-RU" sz="1200">
                          <a:effectLst/>
                        </a:rPr>
                        <a:t>72.</a:t>
                      </a:r>
                    </a:p>
                  </a:txBody>
                  <a:tcPr>
                    <a:lnL>
                      <a:noFill/>
                    </a:lnL>
                    <a:lnR>
                      <a:noFill/>
                    </a:lnR>
                    <a:lnT>
                      <a:noFill/>
                    </a:lnT>
                    <a:lnB>
                      <a:noFill/>
                    </a:lnB>
                    <a:solidFill>
                      <a:srgbClr val="FFFFFF"/>
                    </a:solidFill>
                  </a:tcPr>
                </a:tc>
                <a:tc>
                  <a:txBody>
                    <a:bodyPr/>
                    <a:lstStyle/>
                    <a:p>
                      <a:pPr algn="ctr"/>
                      <a:r>
                        <a:rPr lang="ru-RU" sz="1200" u="none" strike="noStrike">
                          <a:solidFill>
                            <a:srgbClr val="3272C0"/>
                          </a:solidFill>
                          <a:effectLst/>
                          <a:hlinkClick r:id="rId8"/>
                        </a:rPr>
                        <a:t>28.92.26</a:t>
                      </a:r>
                      <a:endParaRPr lang="ru-RU" sz="1200">
                        <a:effectLst/>
                      </a:endParaRPr>
                    </a:p>
                  </a:txBody>
                  <a:tcPr>
                    <a:lnL>
                      <a:noFill/>
                    </a:lnL>
                    <a:lnR>
                      <a:noFill/>
                    </a:lnR>
                    <a:lnT>
                      <a:noFill/>
                    </a:lnT>
                    <a:lnB>
                      <a:noFill/>
                    </a:lnB>
                    <a:solidFill>
                      <a:srgbClr val="FFFFFF"/>
                    </a:solidFill>
                  </a:tcPr>
                </a:tc>
                <a:tc>
                  <a:txBody>
                    <a:bodyPr/>
                    <a:lstStyle/>
                    <a:p>
                      <a:pPr algn="l"/>
                      <a:r>
                        <a:rPr lang="ru-RU" sz="1200" dirty="0">
                          <a:effectLst/>
                        </a:rPr>
                        <a:t>Экскаваторы одноковшовые и ковшовые погрузчики самоходные с поворотом кабины на 360° (полноповоротные машины), кроме фронтальных одноковшовых погрузчиков</a:t>
                      </a:r>
                    </a:p>
                  </a:txBody>
                  <a:tcPr>
                    <a:lnL>
                      <a:noFill/>
                    </a:lnL>
                    <a:lnR>
                      <a:noFill/>
                    </a:lnR>
                    <a:lnT>
                      <a:noFill/>
                    </a:lnT>
                    <a:lnB>
                      <a:noFill/>
                    </a:lnB>
                    <a:solidFill>
                      <a:srgbClr val="FFFFFF"/>
                    </a:solidFill>
                  </a:tcPr>
                </a:tc>
                <a:extLst>
                  <a:ext uri="{0D108BD9-81ED-4DB2-BD59-A6C34878D82A}">
                    <a16:rowId xmlns:a16="http://schemas.microsoft.com/office/drawing/2014/main" val="3443484409"/>
                  </a:ext>
                </a:extLst>
              </a:tr>
              <a:tr h="0">
                <a:tc>
                  <a:txBody>
                    <a:bodyPr/>
                    <a:lstStyle/>
                    <a:p>
                      <a:pPr algn="ctr"/>
                      <a:r>
                        <a:rPr lang="ru-RU" sz="1200">
                          <a:effectLst/>
                        </a:rPr>
                        <a:t>73.</a:t>
                      </a:r>
                    </a:p>
                  </a:txBody>
                  <a:tcPr>
                    <a:lnL>
                      <a:noFill/>
                    </a:lnL>
                    <a:lnR>
                      <a:noFill/>
                    </a:lnR>
                    <a:lnT>
                      <a:noFill/>
                    </a:lnT>
                    <a:lnB>
                      <a:noFill/>
                    </a:lnB>
                    <a:solidFill>
                      <a:srgbClr val="FFFFFF"/>
                    </a:solidFill>
                  </a:tcPr>
                </a:tc>
                <a:tc>
                  <a:txBody>
                    <a:bodyPr/>
                    <a:lstStyle/>
                    <a:p>
                      <a:pPr algn="ctr"/>
                      <a:r>
                        <a:rPr lang="ru-RU" sz="1200" u="none" strike="noStrike">
                          <a:solidFill>
                            <a:srgbClr val="3272C0"/>
                          </a:solidFill>
                          <a:effectLst/>
                          <a:hlinkClick r:id="rId9"/>
                        </a:rPr>
                        <a:t>28.92.27</a:t>
                      </a:r>
                      <a:endParaRPr lang="ru-RU" sz="1200">
                        <a:effectLst/>
                      </a:endParaRPr>
                    </a:p>
                  </a:txBody>
                  <a:tcPr>
                    <a:lnL>
                      <a:noFill/>
                    </a:lnL>
                    <a:lnR>
                      <a:noFill/>
                    </a:lnR>
                    <a:lnT>
                      <a:noFill/>
                    </a:lnT>
                    <a:lnB>
                      <a:noFill/>
                    </a:lnB>
                    <a:solidFill>
                      <a:srgbClr val="FFFFFF"/>
                    </a:solidFill>
                  </a:tcPr>
                </a:tc>
                <a:tc>
                  <a:txBody>
                    <a:bodyPr/>
                    <a:lstStyle/>
                    <a:p>
                      <a:pPr algn="l"/>
                      <a:r>
                        <a:rPr lang="ru-RU" sz="1200" dirty="0">
                          <a:effectLst/>
                        </a:rPr>
                        <a:t>Экскаваторы и одноковшовые погрузчики самоходные прочие; прочие самоходные машины для добычи полезных ископаемых</a:t>
                      </a:r>
                    </a:p>
                  </a:txBody>
                  <a:tcPr>
                    <a:lnL>
                      <a:noFill/>
                    </a:lnL>
                    <a:lnR>
                      <a:noFill/>
                    </a:lnR>
                    <a:lnT>
                      <a:noFill/>
                    </a:lnT>
                    <a:lnB>
                      <a:noFill/>
                    </a:lnB>
                    <a:solidFill>
                      <a:srgbClr val="FFFFFF"/>
                    </a:solidFill>
                  </a:tcPr>
                </a:tc>
                <a:extLst>
                  <a:ext uri="{0D108BD9-81ED-4DB2-BD59-A6C34878D82A}">
                    <a16:rowId xmlns:a16="http://schemas.microsoft.com/office/drawing/2014/main" val="698000631"/>
                  </a:ext>
                </a:extLst>
              </a:tr>
              <a:tr h="0">
                <a:tc>
                  <a:txBody>
                    <a:bodyPr/>
                    <a:lstStyle/>
                    <a:p>
                      <a:pPr algn="ctr"/>
                      <a:r>
                        <a:rPr lang="ru-RU" sz="1200" dirty="0">
                          <a:effectLst/>
                        </a:rPr>
                        <a:t>74.</a:t>
                      </a:r>
                    </a:p>
                  </a:txBody>
                  <a:tcPr>
                    <a:lnL>
                      <a:noFill/>
                    </a:lnL>
                    <a:lnR>
                      <a:noFill/>
                    </a:lnR>
                    <a:lnT>
                      <a:noFill/>
                    </a:lnT>
                    <a:lnB>
                      <a:noFill/>
                    </a:lnB>
                    <a:solidFill>
                      <a:srgbClr val="FFFFFF"/>
                    </a:solidFill>
                  </a:tcPr>
                </a:tc>
                <a:tc>
                  <a:txBody>
                    <a:bodyPr/>
                    <a:lstStyle/>
                    <a:p>
                      <a:pPr algn="ctr"/>
                      <a:r>
                        <a:rPr lang="ru-RU" sz="1200" u="none" strike="noStrike" dirty="0">
                          <a:solidFill>
                            <a:srgbClr val="3272C0"/>
                          </a:solidFill>
                          <a:effectLst/>
                          <a:hlinkClick r:id="rId10"/>
                        </a:rPr>
                        <a:t>28.92.28.110</a:t>
                      </a:r>
                      <a:endParaRPr lang="ru-RU" sz="1200" dirty="0">
                        <a:effectLst/>
                      </a:endParaRPr>
                    </a:p>
                  </a:txBody>
                  <a:tcPr>
                    <a:lnL>
                      <a:noFill/>
                    </a:lnL>
                    <a:lnR>
                      <a:noFill/>
                    </a:lnR>
                    <a:lnT>
                      <a:noFill/>
                    </a:lnT>
                    <a:lnB>
                      <a:noFill/>
                    </a:lnB>
                    <a:solidFill>
                      <a:srgbClr val="FFFFFF"/>
                    </a:solidFill>
                  </a:tcPr>
                </a:tc>
                <a:tc>
                  <a:txBody>
                    <a:bodyPr/>
                    <a:lstStyle/>
                    <a:p>
                      <a:pPr algn="l"/>
                      <a:r>
                        <a:rPr lang="ru-RU" sz="1200" dirty="0">
                          <a:effectLst/>
                        </a:rPr>
                        <a:t>Отвалы бульдозеров неповоротные</a:t>
                      </a:r>
                    </a:p>
                  </a:txBody>
                  <a:tcPr>
                    <a:lnL>
                      <a:noFill/>
                    </a:lnL>
                    <a:lnR>
                      <a:noFill/>
                    </a:lnR>
                    <a:lnT>
                      <a:noFill/>
                    </a:lnT>
                    <a:lnB>
                      <a:noFill/>
                    </a:lnB>
                    <a:solidFill>
                      <a:srgbClr val="FFFFFF"/>
                    </a:solidFill>
                  </a:tcPr>
                </a:tc>
                <a:extLst>
                  <a:ext uri="{0D108BD9-81ED-4DB2-BD59-A6C34878D82A}">
                    <a16:rowId xmlns:a16="http://schemas.microsoft.com/office/drawing/2014/main" val="1542431106"/>
                  </a:ext>
                </a:extLst>
              </a:tr>
              <a:tr h="0">
                <a:tc>
                  <a:txBody>
                    <a:bodyPr/>
                    <a:lstStyle/>
                    <a:p>
                      <a:pPr algn="ctr"/>
                      <a:r>
                        <a:rPr lang="ru-RU" sz="1200">
                          <a:effectLst/>
                        </a:rPr>
                        <a:t>75.</a:t>
                      </a:r>
                    </a:p>
                  </a:txBody>
                  <a:tcPr>
                    <a:lnL>
                      <a:noFill/>
                    </a:lnL>
                    <a:lnR>
                      <a:noFill/>
                    </a:lnR>
                    <a:lnT>
                      <a:noFill/>
                    </a:lnT>
                    <a:lnB>
                      <a:noFill/>
                    </a:lnB>
                    <a:solidFill>
                      <a:srgbClr val="FFFFFF"/>
                    </a:solidFill>
                  </a:tcPr>
                </a:tc>
                <a:tc>
                  <a:txBody>
                    <a:bodyPr/>
                    <a:lstStyle/>
                    <a:p>
                      <a:pPr algn="ctr"/>
                      <a:r>
                        <a:rPr lang="ru-RU" sz="1200" u="none" strike="noStrike" dirty="0">
                          <a:solidFill>
                            <a:srgbClr val="3272C0"/>
                          </a:solidFill>
                          <a:effectLst/>
                          <a:hlinkClick r:id="rId11"/>
                        </a:rPr>
                        <a:t>28.92.28.120</a:t>
                      </a:r>
                      <a:endParaRPr lang="ru-RU" sz="1200" dirty="0">
                        <a:effectLst/>
                      </a:endParaRPr>
                    </a:p>
                  </a:txBody>
                  <a:tcPr>
                    <a:lnL>
                      <a:noFill/>
                    </a:lnL>
                    <a:lnR>
                      <a:noFill/>
                    </a:lnR>
                    <a:lnT>
                      <a:noFill/>
                    </a:lnT>
                    <a:lnB>
                      <a:noFill/>
                    </a:lnB>
                    <a:solidFill>
                      <a:srgbClr val="FFFFFF"/>
                    </a:solidFill>
                  </a:tcPr>
                </a:tc>
                <a:tc>
                  <a:txBody>
                    <a:bodyPr/>
                    <a:lstStyle/>
                    <a:p>
                      <a:pPr algn="l"/>
                      <a:r>
                        <a:rPr lang="ru-RU" sz="1200" dirty="0">
                          <a:effectLst/>
                        </a:rPr>
                        <a:t>Отвалы бульдозеров поворотные</a:t>
                      </a:r>
                    </a:p>
                  </a:txBody>
                  <a:tcPr>
                    <a:lnL>
                      <a:noFill/>
                    </a:lnL>
                    <a:lnR>
                      <a:noFill/>
                    </a:lnR>
                    <a:lnT>
                      <a:noFill/>
                    </a:lnT>
                    <a:lnB>
                      <a:noFill/>
                    </a:lnB>
                    <a:solidFill>
                      <a:srgbClr val="FFFFFF"/>
                    </a:solidFill>
                  </a:tcPr>
                </a:tc>
                <a:extLst>
                  <a:ext uri="{0D108BD9-81ED-4DB2-BD59-A6C34878D82A}">
                    <a16:rowId xmlns:a16="http://schemas.microsoft.com/office/drawing/2014/main" val="581737797"/>
                  </a:ext>
                </a:extLst>
              </a:tr>
              <a:tr h="0">
                <a:tc>
                  <a:txBody>
                    <a:bodyPr/>
                    <a:lstStyle/>
                    <a:p>
                      <a:pPr algn="ctr"/>
                      <a:r>
                        <a:rPr lang="ru-RU" sz="1200">
                          <a:effectLst/>
                        </a:rPr>
                        <a:t>76.</a:t>
                      </a:r>
                    </a:p>
                  </a:txBody>
                  <a:tcPr>
                    <a:lnL>
                      <a:noFill/>
                    </a:lnL>
                    <a:lnR>
                      <a:noFill/>
                    </a:lnR>
                    <a:lnT>
                      <a:noFill/>
                    </a:lnT>
                    <a:lnB>
                      <a:noFill/>
                    </a:lnB>
                    <a:solidFill>
                      <a:srgbClr val="FFFFFF"/>
                    </a:solidFill>
                  </a:tcPr>
                </a:tc>
                <a:tc>
                  <a:txBody>
                    <a:bodyPr/>
                    <a:lstStyle/>
                    <a:p>
                      <a:pPr algn="ctr"/>
                      <a:r>
                        <a:rPr lang="ru-RU" sz="1200" u="none" strike="noStrike">
                          <a:solidFill>
                            <a:srgbClr val="3272C0"/>
                          </a:solidFill>
                          <a:effectLst/>
                          <a:hlinkClick r:id="rId12"/>
                        </a:rPr>
                        <a:t>28.92.29</a:t>
                      </a:r>
                      <a:endParaRPr lang="ru-RU" sz="1200">
                        <a:effectLst/>
                      </a:endParaRPr>
                    </a:p>
                  </a:txBody>
                  <a:tcPr>
                    <a:lnL>
                      <a:noFill/>
                    </a:lnL>
                    <a:lnR>
                      <a:noFill/>
                    </a:lnR>
                    <a:lnT>
                      <a:noFill/>
                    </a:lnT>
                    <a:lnB>
                      <a:noFill/>
                    </a:lnB>
                    <a:solidFill>
                      <a:srgbClr val="FFFFFF"/>
                    </a:solidFill>
                  </a:tcPr>
                </a:tc>
                <a:tc>
                  <a:txBody>
                    <a:bodyPr/>
                    <a:lstStyle/>
                    <a:p>
                      <a:pPr algn="l"/>
                      <a:r>
                        <a:rPr lang="ru-RU" sz="1200" dirty="0">
                          <a:effectLst/>
                        </a:rPr>
                        <a:t>Автомобили-самосвалы, предназначенные для использования в условиях бездорожья</a:t>
                      </a:r>
                    </a:p>
                  </a:txBody>
                  <a:tcPr>
                    <a:lnL>
                      <a:noFill/>
                    </a:lnL>
                    <a:lnR>
                      <a:noFill/>
                    </a:lnR>
                    <a:lnT>
                      <a:noFill/>
                    </a:lnT>
                    <a:lnB>
                      <a:noFill/>
                    </a:lnB>
                    <a:solidFill>
                      <a:srgbClr val="FFFFFF"/>
                    </a:solidFill>
                  </a:tcPr>
                </a:tc>
                <a:extLst>
                  <a:ext uri="{0D108BD9-81ED-4DB2-BD59-A6C34878D82A}">
                    <a16:rowId xmlns:a16="http://schemas.microsoft.com/office/drawing/2014/main" val="531449068"/>
                  </a:ext>
                </a:extLst>
              </a:tr>
            </a:tbl>
          </a:graphicData>
        </a:graphic>
      </p:graphicFrame>
    </p:spTree>
    <p:extLst>
      <p:ext uri="{BB962C8B-B14F-4D97-AF65-F5344CB8AC3E}">
        <p14:creationId xmlns:p14="http://schemas.microsoft.com/office/powerpoint/2010/main" val="37198292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a:extLst>
              <a:ext uri="{FF2B5EF4-FFF2-40B4-BE49-F238E27FC236}">
                <a16:creationId xmlns:a16="http://schemas.microsoft.com/office/drawing/2014/main" id="{C2FE8BD7-436C-4471-93FE-75C9F9637EE1}"/>
              </a:ext>
            </a:extLst>
          </p:cNvPr>
          <p:cNvGraphicFramePr>
            <a:graphicFrameLocks noGrp="1"/>
          </p:cNvGraphicFramePr>
          <p:nvPr>
            <p:ph idx="1"/>
          </p:nvPr>
        </p:nvGraphicFramePr>
        <p:xfrm>
          <a:off x="438704" y="156623"/>
          <a:ext cx="10515600" cy="6421730"/>
        </p:xfrm>
        <a:graphic>
          <a:graphicData uri="http://schemas.openxmlformats.org/drawingml/2006/table">
            <a:tbl>
              <a:tblPr/>
              <a:tblGrid>
                <a:gridCol w="511206">
                  <a:extLst>
                    <a:ext uri="{9D8B030D-6E8A-4147-A177-3AD203B41FA5}">
                      <a16:colId xmlns:a16="http://schemas.microsoft.com/office/drawing/2014/main" val="745059889"/>
                    </a:ext>
                  </a:extLst>
                </a:gridCol>
                <a:gridCol w="1340528">
                  <a:extLst>
                    <a:ext uri="{9D8B030D-6E8A-4147-A177-3AD203B41FA5}">
                      <a16:colId xmlns:a16="http://schemas.microsoft.com/office/drawing/2014/main" val="1579294032"/>
                    </a:ext>
                  </a:extLst>
                </a:gridCol>
                <a:gridCol w="8663866">
                  <a:extLst>
                    <a:ext uri="{9D8B030D-6E8A-4147-A177-3AD203B41FA5}">
                      <a16:colId xmlns:a16="http://schemas.microsoft.com/office/drawing/2014/main" val="418966928"/>
                    </a:ext>
                  </a:extLst>
                </a:gridCol>
              </a:tblGrid>
              <a:tr h="287260">
                <a:tc>
                  <a:txBody>
                    <a:bodyPr/>
                    <a:lstStyle/>
                    <a:p>
                      <a:pPr algn="ctr"/>
                      <a:r>
                        <a:rPr lang="ru-RU" sz="1100" dirty="0">
                          <a:effectLst/>
                        </a:rPr>
                        <a:t>78.</a:t>
                      </a:r>
                    </a:p>
                  </a:txBody>
                  <a:tcPr marL="58018" marR="58018" marT="29009" marB="29009">
                    <a:lnL>
                      <a:noFill/>
                    </a:lnL>
                    <a:lnR>
                      <a:noFill/>
                    </a:lnR>
                    <a:lnT>
                      <a:noFill/>
                    </a:lnT>
                    <a:lnB>
                      <a:noFill/>
                    </a:lnB>
                    <a:solidFill>
                      <a:srgbClr val="FFFFFF"/>
                    </a:solidFill>
                  </a:tcPr>
                </a:tc>
                <a:tc>
                  <a:txBody>
                    <a:bodyPr/>
                    <a:lstStyle/>
                    <a:p>
                      <a:pPr algn="ctr"/>
                      <a:r>
                        <a:rPr lang="ru-RU" sz="1100" u="none" strike="noStrike">
                          <a:solidFill>
                            <a:srgbClr val="3272C0"/>
                          </a:solidFill>
                          <a:effectLst/>
                          <a:hlinkClick r:id="rId2"/>
                        </a:rPr>
                        <a:t>28.92.30.150</a:t>
                      </a:r>
                      <a:endParaRPr lang="ru-RU" sz="1100">
                        <a:effectLst/>
                      </a:endParaRPr>
                    </a:p>
                  </a:txBody>
                  <a:tcPr marL="58018" marR="58018" marT="29009" marB="29009">
                    <a:lnL>
                      <a:noFill/>
                    </a:lnL>
                    <a:lnR>
                      <a:noFill/>
                    </a:lnR>
                    <a:lnT>
                      <a:noFill/>
                    </a:lnT>
                    <a:lnB>
                      <a:noFill/>
                    </a:lnB>
                    <a:solidFill>
                      <a:srgbClr val="FFFFFF"/>
                    </a:solidFill>
                  </a:tcPr>
                </a:tc>
                <a:tc>
                  <a:txBody>
                    <a:bodyPr/>
                    <a:lstStyle/>
                    <a:p>
                      <a:pPr algn="l"/>
                      <a:r>
                        <a:rPr lang="ru-RU" sz="1100">
                          <a:effectLst/>
                        </a:rPr>
                        <a:t>Машины для распределения строительного раствора или бетона</a:t>
                      </a:r>
                    </a:p>
                  </a:txBody>
                  <a:tcPr marL="58018" marR="58018" marT="29009" marB="29009">
                    <a:lnL>
                      <a:noFill/>
                    </a:lnL>
                    <a:lnR>
                      <a:noFill/>
                    </a:lnR>
                    <a:lnT>
                      <a:noFill/>
                    </a:lnT>
                    <a:lnB>
                      <a:noFill/>
                    </a:lnB>
                    <a:solidFill>
                      <a:srgbClr val="FFFFFF"/>
                    </a:solidFill>
                  </a:tcPr>
                </a:tc>
                <a:extLst>
                  <a:ext uri="{0D108BD9-81ED-4DB2-BD59-A6C34878D82A}">
                    <a16:rowId xmlns:a16="http://schemas.microsoft.com/office/drawing/2014/main" val="113927624"/>
                  </a:ext>
                </a:extLst>
              </a:tr>
              <a:tr h="346229">
                <a:tc>
                  <a:txBody>
                    <a:bodyPr/>
                    <a:lstStyle/>
                    <a:p>
                      <a:pPr algn="ctr"/>
                      <a:r>
                        <a:rPr lang="ru-RU" sz="1100">
                          <a:effectLst/>
                        </a:rPr>
                        <a:t>79.</a:t>
                      </a:r>
                    </a:p>
                  </a:txBody>
                  <a:tcPr marL="58018" marR="58018" marT="29009" marB="29009">
                    <a:lnL>
                      <a:noFill/>
                    </a:lnL>
                    <a:lnR>
                      <a:noFill/>
                    </a:lnR>
                    <a:lnT>
                      <a:noFill/>
                    </a:lnT>
                    <a:lnB>
                      <a:noFill/>
                    </a:lnB>
                    <a:solidFill>
                      <a:srgbClr val="FFFFFF"/>
                    </a:solidFill>
                  </a:tcPr>
                </a:tc>
                <a:tc>
                  <a:txBody>
                    <a:bodyPr/>
                    <a:lstStyle/>
                    <a:p>
                      <a:pPr algn="ctr"/>
                      <a:r>
                        <a:rPr lang="ru-RU" sz="1100" u="none" strike="noStrike" dirty="0">
                          <a:solidFill>
                            <a:srgbClr val="3272C0"/>
                          </a:solidFill>
                          <a:effectLst/>
                          <a:hlinkClick r:id="rId3"/>
                        </a:rPr>
                        <a:t>28.92.30.160</a:t>
                      </a:r>
                      <a:endParaRPr lang="ru-RU" sz="1100" dirty="0">
                        <a:effectLst/>
                      </a:endParaRPr>
                    </a:p>
                  </a:txBody>
                  <a:tcPr marL="58018" marR="58018" marT="29009" marB="29009">
                    <a:lnL>
                      <a:noFill/>
                    </a:lnL>
                    <a:lnR>
                      <a:noFill/>
                    </a:lnR>
                    <a:lnT>
                      <a:noFill/>
                    </a:lnT>
                    <a:lnB>
                      <a:noFill/>
                    </a:lnB>
                    <a:solidFill>
                      <a:srgbClr val="FFFFFF"/>
                    </a:solidFill>
                  </a:tcPr>
                </a:tc>
                <a:tc>
                  <a:txBody>
                    <a:bodyPr/>
                    <a:lstStyle/>
                    <a:p>
                      <a:pPr algn="l"/>
                      <a:r>
                        <a:rPr lang="ru-RU" sz="1100">
                          <a:effectLst/>
                        </a:rPr>
                        <a:t>Машины для укладки гравия на дороге или аналогичных поверхностях, для поливки и пропитки поверхностей дорог битумными материалами</a:t>
                      </a:r>
                    </a:p>
                  </a:txBody>
                  <a:tcPr marL="58018" marR="58018" marT="29009" marB="29009">
                    <a:lnL>
                      <a:noFill/>
                    </a:lnL>
                    <a:lnR>
                      <a:noFill/>
                    </a:lnR>
                    <a:lnT>
                      <a:noFill/>
                    </a:lnT>
                    <a:lnB>
                      <a:noFill/>
                    </a:lnB>
                    <a:solidFill>
                      <a:srgbClr val="FFFFFF"/>
                    </a:solidFill>
                  </a:tcPr>
                </a:tc>
                <a:extLst>
                  <a:ext uri="{0D108BD9-81ED-4DB2-BD59-A6C34878D82A}">
                    <a16:rowId xmlns:a16="http://schemas.microsoft.com/office/drawing/2014/main" val="1107995955"/>
                  </a:ext>
                </a:extLst>
              </a:tr>
              <a:tr h="266330">
                <a:tc>
                  <a:txBody>
                    <a:bodyPr/>
                    <a:lstStyle/>
                    <a:p>
                      <a:pPr algn="ctr"/>
                      <a:r>
                        <a:rPr lang="ru-RU" sz="1100">
                          <a:effectLst/>
                        </a:rPr>
                        <a:t>80.</a:t>
                      </a:r>
                    </a:p>
                  </a:txBody>
                  <a:tcPr marL="58018" marR="58018" marT="29009" marB="29009">
                    <a:lnL>
                      <a:noFill/>
                    </a:lnL>
                    <a:lnR>
                      <a:noFill/>
                    </a:lnR>
                    <a:lnT>
                      <a:noFill/>
                    </a:lnT>
                    <a:lnB>
                      <a:noFill/>
                    </a:lnB>
                    <a:solidFill>
                      <a:srgbClr val="FFFFFF"/>
                    </a:solidFill>
                  </a:tcPr>
                </a:tc>
                <a:tc>
                  <a:txBody>
                    <a:bodyPr/>
                    <a:lstStyle/>
                    <a:p>
                      <a:pPr algn="ctr"/>
                      <a:r>
                        <a:rPr lang="ru-RU" sz="1100" u="none" strike="noStrike" dirty="0">
                          <a:solidFill>
                            <a:srgbClr val="3272C0"/>
                          </a:solidFill>
                          <a:effectLst/>
                          <a:hlinkClick r:id="rId4"/>
                        </a:rPr>
                        <a:t>28.92.30.190</a:t>
                      </a:r>
                      <a:endParaRPr lang="ru-RU" sz="1100" dirty="0">
                        <a:effectLst/>
                      </a:endParaRPr>
                    </a:p>
                  </a:txBody>
                  <a:tcPr marL="58018" marR="58018" marT="29009" marB="29009">
                    <a:lnL>
                      <a:noFill/>
                    </a:lnL>
                    <a:lnR>
                      <a:noFill/>
                    </a:lnR>
                    <a:lnT>
                      <a:noFill/>
                    </a:lnT>
                    <a:lnB>
                      <a:noFill/>
                    </a:lnB>
                    <a:solidFill>
                      <a:srgbClr val="FFFFFF"/>
                    </a:solidFill>
                  </a:tcPr>
                </a:tc>
                <a:tc>
                  <a:txBody>
                    <a:bodyPr/>
                    <a:lstStyle/>
                    <a:p>
                      <a:pPr algn="l"/>
                      <a:r>
                        <a:rPr lang="ru-RU" sz="1100">
                          <a:effectLst/>
                        </a:rPr>
                        <a:t>Машины для выемки грунта и строительства прочие, не включенные в другие группировки</a:t>
                      </a:r>
                    </a:p>
                  </a:txBody>
                  <a:tcPr marL="58018" marR="58018" marT="29009" marB="29009">
                    <a:lnL>
                      <a:noFill/>
                    </a:lnL>
                    <a:lnR>
                      <a:noFill/>
                    </a:lnR>
                    <a:lnT>
                      <a:noFill/>
                    </a:lnT>
                    <a:lnB>
                      <a:noFill/>
                    </a:lnB>
                    <a:solidFill>
                      <a:srgbClr val="FFFFFF"/>
                    </a:solidFill>
                  </a:tcPr>
                </a:tc>
                <a:extLst>
                  <a:ext uri="{0D108BD9-81ED-4DB2-BD59-A6C34878D82A}">
                    <a16:rowId xmlns:a16="http://schemas.microsoft.com/office/drawing/2014/main" val="424814273"/>
                  </a:ext>
                </a:extLst>
              </a:tr>
              <a:tr h="281405">
                <a:tc>
                  <a:txBody>
                    <a:bodyPr/>
                    <a:lstStyle/>
                    <a:p>
                      <a:pPr algn="ctr"/>
                      <a:r>
                        <a:rPr lang="ru-RU" sz="1100">
                          <a:effectLst/>
                        </a:rPr>
                        <a:t>81.</a:t>
                      </a:r>
                    </a:p>
                  </a:txBody>
                  <a:tcPr marL="58018" marR="58018" marT="29009" marB="29009">
                    <a:lnL>
                      <a:noFill/>
                    </a:lnL>
                    <a:lnR>
                      <a:noFill/>
                    </a:lnR>
                    <a:lnT>
                      <a:noFill/>
                    </a:lnT>
                    <a:lnB>
                      <a:noFill/>
                    </a:lnB>
                    <a:solidFill>
                      <a:srgbClr val="FFFFFF"/>
                    </a:solidFill>
                  </a:tcPr>
                </a:tc>
                <a:tc>
                  <a:txBody>
                    <a:bodyPr/>
                    <a:lstStyle/>
                    <a:p>
                      <a:pPr algn="ctr"/>
                      <a:r>
                        <a:rPr lang="ru-RU" sz="1100" u="none" strike="noStrike">
                          <a:solidFill>
                            <a:srgbClr val="3272C0"/>
                          </a:solidFill>
                          <a:effectLst/>
                          <a:hlinkClick r:id="rId5"/>
                        </a:rPr>
                        <a:t>28.92.40.130</a:t>
                      </a:r>
                      <a:endParaRPr lang="ru-RU" sz="1100">
                        <a:effectLst/>
                      </a:endParaRPr>
                    </a:p>
                  </a:txBody>
                  <a:tcPr marL="58018" marR="58018" marT="29009" marB="29009">
                    <a:lnL>
                      <a:noFill/>
                    </a:lnL>
                    <a:lnR>
                      <a:noFill/>
                    </a:lnR>
                    <a:lnT>
                      <a:noFill/>
                    </a:lnT>
                    <a:lnB>
                      <a:noFill/>
                    </a:lnB>
                    <a:solidFill>
                      <a:srgbClr val="FFFFFF"/>
                    </a:solidFill>
                  </a:tcPr>
                </a:tc>
                <a:tc>
                  <a:txBody>
                    <a:bodyPr/>
                    <a:lstStyle/>
                    <a:p>
                      <a:pPr algn="l"/>
                      <a:r>
                        <a:rPr lang="ru-RU" sz="1100">
                          <a:effectLst/>
                        </a:rPr>
                        <a:t>Машины для смешивания и аналогичной обработки грунта, камня, руды и прочих минеральных веществ</a:t>
                      </a:r>
                    </a:p>
                  </a:txBody>
                  <a:tcPr marL="58018" marR="58018" marT="29009" marB="29009">
                    <a:lnL>
                      <a:noFill/>
                    </a:lnL>
                    <a:lnR>
                      <a:noFill/>
                    </a:lnR>
                    <a:lnT>
                      <a:noFill/>
                    </a:lnT>
                    <a:lnB>
                      <a:noFill/>
                    </a:lnB>
                    <a:solidFill>
                      <a:srgbClr val="FFFFFF"/>
                    </a:solidFill>
                  </a:tcPr>
                </a:tc>
                <a:extLst>
                  <a:ext uri="{0D108BD9-81ED-4DB2-BD59-A6C34878D82A}">
                    <a16:rowId xmlns:a16="http://schemas.microsoft.com/office/drawing/2014/main" val="2317690203"/>
                  </a:ext>
                </a:extLst>
              </a:tr>
              <a:tr h="232071">
                <a:tc>
                  <a:txBody>
                    <a:bodyPr/>
                    <a:lstStyle/>
                    <a:p>
                      <a:pPr algn="ctr"/>
                      <a:r>
                        <a:rPr lang="ru-RU" sz="1100">
                          <a:effectLst/>
                        </a:rPr>
                        <a:t>82.</a:t>
                      </a:r>
                    </a:p>
                  </a:txBody>
                  <a:tcPr marL="58018" marR="58018" marT="29009" marB="29009">
                    <a:lnL>
                      <a:noFill/>
                    </a:lnL>
                    <a:lnR>
                      <a:noFill/>
                    </a:lnR>
                    <a:lnT>
                      <a:noFill/>
                    </a:lnT>
                    <a:lnB>
                      <a:noFill/>
                    </a:lnB>
                    <a:solidFill>
                      <a:srgbClr val="FFFFFF"/>
                    </a:solidFill>
                  </a:tcPr>
                </a:tc>
                <a:tc>
                  <a:txBody>
                    <a:bodyPr/>
                    <a:lstStyle/>
                    <a:p>
                      <a:pPr algn="ctr"/>
                      <a:r>
                        <a:rPr lang="ru-RU" sz="1100" u="none" strike="noStrike">
                          <a:solidFill>
                            <a:srgbClr val="3272C0"/>
                          </a:solidFill>
                          <a:effectLst/>
                          <a:hlinkClick r:id="rId6"/>
                        </a:rPr>
                        <a:t>28.92.50.000</a:t>
                      </a:r>
                      <a:endParaRPr lang="ru-RU" sz="1100">
                        <a:effectLst/>
                      </a:endParaRPr>
                    </a:p>
                  </a:txBody>
                  <a:tcPr marL="58018" marR="58018" marT="29009" marB="29009">
                    <a:lnL>
                      <a:noFill/>
                    </a:lnL>
                    <a:lnR>
                      <a:noFill/>
                    </a:lnR>
                    <a:lnT>
                      <a:noFill/>
                    </a:lnT>
                    <a:lnB>
                      <a:noFill/>
                    </a:lnB>
                    <a:solidFill>
                      <a:srgbClr val="FFFFFF"/>
                    </a:solidFill>
                  </a:tcPr>
                </a:tc>
                <a:tc>
                  <a:txBody>
                    <a:bodyPr/>
                    <a:lstStyle/>
                    <a:p>
                      <a:pPr algn="l"/>
                      <a:r>
                        <a:rPr lang="ru-RU" sz="1100">
                          <a:effectLst/>
                        </a:rPr>
                        <a:t>Тракторы гусеничные</a:t>
                      </a:r>
                    </a:p>
                  </a:txBody>
                  <a:tcPr marL="58018" marR="58018" marT="29009" marB="29009">
                    <a:lnL>
                      <a:noFill/>
                    </a:lnL>
                    <a:lnR>
                      <a:noFill/>
                    </a:lnR>
                    <a:lnT>
                      <a:noFill/>
                    </a:lnT>
                    <a:lnB>
                      <a:noFill/>
                    </a:lnB>
                    <a:solidFill>
                      <a:srgbClr val="FFFFFF"/>
                    </a:solidFill>
                  </a:tcPr>
                </a:tc>
                <a:extLst>
                  <a:ext uri="{0D108BD9-81ED-4DB2-BD59-A6C34878D82A}">
                    <a16:rowId xmlns:a16="http://schemas.microsoft.com/office/drawing/2014/main" val="4085541547"/>
                  </a:ext>
                </a:extLst>
              </a:tr>
              <a:tr h="232071">
                <a:tc>
                  <a:txBody>
                    <a:bodyPr/>
                    <a:lstStyle/>
                    <a:p>
                      <a:pPr algn="ctr"/>
                      <a:r>
                        <a:rPr lang="ru-RU" sz="1100">
                          <a:effectLst/>
                        </a:rPr>
                        <a:t>83.</a:t>
                      </a:r>
                    </a:p>
                  </a:txBody>
                  <a:tcPr marL="58018" marR="58018" marT="29009" marB="29009">
                    <a:lnL>
                      <a:noFill/>
                    </a:lnL>
                    <a:lnR>
                      <a:noFill/>
                    </a:lnR>
                    <a:lnT>
                      <a:noFill/>
                    </a:lnT>
                    <a:lnB>
                      <a:noFill/>
                    </a:lnB>
                    <a:solidFill>
                      <a:srgbClr val="FFFFFF"/>
                    </a:solidFill>
                  </a:tcPr>
                </a:tc>
                <a:tc>
                  <a:txBody>
                    <a:bodyPr/>
                    <a:lstStyle/>
                    <a:p>
                      <a:pPr algn="ctr"/>
                      <a:r>
                        <a:rPr lang="ru-RU" sz="1100" u="none" strike="noStrike">
                          <a:solidFill>
                            <a:srgbClr val="3272C0"/>
                          </a:solidFill>
                          <a:effectLst/>
                          <a:hlinkClick r:id="rId7"/>
                        </a:rPr>
                        <a:t>28.93.15.110</a:t>
                      </a:r>
                      <a:endParaRPr lang="ru-RU" sz="1100">
                        <a:effectLst/>
                      </a:endParaRPr>
                    </a:p>
                  </a:txBody>
                  <a:tcPr marL="58018" marR="58018" marT="29009" marB="29009">
                    <a:lnL>
                      <a:noFill/>
                    </a:lnL>
                    <a:lnR>
                      <a:noFill/>
                    </a:lnR>
                    <a:lnT>
                      <a:noFill/>
                    </a:lnT>
                    <a:lnB>
                      <a:noFill/>
                    </a:lnB>
                    <a:solidFill>
                      <a:srgbClr val="FFFFFF"/>
                    </a:solidFill>
                  </a:tcPr>
                </a:tc>
                <a:tc>
                  <a:txBody>
                    <a:bodyPr/>
                    <a:lstStyle/>
                    <a:p>
                      <a:pPr algn="l"/>
                      <a:r>
                        <a:rPr lang="ru-RU" sz="1100">
                          <a:effectLst/>
                        </a:rPr>
                        <a:t>Печи хлебопекарные неэлектрические</a:t>
                      </a:r>
                    </a:p>
                  </a:txBody>
                  <a:tcPr marL="58018" marR="58018" marT="29009" marB="29009">
                    <a:lnL>
                      <a:noFill/>
                    </a:lnL>
                    <a:lnR>
                      <a:noFill/>
                    </a:lnR>
                    <a:lnT>
                      <a:noFill/>
                    </a:lnT>
                    <a:lnB>
                      <a:noFill/>
                    </a:lnB>
                    <a:solidFill>
                      <a:srgbClr val="FFFFFF"/>
                    </a:solidFill>
                  </a:tcPr>
                </a:tc>
                <a:extLst>
                  <a:ext uri="{0D108BD9-81ED-4DB2-BD59-A6C34878D82A}">
                    <a16:rowId xmlns:a16="http://schemas.microsoft.com/office/drawing/2014/main" val="1828440786"/>
                  </a:ext>
                </a:extLst>
              </a:tr>
              <a:tr h="325971">
                <a:tc>
                  <a:txBody>
                    <a:bodyPr/>
                    <a:lstStyle/>
                    <a:p>
                      <a:pPr algn="ctr"/>
                      <a:r>
                        <a:rPr lang="ru-RU" sz="1100">
                          <a:effectLst/>
                        </a:rPr>
                        <a:t>84.</a:t>
                      </a:r>
                    </a:p>
                  </a:txBody>
                  <a:tcPr marL="58018" marR="58018" marT="29009" marB="29009">
                    <a:lnL>
                      <a:noFill/>
                    </a:lnL>
                    <a:lnR>
                      <a:noFill/>
                    </a:lnR>
                    <a:lnT>
                      <a:noFill/>
                    </a:lnT>
                    <a:lnB>
                      <a:noFill/>
                    </a:lnB>
                    <a:solidFill>
                      <a:srgbClr val="FFFFFF"/>
                    </a:solidFill>
                  </a:tcPr>
                </a:tc>
                <a:tc>
                  <a:txBody>
                    <a:bodyPr/>
                    <a:lstStyle/>
                    <a:p>
                      <a:pPr algn="ctr"/>
                      <a:r>
                        <a:rPr lang="ru-RU" sz="1100" u="none" strike="noStrike">
                          <a:solidFill>
                            <a:srgbClr val="3272C0"/>
                          </a:solidFill>
                          <a:effectLst/>
                          <a:hlinkClick r:id="rId8"/>
                        </a:rPr>
                        <a:t>28.93.15.120</a:t>
                      </a:r>
                      <a:endParaRPr lang="ru-RU" sz="1100">
                        <a:effectLst/>
                      </a:endParaRPr>
                    </a:p>
                  </a:txBody>
                  <a:tcPr marL="58018" marR="58018" marT="29009" marB="29009">
                    <a:lnL>
                      <a:noFill/>
                    </a:lnL>
                    <a:lnR>
                      <a:noFill/>
                    </a:lnR>
                    <a:lnT>
                      <a:noFill/>
                    </a:lnT>
                    <a:lnB>
                      <a:noFill/>
                    </a:lnB>
                    <a:solidFill>
                      <a:srgbClr val="FFFFFF"/>
                    </a:solidFill>
                  </a:tcPr>
                </a:tc>
                <a:tc>
                  <a:txBody>
                    <a:bodyPr/>
                    <a:lstStyle/>
                    <a:p>
                      <a:pPr algn="l"/>
                      <a:r>
                        <a:rPr lang="ru-RU" sz="1100">
                          <a:effectLst/>
                        </a:rPr>
                        <a:t>Оборудование для промышленного приготовления или подогрева пищи</a:t>
                      </a:r>
                    </a:p>
                  </a:txBody>
                  <a:tcPr marL="58018" marR="58018" marT="29009" marB="29009">
                    <a:lnL>
                      <a:noFill/>
                    </a:lnL>
                    <a:lnR>
                      <a:noFill/>
                    </a:lnR>
                    <a:lnT>
                      <a:noFill/>
                    </a:lnT>
                    <a:lnB>
                      <a:noFill/>
                    </a:lnB>
                    <a:solidFill>
                      <a:srgbClr val="FFFFFF"/>
                    </a:solidFill>
                  </a:tcPr>
                </a:tc>
                <a:extLst>
                  <a:ext uri="{0D108BD9-81ED-4DB2-BD59-A6C34878D82A}">
                    <a16:rowId xmlns:a16="http://schemas.microsoft.com/office/drawing/2014/main" val="1685224407"/>
                  </a:ext>
                </a:extLst>
              </a:tr>
              <a:tr h="417250">
                <a:tc>
                  <a:txBody>
                    <a:bodyPr/>
                    <a:lstStyle/>
                    <a:p>
                      <a:pPr algn="ctr"/>
                      <a:r>
                        <a:rPr lang="ru-RU" sz="1100">
                          <a:effectLst/>
                        </a:rPr>
                        <a:t>85.</a:t>
                      </a:r>
                    </a:p>
                  </a:txBody>
                  <a:tcPr marL="58018" marR="58018" marT="29009" marB="29009">
                    <a:lnL>
                      <a:noFill/>
                    </a:lnL>
                    <a:lnR>
                      <a:noFill/>
                    </a:lnR>
                    <a:lnT>
                      <a:noFill/>
                    </a:lnT>
                    <a:lnB>
                      <a:noFill/>
                    </a:lnB>
                    <a:solidFill>
                      <a:srgbClr val="FFFFFF"/>
                    </a:solidFill>
                  </a:tcPr>
                </a:tc>
                <a:tc>
                  <a:txBody>
                    <a:bodyPr/>
                    <a:lstStyle/>
                    <a:p>
                      <a:pPr algn="ctr"/>
                      <a:r>
                        <a:rPr lang="ru-RU" sz="1100" u="none" strike="noStrike">
                          <a:solidFill>
                            <a:srgbClr val="3272C0"/>
                          </a:solidFill>
                          <a:effectLst/>
                          <a:hlinkClick r:id="rId9"/>
                        </a:rPr>
                        <a:t>28.93.17.110</a:t>
                      </a:r>
                      <a:endParaRPr lang="ru-RU" sz="1100">
                        <a:effectLst/>
                      </a:endParaRPr>
                    </a:p>
                  </a:txBody>
                  <a:tcPr marL="58018" marR="58018" marT="29009" marB="29009">
                    <a:lnL>
                      <a:noFill/>
                    </a:lnL>
                    <a:lnR>
                      <a:noFill/>
                    </a:lnR>
                    <a:lnT>
                      <a:noFill/>
                    </a:lnT>
                    <a:lnB>
                      <a:noFill/>
                    </a:lnB>
                    <a:solidFill>
                      <a:srgbClr val="FFFFFF"/>
                    </a:solidFill>
                  </a:tcPr>
                </a:tc>
                <a:tc>
                  <a:txBody>
                    <a:bodyPr/>
                    <a:lstStyle/>
                    <a:p>
                      <a:pPr algn="l"/>
                      <a:r>
                        <a:rPr lang="ru-RU" sz="1100">
                          <a:effectLst/>
                        </a:rPr>
                        <a:t>Машины для переработки мяса, овощей и теста (оборудование для механической обработки продуктов на предприятиях общественного питания)</a:t>
                      </a:r>
                    </a:p>
                  </a:txBody>
                  <a:tcPr marL="58018" marR="58018" marT="29009" marB="29009">
                    <a:lnL>
                      <a:noFill/>
                    </a:lnL>
                    <a:lnR>
                      <a:noFill/>
                    </a:lnR>
                    <a:lnT>
                      <a:noFill/>
                    </a:lnT>
                    <a:lnB>
                      <a:noFill/>
                    </a:lnB>
                    <a:solidFill>
                      <a:srgbClr val="FFFFFF"/>
                    </a:solidFill>
                  </a:tcPr>
                </a:tc>
                <a:extLst>
                  <a:ext uri="{0D108BD9-81ED-4DB2-BD59-A6C34878D82A}">
                    <a16:rowId xmlns:a16="http://schemas.microsoft.com/office/drawing/2014/main" val="281385181"/>
                  </a:ext>
                </a:extLst>
              </a:tr>
              <a:tr h="310719">
                <a:tc>
                  <a:txBody>
                    <a:bodyPr/>
                    <a:lstStyle/>
                    <a:p>
                      <a:pPr algn="ctr"/>
                      <a:r>
                        <a:rPr lang="ru-RU" sz="1100" dirty="0">
                          <a:effectLst/>
                        </a:rPr>
                        <a:t>86.</a:t>
                      </a:r>
                    </a:p>
                  </a:txBody>
                  <a:tcPr marL="58018" marR="58018" marT="29009" marB="29009">
                    <a:lnL>
                      <a:noFill/>
                    </a:lnL>
                    <a:lnR>
                      <a:noFill/>
                    </a:lnR>
                    <a:lnT>
                      <a:noFill/>
                    </a:lnT>
                    <a:lnB>
                      <a:noFill/>
                    </a:lnB>
                    <a:solidFill>
                      <a:srgbClr val="FFFFFF"/>
                    </a:solidFill>
                  </a:tcPr>
                </a:tc>
                <a:tc>
                  <a:txBody>
                    <a:bodyPr/>
                    <a:lstStyle/>
                    <a:p>
                      <a:pPr algn="ctr"/>
                      <a:r>
                        <a:rPr lang="ru-RU" sz="1100" u="none" strike="noStrike" dirty="0">
                          <a:solidFill>
                            <a:srgbClr val="3272C0"/>
                          </a:solidFill>
                          <a:effectLst/>
                          <a:hlinkClick r:id="rId10"/>
                        </a:rPr>
                        <a:t>28.93.17.120</a:t>
                      </a:r>
                      <a:endParaRPr lang="ru-RU" sz="1100" dirty="0">
                        <a:effectLst/>
                      </a:endParaRPr>
                    </a:p>
                  </a:txBody>
                  <a:tcPr marL="58018" marR="58018" marT="29009" marB="29009">
                    <a:lnL>
                      <a:noFill/>
                    </a:lnL>
                    <a:lnR>
                      <a:noFill/>
                    </a:lnR>
                    <a:lnT>
                      <a:noFill/>
                    </a:lnT>
                    <a:lnB>
                      <a:noFill/>
                    </a:lnB>
                    <a:solidFill>
                      <a:srgbClr val="FFFFFF"/>
                    </a:solidFill>
                  </a:tcPr>
                </a:tc>
                <a:tc>
                  <a:txBody>
                    <a:bodyPr/>
                    <a:lstStyle/>
                    <a:p>
                      <a:pPr algn="l"/>
                      <a:r>
                        <a:rPr lang="ru-RU" sz="1100" dirty="0">
                          <a:effectLst/>
                        </a:rPr>
                        <a:t>Оборудование для производства хлебобулочных изделий</a:t>
                      </a:r>
                    </a:p>
                  </a:txBody>
                  <a:tcPr marL="58018" marR="58018" marT="29009" marB="29009">
                    <a:lnL>
                      <a:noFill/>
                    </a:lnL>
                    <a:lnR>
                      <a:noFill/>
                    </a:lnR>
                    <a:lnT>
                      <a:noFill/>
                    </a:lnT>
                    <a:lnB>
                      <a:noFill/>
                    </a:lnB>
                    <a:solidFill>
                      <a:srgbClr val="FFFFFF"/>
                    </a:solidFill>
                  </a:tcPr>
                </a:tc>
                <a:extLst>
                  <a:ext uri="{0D108BD9-81ED-4DB2-BD59-A6C34878D82A}">
                    <a16:rowId xmlns:a16="http://schemas.microsoft.com/office/drawing/2014/main" val="1659671583"/>
                  </a:ext>
                </a:extLst>
              </a:tr>
              <a:tr h="337352">
                <a:tc>
                  <a:txBody>
                    <a:bodyPr/>
                    <a:lstStyle/>
                    <a:p>
                      <a:pPr algn="ctr"/>
                      <a:r>
                        <a:rPr lang="ru-RU" sz="1200" dirty="0">
                          <a:effectLst/>
                        </a:rPr>
                        <a:t>94.</a:t>
                      </a:r>
                    </a:p>
                  </a:txBody>
                  <a:tcPr>
                    <a:lnL>
                      <a:noFill/>
                    </a:lnL>
                    <a:lnR>
                      <a:noFill/>
                    </a:lnR>
                    <a:lnT>
                      <a:noFill/>
                    </a:lnT>
                    <a:lnB>
                      <a:noFill/>
                    </a:lnB>
                    <a:solidFill>
                      <a:srgbClr val="FFFFFF"/>
                    </a:solidFill>
                  </a:tcPr>
                </a:tc>
                <a:tc>
                  <a:txBody>
                    <a:bodyPr/>
                    <a:lstStyle/>
                    <a:p>
                      <a:pPr algn="ctr"/>
                      <a:r>
                        <a:rPr lang="ru-RU" sz="1200" u="none" strike="noStrike">
                          <a:solidFill>
                            <a:srgbClr val="3272C0"/>
                          </a:solidFill>
                          <a:effectLst/>
                          <a:hlinkClick r:id="rId11"/>
                        </a:rPr>
                        <a:t>29.10.51.000</a:t>
                      </a:r>
                      <a:endParaRPr lang="ru-RU" sz="1200">
                        <a:effectLst/>
                      </a:endParaRPr>
                    </a:p>
                  </a:txBody>
                  <a:tcPr>
                    <a:lnL>
                      <a:noFill/>
                    </a:lnL>
                    <a:lnR>
                      <a:noFill/>
                    </a:lnR>
                    <a:lnT>
                      <a:noFill/>
                    </a:lnT>
                    <a:lnB>
                      <a:noFill/>
                    </a:lnB>
                    <a:solidFill>
                      <a:srgbClr val="FFFFFF"/>
                    </a:solidFill>
                  </a:tcPr>
                </a:tc>
                <a:tc>
                  <a:txBody>
                    <a:bodyPr/>
                    <a:lstStyle/>
                    <a:p>
                      <a:pPr algn="l"/>
                      <a:r>
                        <a:rPr lang="ru-RU" sz="1200">
                          <a:effectLst/>
                        </a:rPr>
                        <a:t>Автокраны</a:t>
                      </a:r>
                    </a:p>
                  </a:txBody>
                  <a:tcPr>
                    <a:lnL>
                      <a:noFill/>
                    </a:lnL>
                    <a:lnR>
                      <a:noFill/>
                    </a:lnR>
                    <a:lnT>
                      <a:noFill/>
                    </a:lnT>
                    <a:lnB>
                      <a:noFill/>
                    </a:lnB>
                    <a:solidFill>
                      <a:srgbClr val="FFFFFF"/>
                    </a:solidFill>
                  </a:tcPr>
                </a:tc>
                <a:extLst>
                  <a:ext uri="{0D108BD9-81ED-4DB2-BD59-A6C34878D82A}">
                    <a16:rowId xmlns:a16="http://schemas.microsoft.com/office/drawing/2014/main" val="4237811427"/>
                  </a:ext>
                </a:extLst>
              </a:tr>
              <a:tr h="406125">
                <a:tc>
                  <a:txBody>
                    <a:bodyPr/>
                    <a:lstStyle/>
                    <a:p>
                      <a:pPr algn="ctr"/>
                      <a:r>
                        <a:rPr lang="ru-RU" sz="1200">
                          <a:effectLst/>
                        </a:rPr>
                        <a:t>95.</a:t>
                      </a:r>
                    </a:p>
                  </a:txBody>
                  <a:tcPr>
                    <a:lnL>
                      <a:noFill/>
                    </a:lnL>
                    <a:lnR>
                      <a:noFill/>
                    </a:lnR>
                    <a:lnT>
                      <a:noFill/>
                    </a:lnT>
                    <a:lnB>
                      <a:noFill/>
                    </a:lnB>
                    <a:solidFill>
                      <a:srgbClr val="FFFFFF"/>
                    </a:solidFill>
                  </a:tcPr>
                </a:tc>
                <a:tc>
                  <a:txBody>
                    <a:bodyPr/>
                    <a:lstStyle/>
                    <a:p>
                      <a:pPr algn="ctr"/>
                      <a:r>
                        <a:rPr lang="ru-RU" sz="1200" u="none" strike="noStrike">
                          <a:solidFill>
                            <a:srgbClr val="3272C0"/>
                          </a:solidFill>
                          <a:effectLst/>
                          <a:hlinkClick r:id="rId12"/>
                        </a:rPr>
                        <a:t>29.10.52</a:t>
                      </a:r>
                      <a:endParaRPr lang="ru-RU" sz="1200">
                        <a:effectLst/>
                      </a:endParaRPr>
                    </a:p>
                  </a:txBody>
                  <a:tcPr>
                    <a:lnL>
                      <a:noFill/>
                    </a:lnL>
                    <a:lnR>
                      <a:noFill/>
                    </a:lnR>
                    <a:lnT>
                      <a:noFill/>
                    </a:lnT>
                    <a:lnB>
                      <a:noFill/>
                    </a:lnB>
                    <a:solidFill>
                      <a:srgbClr val="FFFFFF"/>
                    </a:solidFill>
                  </a:tcPr>
                </a:tc>
                <a:tc>
                  <a:txBody>
                    <a:bodyPr/>
                    <a:lstStyle/>
                    <a:p>
                      <a:pPr algn="l"/>
                      <a:r>
                        <a:rPr lang="ru-RU" sz="1200">
                          <a:effectLst/>
                        </a:rPr>
                        <a:t>Средства транспортные для движения по снегу, автомобили для перевозки игроков в гольф и аналогичные транспортные средства, оснащенные двигателями</a:t>
                      </a:r>
                    </a:p>
                  </a:txBody>
                  <a:tcPr>
                    <a:lnL>
                      <a:noFill/>
                    </a:lnL>
                    <a:lnR>
                      <a:noFill/>
                    </a:lnR>
                    <a:lnT>
                      <a:noFill/>
                    </a:lnT>
                    <a:lnB>
                      <a:noFill/>
                    </a:lnB>
                    <a:solidFill>
                      <a:srgbClr val="FFFFFF"/>
                    </a:solidFill>
                  </a:tcPr>
                </a:tc>
                <a:extLst>
                  <a:ext uri="{0D108BD9-81ED-4DB2-BD59-A6C34878D82A}">
                    <a16:rowId xmlns:a16="http://schemas.microsoft.com/office/drawing/2014/main" val="3741416375"/>
                  </a:ext>
                </a:extLst>
              </a:tr>
              <a:tr h="279646">
                <a:tc>
                  <a:txBody>
                    <a:bodyPr/>
                    <a:lstStyle/>
                    <a:p>
                      <a:pPr algn="ctr"/>
                      <a:r>
                        <a:rPr lang="ru-RU" sz="1200">
                          <a:effectLst/>
                        </a:rPr>
                        <a:t>96.</a:t>
                      </a:r>
                    </a:p>
                  </a:txBody>
                  <a:tcPr>
                    <a:lnL>
                      <a:noFill/>
                    </a:lnL>
                    <a:lnR>
                      <a:noFill/>
                    </a:lnR>
                    <a:lnT>
                      <a:noFill/>
                    </a:lnT>
                    <a:lnB>
                      <a:noFill/>
                    </a:lnB>
                    <a:solidFill>
                      <a:srgbClr val="FFFFFF"/>
                    </a:solidFill>
                  </a:tcPr>
                </a:tc>
                <a:tc>
                  <a:txBody>
                    <a:bodyPr/>
                    <a:lstStyle/>
                    <a:p>
                      <a:pPr algn="ctr"/>
                      <a:r>
                        <a:rPr lang="ru-RU" sz="1200" u="none" strike="noStrike">
                          <a:solidFill>
                            <a:srgbClr val="3272C0"/>
                          </a:solidFill>
                          <a:effectLst/>
                          <a:hlinkClick r:id="rId13"/>
                        </a:rPr>
                        <a:t>29.10.59.110</a:t>
                      </a:r>
                      <a:endParaRPr lang="ru-RU" sz="1200">
                        <a:effectLst/>
                      </a:endParaRPr>
                    </a:p>
                  </a:txBody>
                  <a:tcPr>
                    <a:lnL>
                      <a:noFill/>
                    </a:lnL>
                    <a:lnR>
                      <a:noFill/>
                    </a:lnR>
                    <a:lnT>
                      <a:noFill/>
                    </a:lnT>
                    <a:lnB>
                      <a:noFill/>
                    </a:lnB>
                    <a:solidFill>
                      <a:srgbClr val="FFFFFF"/>
                    </a:solidFill>
                  </a:tcPr>
                </a:tc>
                <a:tc>
                  <a:txBody>
                    <a:bodyPr/>
                    <a:lstStyle/>
                    <a:p>
                      <a:pPr algn="l"/>
                      <a:r>
                        <a:rPr lang="ru-RU" sz="1200">
                          <a:effectLst/>
                        </a:rPr>
                        <a:t>Средства автотранспортные для транспортирования строительных материалов</a:t>
                      </a:r>
                    </a:p>
                  </a:txBody>
                  <a:tcPr>
                    <a:lnL>
                      <a:noFill/>
                    </a:lnL>
                    <a:lnR>
                      <a:noFill/>
                    </a:lnR>
                    <a:lnT>
                      <a:noFill/>
                    </a:lnT>
                    <a:lnB>
                      <a:noFill/>
                    </a:lnB>
                    <a:solidFill>
                      <a:srgbClr val="FFFFFF"/>
                    </a:solidFill>
                  </a:tcPr>
                </a:tc>
                <a:extLst>
                  <a:ext uri="{0D108BD9-81ED-4DB2-BD59-A6C34878D82A}">
                    <a16:rowId xmlns:a16="http://schemas.microsoft.com/office/drawing/2014/main" val="1699247314"/>
                  </a:ext>
                </a:extLst>
              </a:tr>
              <a:tr h="290772">
                <a:tc>
                  <a:txBody>
                    <a:bodyPr/>
                    <a:lstStyle/>
                    <a:p>
                      <a:pPr algn="ctr"/>
                      <a:r>
                        <a:rPr lang="ru-RU" sz="1200">
                          <a:effectLst/>
                        </a:rPr>
                        <a:t>97.</a:t>
                      </a:r>
                    </a:p>
                  </a:txBody>
                  <a:tcPr>
                    <a:lnL>
                      <a:noFill/>
                    </a:lnL>
                    <a:lnR>
                      <a:noFill/>
                    </a:lnR>
                    <a:lnT>
                      <a:noFill/>
                    </a:lnT>
                    <a:lnB>
                      <a:noFill/>
                    </a:lnB>
                    <a:solidFill>
                      <a:srgbClr val="FFFFFF"/>
                    </a:solidFill>
                  </a:tcPr>
                </a:tc>
                <a:tc>
                  <a:txBody>
                    <a:bodyPr/>
                    <a:lstStyle/>
                    <a:p>
                      <a:pPr algn="ctr"/>
                      <a:r>
                        <a:rPr lang="ru-RU" sz="1200" u="none" strike="noStrike">
                          <a:solidFill>
                            <a:srgbClr val="3272C0"/>
                          </a:solidFill>
                          <a:effectLst/>
                          <a:hlinkClick r:id="rId14"/>
                        </a:rPr>
                        <a:t>29.10.59.120</a:t>
                      </a:r>
                      <a:endParaRPr lang="ru-RU" sz="1200">
                        <a:effectLst/>
                      </a:endParaRPr>
                    </a:p>
                  </a:txBody>
                  <a:tcPr>
                    <a:lnL>
                      <a:noFill/>
                    </a:lnL>
                    <a:lnR>
                      <a:noFill/>
                    </a:lnR>
                    <a:lnT>
                      <a:noFill/>
                    </a:lnT>
                    <a:lnB>
                      <a:noFill/>
                    </a:lnB>
                    <a:solidFill>
                      <a:srgbClr val="FFFFFF"/>
                    </a:solidFill>
                  </a:tcPr>
                </a:tc>
                <a:tc>
                  <a:txBody>
                    <a:bodyPr/>
                    <a:lstStyle/>
                    <a:p>
                      <a:pPr algn="l"/>
                      <a:r>
                        <a:rPr lang="ru-RU" sz="1200">
                          <a:effectLst/>
                        </a:rPr>
                        <a:t>Автолесовозы</a:t>
                      </a:r>
                    </a:p>
                  </a:txBody>
                  <a:tcPr>
                    <a:lnL>
                      <a:noFill/>
                    </a:lnL>
                    <a:lnR>
                      <a:noFill/>
                    </a:lnR>
                    <a:lnT>
                      <a:noFill/>
                    </a:lnT>
                    <a:lnB>
                      <a:noFill/>
                    </a:lnB>
                    <a:solidFill>
                      <a:srgbClr val="FFFFFF"/>
                    </a:solidFill>
                  </a:tcPr>
                </a:tc>
                <a:extLst>
                  <a:ext uri="{0D108BD9-81ED-4DB2-BD59-A6C34878D82A}">
                    <a16:rowId xmlns:a16="http://schemas.microsoft.com/office/drawing/2014/main" val="199082412"/>
                  </a:ext>
                </a:extLst>
              </a:tr>
              <a:tr h="224133">
                <a:tc>
                  <a:txBody>
                    <a:bodyPr/>
                    <a:lstStyle/>
                    <a:p>
                      <a:pPr algn="ctr"/>
                      <a:r>
                        <a:rPr lang="ru-RU" sz="1200">
                          <a:effectLst/>
                        </a:rPr>
                        <a:t>98.</a:t>
                      </a:r>
                    </a:p>
                  </a:txBody>
                  <a:tcPr>
                    <a:lnL>
                      <a:noFill/>
                    </a:lnL>
                    <a:lnR>
                      <a:noFill/>
                    </a:lnR>
                    <a:lnT>
                      <a:noFill/>
                    </a:lnT>
                    <a:lnB>
                      <a:noFill/>
                    </a:lnB>
                    <a:solidFill>
                      <a:srgbClr val="FFFFFF"/>
                    </a:solidFill>
                  </a:tcPr>
                </a:tc>
                <a:tc>
                  <a:txBody>
                    <a:bodyPr/>
                    <a:lstStyle/>
                    <a:p>
                      <a:pPr algn="ctr"/>
                      <a:r>
                        <a:rPr lang="ru-RU" sz="1200" u="none" strike="noStrike">
                          <a:solidFill>
                            <a:srgbClr val="3272C0"/>
                          </a:solidFill>
                          <a:effectLst/>
                          <a:hlinkClick r:id="rId15"/>
                        </a:rPr>
                        <a:t>29.10.59.130</a:t>
                      </a:r>
                      <a:endParaRPr lang="ru-RU" sz="1200">
                        <a:effectLst/>
                      </a:endParaRPr>
                    </a:p>
                  </a:txBody>
                  <a:tcPr>
                    <a:lnL>
                      <a:noFill/>
                    </a:lnL>
                    <a:lnR>
                      <a:noFill/>
                    </a:lnR>
                    <a:lnT>
                      <a:noFill/>
                    </a:lnT>
                    <a:lnB>
                      <a:noFill/>
                    </a:lnB>
                    <a:solidFill>
                      <a:srgbClr val="FFFFFF"/>
                    </a:solidFill>
                  </a:tcPr>
                </a:tc>
                <a:tc>
                  <a:txBody>
                    <a:bodyPr/>
                    <a:lstStyle/>
                    <a:p>
                      <a:pPr algn="l"/>
                      <a:r>
                        <a:rPr lang="ru-RU" sz="1200">
                          <a:effectLst/>
                        </a:rPr>
                        <a:t>Средства транспортные для коммунального хозяйства и содержания дорог</a:t>
                      </a:r>
                    </a:p>
                  </a:txBody>
                  <a:tcPr>
                    <a:lnL>
                      <a:noFill/>
                    </a:lnL>
                    <a:lnR>
                      <a:noFill/>
                    </a:lnR>
                    <a:lnT>
                      <a:noFill/>
                    </a:lnT>
                    <a:lnB>
                      <a:noFill/>
                    </a:lnB>
                    <a:solidFill>
                      <a:srgbClr val="FFFFFF"/>
                    </a:solidFill>
                  </a:tcPr>
                </a:tc>
                <a:extLst>
                  <a:ext uri="{0D108BD9-81ED-4DB2-BD59-A6C34878D82A}">
                    <a16:rowId xmlns:a16="http://schemas.microsoft.com/office/drawing/2014/main" val="339782284"/>
                  </a:ext>
                </a:extLst>
              </a:tr>
              <a:tr h="313797">
                <a:tc>
                  <a:txBody>
                    <a:bodyPr/>
                    <a:lstStyle/>
                    <a:p>
                      <a:pPr algn="ctr"/>
                      <a:r>
                        <a:rPr lang="ru-RU" sz="1200">
                          <a:effectLst/>
                        </a:rPr>
                        <a:t>99.</a:t>
                      </a:r>
                    </a:p>
                  </a:txBody>
                  <a:tcPr>
                    <a:lnL>
                      <a:noFill/>
                    </a:lnL>
                    <a:lnR>
                      <a:noFill/>
                    </a:lnR>
                    <a:lnT>
                      <a:noFill/>
                    </a:lnT>
                    <a:lnB>
                      <a:noFill/>
                    </a:lnB>
                    <a:solidFill>
                      <a:srgbClr val="FFFFFF"/>
                    </a:solidFill>
                  </a:tcPr>
                </a:tc>
                <a:tc>
                  <a:txBody>
                    <a:bodyPr/>
                    <a:lstStyle/>
                    <a:p>
                      <a:pPr algn="ctr"/>
                      <a:r>
                        <a:rPr lang="ru-RU" sz="1200" u="none" strike="noStrike" dirty="0">
                          <a:solidFill>
                            <a:srgbClr val="3272C0"/>
                          </a:solidFill>
                          <a:effectLst/>
                          <a:hlinkClick r:id="rId16"/>
                        </a:rPr>
                        <a:t>29.10.59.140</a:t>
                      </a:r>
                      <a:endParaRPr lang="ru-RU" sz="1200" dirty="0">
                        <a:effectLst/>
                      </a:endParaRPr>
                    </a:p>
                  </a:txBody>
                  <a:tcPr>
                    <a:lnL>
                      <a:noFill/>
                    </a:lnL>
                    <a:lnR>
                      <a:noFill/>
                    </a:lnR>
                    <a:lnT>
                      <a:noFill/>
                    </a:lnT>
                    <a:lnB>
                      <a:noFill/>
                    </a:lnB>
                    <a:solidFill>
                      <a:srgbClr val="FFFFFF"/>
                    </a:solidFill>
                  </a:tcPr>
                </a:tc>
                <a:tc>
                  <a:txBody>
                    <a:bodyPr/>
                    <a:lstStyle/>
                    <a:p>
                      <a:pPr algn="l"/>
                      <a:r>
                        <a:rPr lang="ru-RU" sz="1200">
                          <a:effectLst/>
                        </a:rPr>
                        <a:t>Автомобили пожарные</a:t>
                      </a:r>
                    </a:p>
                  </a:txBody>
                  <a:tcPr>
                    <a:lnL>
                      <a:noFill/>
                    </a:lnL>
                    <a:lnR>
                      <a:noFill/>
                    </a:lnR>
                    <a:lnT>
                      <a:noFill/>
                    </a:lnT>
                    <a:lnB>
                      <a:noFill/>
                    </a:lnB>
                    <a:solidFill>
                      <a:srgbClr val="FFFFFF"/>
                    </a:solidFill>
                  </a:tcPr>
                </a:tc>
                <a:extLst>
                  <a:ext uri="{0D108BD9-81ED-4DB2-BD59-A6C34878D82A}">
                    <a16:rowId xmlns:a16="http://schemas.microsoft.com/office/drawing/2014/main" val="2250197406"/>
                  </a:ext>
                </a:extLst>
              </a:tr>
              <a:tr h="266331">
                <a:tc>
                  <a:txBody>
                    <a:bodyPr/>
                    <a:lstStyle/>
                    <a:p>
                      <a:pPr algn="ctr"/>
                      <a:r>
                        <a:rPr lang="ru-RU" sz="1200">
                          <a:effectLst/>
                        </a:rPr>
                        <a:t>100.</a:t>
                      </a:r>
                    </a:p>
                  </a:txBody>
                  <a:tcPr>
                    <a:lnL>
                      <a:noFill/>
                    </a:lnL>
                    <a:lnR>
                      <a:noFill/>
                    </a:lnR>
                    <a:lnT>
                      <a:noFill/>
                    </a:lnT>
                    <a:lnB>
                      <a:noFill/>
                    </a:lnB>
                    <a:solidFill>
                      <a:srgbClr val="FFFFFF"/>
                    </a:solidFill>
                  </a:tcPr>
                </a:tc>
                <a:tc>
                  <a:txBody>
                    <a:bodyPr/>
                    <a:lstStyle/>
                    <a:p>
                      <a:pPr algn="ctr"/>
                      <a:r>
                        <a:rPr lang="ru-RU" sz="1200" u="none" strike="noStrike">
                          <a:solidFill>
                            <a:srgbClr val="3272C0"/>
                          </a:solidFill>
                          <a:effectLst/>
                          <a:hlinkClick r:id="rId17"/>
                        </a:rPr>
                        <a:t>29.10.59.150</a:t>
                      </a:r>
                      <a:endParaRPr lang="ru-RU" sz="1200">
                        <a:effectLst/>
                      </a:endParaRPr>
                    </a:p>
                  </a:txBody>
                  <a:tcPr>
                    <a:lnL>
                      <a:noFill/>
                    </a:lnL>
                    <a:lnR>
                      <a:noFill/>
                    </a:lnR>
                    <a:lnT>
                      <a:noFill/>
                    </a:lnT>
                    <a:lnB>
                      <a:noFill/>
                    </a:lnB>
                    <a:solidFill>
                      <a:srgbClr val="FFFFFF"/>
                    </a:solidFill>
                  </a:tcPr>
                </a:tc>
                <a:tc>
                  <a:txBody>
                    <a:bodyPr/>
                    <a:lstStyle/>
                    <a:p>
                      <a:pPr algn="l"/>
                      <a:r>
                        <a:rPr lang="ru-RU" sz="1200">
                          <a:effectLst/>
                        </a:rPr>
                        <a:t>Средства транспортные для аварийно-спасательных служб и полиции</a:t>
                      </a:r>
                    </a:p>
                  </a:txBody>
                  <a:tcPr>
                    <a:lnL>
                      <a:noFill/>
                    </a:lnL>
                    <a:lnR>
                      <a:noFill/>
                    </a:lnR>
                    <a:lnT>
                      <a:noFill/>
                    </a:lnT>
                    <a:lnB>
                      <a:noFill/>
                    </a:lnB>
                    <a:solidFill>
                      <a:srgbClr val="FFFFFF"/>
                    </a:solidFill>
                  </a:tcPr>
                </a:tc>
                <a:extLst>
                  <a:ext uri="{0D108BD9-81ED-4DB2-BD59-A6C34878D82A}">
                    <a16:rowId xmlns:a16="http://schemas.microsoft.com/office/drawing/2014/main" val="2246380213"/>
                  </a:ext>
                </a:extLst>
              </a:tr>
              <a:tr h="293851">
                <a:tc>
                  <a:txBody>
                    <a:bodyPr/>
                    <a:lstStyle/>
                    <a:p>
                      <a:pPr algn="ctr"/>
                      <a:r>
                        <a:rPr lang="ru-RU" sz="1200">
                          <a:effectLst/>
                        </a:rPr>
                        <a:t>101.</a:t>
                      </a:r>
                    </a:p>
                  </a:txBody>
                  <a:tcPr>
                    <a:lnL>
                      <a:noFill/>
                    </a:lnL>
                    <a:lnR>
                      <a:noFill/>
                    </a:lnR>
                    <a:lnT>
                      <a:noFill/>
                    </a:lnT>
                    <a:lnB>
                      <a:noFill/>
                    </a:lnB>
                    <a:solidFill>
                      <a:srgbClr val="FFFFFF"/>
                    </a:solidFill>
                  </a:tcPr>
                </a:tc>
                <a:tc>
                  <a:txBody>
                    <a:bodyPr/>
                    <a:lstStyle/>
                    <a:p>
                      <a:pPr algn="ctr"/>
                      <a:r>
                        <a:rPr lang="ru-RU" sz="1200" u="none" strike="noStrike" dirty="0">
                          <a:solidFill>
                            <a:srgbClr val="3272C0"/>
                          </a:solidFill>
                          <a:effectLst/>
                          <a:hlinkClick r:id="rId18"/>
                        </a:rPr>
                        <a:t>29.10.59.160</a:t>
                      </a:r>
                      <a:endParaRPr lang="ru-RU" sz="1200" dirty="0">
                        <a:effectLst/>
                      </a:endParaRPr>
                    </a:p>
                  </a:txBody>
                  <a:tcPr>
                    <a:lnL>
                      <a:noFill/>
                    </a:lnL>
                    <a:lnR>
                      <a:noFill/>
                    </a:lnR>
                    <a:lnT>
                      <a:noFill/>
                    </a:lnT>
                    <a:lnB>
                      <a:noFill/>
                    </a:lnB>
                    <a:solidFill>
                      <a:srgbClr val="FFFFFF"/>
                    </a:solidFill>
                  </a:tcPr>
                </a:tc>
                <a:tc>
                  <a:txBody>
                    <a:bodyPr/>
                    <a:lstStyle/>
                    <a:p>
                      <a:pPr algn="l"/>
                      <a:r>
                        <a:rPr lang="ru-RU" sz="1200">
                          <a:effectLst/>
                        </a:rPr>
                        <a:t>Автомобили скорой медицинской помощи</a:t>
                      </a:r>
                    </a:p>
                  </a:txBody>
                  <a:tcPr>
                    <a:lnL>
                      <a:noFill/>
                    </a:lnL>
                    <a:lnR>
                      <a:noFill/>
                    </a:lnR>
                    <a:lnT>
                      <a:noFill/>
                    </a:lnT>
                    <a:lnB>
                      <a:noFill/>
                    </a:lnB>
                    <a:solidFill>
                      <a:srgbClr val="FFFFFF"/>
                    </a:solidFill>
                  </a:tcPr>
                </a:tc>
                <a:extLst>
                  <a:ext uri="{0D108BD9-81ED-4DB2-BD59-A6C34878D82A}">
                    <a16:rowId xmlns:a16="http://schemas.microsoft.com/office/drawing/2014/main" val="425950453"/>
                  </a:ext>
                </a:extLst>
              </a:tr>
              <a:tr h="257453">
                <a:tc>
                  <a:txBody>
                    <a:bodyPr/>
                    <a:lstStyle/>
                    <a:p>
                      <a:pPr algn="ctr"/>
                      <a:r>
                        <a:rPr lang="ru-RU" sz="1200" dirty="0">
                          <a:effectLst/>
                        </a:rPr>
                        <a:t>102.</a:t>
                      </a:r>
                    </a:p>
                  </a:txBody>
                  <a:tcPr>
                    <a:lnL>
                      <a:noFill/>
                    </a:lnL>
                    <a:lnR>
                      <a:noFill/>
                    </a:lnR>
                    <a:lnT>
                      <a:noFill/>
                    </a:lnT>
                    <a:lnB>
                      <a:noFill/>
                    </a:lnB>
                    <a:solidFill>
                      <a:srgbClr val="FFFFFF"/>
                    </a:solidFill>
                  </a:tcPr>
                </a:tc>
                <a:tc>
                  <a:txBody>
                    <a:bodyPr/>
                    <a:lstStyle/>
                    <a:p>
                      <a:pPr algn="ctr"/>
                      <a:r>
                        <a:rPr lang="ru-RU" sz="1200" u="none" strike="noStrike" dirty="0">
                          <a:solidFill>
                            <a:srgbClr val="3272C0"/>
                          </a:solidFill>
                          <a:effectLst/>
                          <a:hlinkClick r:id="rId19"/>
                        </a:rPr>
                        <a:t>29.10.59.180</a:t>
                      </a:r>
                      <a:endParaRPr lang="ru-RU" sz="1200" dirty="0">
                        <a:effectLst/>
                      </a:endParaRPr>
                    </a:p>
                  </a:txBody>
                  <a:tcPr>
                    <a:lnL>
                      <a:noFill/>
                    </a:lnL>
                    <a:lnR>
                      <a:noFill/>
                    </a:lnR>
                    <a:lnT>
                      <a:noFill/>
                    </a:lnT>
                    <a:lnB>
                      <a:noFill/>
                    </a:lnB>
                    <a:solidFill>
                      <a:srgbClr val="FFFFFF"/>
                    </a:solidFill>
                  </a:tcPr>
                </a:tc>
                <a:tc>
                  <a:txBody>
                    <a:bodyPr/>
                    <a:lstStyle/>
                    <a:p>
                      <a:pPr algn="l"/>
                      <a:r>
                        <a:rPr lang="ru-RU" sz="1200">
                          <a:effectLst/>
                        </a:rPr>
                        <a:t>Средства транспортные для обслуживания нефтяных и газовых скважин</a:t>
                      </a:r>
                    </a:p>
                  </a:txBody>
                  <a:tcPr>
                    <a:lnL>
                      <a:noFill/>
                    </a:lnL>
                    <a:lnR>
                      <a:noFill/>
                    </a:lnR>
                    <a:lnT>
                      <a:noFill/>
                    </a:lnT>
                    <a:lnB>
                      <a:noFill/>
                    </a:lnB>
                    <a:solidFill>
                      <a:srgbClr val="FFFFFF"/>
                    </a:solidFill>
                  </a:tcPr>
                </a:tc>
                <a:extLst>
                  <a:ext uri="{0D108BD9-81ED-4DB2-BD59-A6C34878D82A}">
                    <a16:rowId xmlns:a16="http://schemas.microsoft.com/office/drawing/2014/main" val="1138957404"/>
                  </a:ext>
                </a:extLst>
              </a:tr>
              <a:tr h="213952">
                <a:tc>
                  <a:txBody>
                    <a:bodyPr/>
                    <a:lstStyle/>
                    <a:p>
                      <a:pPr algn="ctr"/>
                      <a:r>
                        <a:rPr lang="ru-RU" sz="1200" dirty="0">
                          <a:effectLst/>
                        </a:rPr>
                        <a:t>103.</a:t>
                      </a:r>
                    </a:p>
                  </a:txBody>
                  <a:tcPr>
                    <a:lnL>
                      <a:noFill/>
                    </a:lnL>
                    <a:lnR>
                      <a:noFill/>
                    </a:lnR>
                    <a:lnT>
                      <a:noFill/>
                    </a:lnT>
                    <a:lnB>
                      <a:noFill/>
                    </a:lnB>
                    <a:solidFill>
                      <a:srgbClr val="FFFFFF"/>
                    </a:solidFill>
                  </a:tcPr>
                </a:tc>
                <a:tc>
                  <a:txBody>
                    <a:bodyPr/>
                    <a:lstStyle/>
                    <a:p>
                      <a:pPr algn="ctr"/>
                      <a:r>
                        <a:rPr lang="ru-RU" sz="1200" u="none" strike="noStrike">
                          <a:solidFill>
                            <a:srgbClr val="3272C0"/>
                          </a:solidFill>
                          <a:effectLst/>
                          <a:hlinkClick r:id="rId20"/>
                        </a:rPr>
                        <a:t>29.10.59.220</a:t>
                      </a:r>
                      <a:endParaRPr lang="ru-RU" sz="1200">
                        <a:effectLst/>
                      </a:endParaRPr>
                    </a:p>
                  </a:txBody>
                  <a:tcPr>
                    <a:lnL>
                      <a:noFill/>
                    </a:lnL>
                    <a:lnR>
                      <a:noFill/>
                    </a:lnR>
                    <a:lnT>
                      <a:noFill/>
                    </a:lnT>
                    <a:lnB>
                      <a:noFill/>
                    </a:lnB>
                    <a:solidFill>
                      <a:srgbClr val="FFFFFF"/>
                    </a:solidFill>
                  </a:tcPr>
                </a:tc>
                <a:tc>
                  <a:txBody>
                    <a:bodyPr/>
                    <a:lstStyle/>
                    <a:p>
                      <a:pPr algn="l"/>
                      <a:r>
                        <a:rPr lang="ru-RU" sz="1200">
                          <a:effectLst/>
                        </a:rPr>
                        <a:t>Средства транспортные для перевозки грузов с использованием прицепа-роспуска</a:t>
                      </a:r>
                    </a:p>
                  </a:txBody>
                  <a:tcPr>
                    <a:lnL>
                      <a:noFill/>
                    </a:lnL>
                    <a:lnR>
                      <a:noFill/>
                    </a:lnR>
                    <a:lnT>
                      <a:noFill/>
                    </a:lnT>
                    <a:lnB>
                      <a:noFill/>
                    </a:lnB>
                    <a:solidFill>
                      <a:srgbClr val="FFFFFF"/>
                    </a:solidFill>
                  </a:tcPr>
                </a:tc>
                <a:extLst>
                  <a:ext uri="{0D108BD9-81ED-4DB2-BD59-A6C34878D82A}">
                    <a16:rowId xmlns:a16="http://schemas.microsoft.com/office/drawing/2014/main" val="2383774231"/>
                  </a:ext>
                </a:extLst>
              </a:tr>
              <a:tr h="259228">
                <a:tc>
                  <a:txBody>
                    <a:bodyPr/>
                    <a:lstStyle/>
                    <a:p>
                      <a:pPr algn="ctr"/>
                      <a:r>
                        <a:rPr lang="ru-RU" sz="1200">
                          <a:effectLst/>
                        </a:rPr>
                        <a:t>104.</a:t>
                      </a:r>
                    </a:p>
                  </a:txBody>
                  <a:tcPr>
                    <a:lnL>
                      <a:noFill/>
                    </a:lnL>
                    <a:lnR>
                      <a:noFill/>
                    </a:lnR>
                    <a:lnT>
                      <a:noFill/>
                    </a:lnT>
                    <a:lnB>
                      <a:noFill/>
                    </a:lnB>
                    <a:solidFill>
                      <a:srgbClr val="FFFFFF"/>
                    </a:solidFill>
                  </a:tcPr>
                </a:tc>
                <a:tc>
                  <a:txBody>
                    <a:bodyPr/>
                    <a:lstStyle/>
                    <a:p>
                      <a:pPr algn="ctr"/>
                      <a:r>
                        <a:rPr lang="ru-RU" sz="1200" u="none" strike="noStrike">
                          <a:solidFill>
                            <a:srgbClr val="3272C0"/>
                          </a:solidFill>
                          <a:effectLst/>
                          <a:hlinkClick r:id="rId21"/>
                        </a:rPr>
                        <a:t>29.10.59.230</a:t>
                      </a:r>
                      <a:endParaRPr lang="ru-RU" sz="1200">
                        <a:effectLst/>
                      </a:endParaRPr>
                    </a:p>
                  </a:txBody>
                  <a:tcPr>
                    <a:lnL>
                      <a:noFill/>
                    </a:lnL>
                    <a:lnR>
                      <a:noFill/>
                    </a:lnR>
                    <a:lnT>
                      <a:noFill/>
                    </a:lnT>
                    <a:lnB>
                      <a:noFill/>
                    </a:lnB>
                    <a:solidFill>
                      <a:srgbClr val="FFFFFF"/>
                    </a:solidFill>
                  </a:tcPr>
                </a:tc>
                <a:tc>
                  <a:txBody>
                    <a:bodyPr/>
                    <a:lstStyle/>
                    <a:p>
                      <a:pPr algn="l"/>
                      <a:r>
                        <a:rPr lang="ru-RU" sz="1200">
                          <a:effectLst/>
                        </a:rPr>
                        <a:t>Средства транспортные для перевозки нефтепродуктов</a:t>
                      </a:r>
                    </a:p>
                  </a:txBody>
                  <a:tcPr>
                    <a:lnL>
                      <a:noFill/>
                    </a:lnL>
                    <a:lnR>
                      <a:noFill/>
                    </a:lnR>
                    <a:lnT>
                      <a:noFill/>
                    </a:lnT>
                    <a:lnB>
                      <a:noFill/>
                    </a:lnB>
                    <a:solidFill>
                      <a:srgbClr val="FFFFFF"/>
                    </a:solidFill>
                  </a:tcPr>
                </a:tc>
                <a:extLst>
                  <a:ext uri="{0D108BD9-81ED-4DB2-BD59-A6C34878D82A}">
                    <a16:rowId xmlns:a16="http://schemas.microsoft.com/office/drawing/2014/main" val="3666038436"/>
                  </a:ext>
                </a:extLst>
              </a:tr>
              <a:tr h="331137">
                <a:tc>
                  <a:txBody>
                    <a:bodyPr/>
                    <a:lstStyle/>
                    <a:p>
                      <a:pPr algn="ctr"/>
                      <a:r>
                        <a:rPr lang="ru-RU" sz="1200">
                          <a:effectLst/>
                        </a:rPr>
                        <a:t>105.</a:t>
                      </a:r>
                    </a:p>
                  </a:txBody>
                  <a:tcPr>
                    <a:lnL>
                      <a:noFill/>
                    </a:lnL>
                    <a:lnR>
                      <a:noFill/>
                    </a:lnR>
                    <a:lnT>
                      <a:noFill/>
                    </a:lnT>
                    <a:lnB>
                      <a:noFill/>
                    </a:lnB>
                    <a:solidFill>
                      <a:srgbClr val="FFFFFF"/>
                    </a:solidFill>
                  </a:tcPr>
                </a:tc>
                <a:tc>
                  <a:txBody>
                    <a:bodyPr/>
                    <a:lstStyle/>
                    <a:p>
                      <a:pPr algn="ctr"/>
                      <a:r>
                        <a:rPr lang="ru-RU" sz="1200" u="none" strike="noStrike" dirty="0">
                          <a:solidFill>
                            <a:srgbClr val="3272C0"/>
                          </a:solidFill>
                          <a:effectLst/>
                          <a:hlinkClick r:id="rId22"/>
                        </a:rPr>
                        <a:t>29.10.59.240</a:t>
                      </a:r>
                      <a:endParaRPr lang="ru-RU" sz="1200" dirty="0">
                        <a:effectLst/>
                      </a:endParaRPr>
                    </a:p>
                  </a:txBody>
                  <a:tcPr>
                    <a:lnL>
                      <a:noFill/>
                    </a:lnL>
                    <a:lnR>
                      <a:noFill/>
                    </a:lnR>
                    <a:lnT>
                      <a:noFill/>
                    </a:lnT>
                    <a:lnB>
                      <a:noFill/>
                    </a:lnB>
                    <a:solidFill>
                      <a:srgbClr val="FFFFFF"/>
                    </a:solidFill>
                  </a:tcPr>
                </a:tc>
                <a:tc>
                  <a:txBody>
                    <a:bodyPr/>
                    <a:lstStyle/>
                    <a:p>
                      <a:pPr algn="l"/>
                      <a:r>
                        <a:rPr lang="ru-RU" sz="1200" dirty="0">
                          <a:effectLst/>
                        </a:rPr>
                        <a:t>Средства транспортные для перевозки пищевых жидкостей</a:t>
                      </a:r>
                    </a:p>
                  </a:txBody>
                  <a:tcPr>
                    <a:lnL>
                      <a:noFill/>
                    </a:lnL>
                    <a:lnR>
                      <a:noFill/>
                    </a:lnR>
                    <a:lnT>
                      <a:noFill/>
                    </a:lnT>
                    <a:lnB>
                      <a:noFill/>
                    </a:lnB>
                    <a:solidFill>
                      <a:srgbClr val="FFFFFF"/>
                    </a:solidFill>
                  </a:tcPr>
                </a:tc>
                <a:extLst>
                  <a:ext uri="{0D108BD9-81ED-4DB2-BD59-A6C34878D82A}">
                    <a16:rowId xmlns:a16="http://schemas.microsoft.com/office/drawing/2014/main" val="213839651"/>
                  </a:ext>
                </a:extLst>
              </a:tr>
            </a:tbl>
          </a:graphicData>
        </a:graphic>
      </p:graphicFrame>
    </p:spTree>
    <p:extLst>
      <p:ext uri="{BB962C8B-B14F-4D97-AF65-F5344CB8AC3E}">
        <p14:creationId xmlns:p14="http://schemas.microsoft.com/office/powerpoint/2010/main" val="35953806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a:extLst>
              <a:ext uri="{FF2B5EF4-FFF2-40B4-BE49-F238E27FC236}">
                <a16:creationId xmlns:a16="http://schemas.microsoft.com/office/drawing/2014/main" id="{C2FE8BD7-436C-4471-93FE-75C9F9637EE1}"/>
              </a:ext>
            </a:extLst>
          </p:cNvPr>
          <p:cNvGraphicFramePr>
            <a:graphicFrameLocks noGrp="1"/>
          </p:cNvGraphicFramePr>
          <p:nvPr>
            <p:ph idx="1"/>
          </p:nvPr>
        </p:nvGraphicFramePr>
        <p:xfrm>
          <a:off x="438704" y="156623"/>
          <a:ext cx="10515600" cy="5279625"/>
        </p:xfrm>
        <a:graphic>
          <a:graphicData uri="http://schemas.openxmlformats.org/drawingml/2006/table">
            <a:tbl>
              <a:tblPr/>
              <a:tblGrid>
                <a:gridCol w="511206">
                  <a:extLst>
                    <a:ext uri="{9D8B030D-6E8A-4147-A177-3AD203B41FA5}">
                      <a16:colId xmlns:a16="http://schemas.microsoft.com/office/drawing/2014/main" val="745059889"/>
                    </a:ext>
                  </a:extLst>
                </a:gridCol>
                <a:gridCol w="1340528">
                  <a:extLst>
                    <a:ext uri="{9D8B030D-6E8A-4147-A177-3AD203B41FA5}">
                      <a16:colId xmlns:a16="http://schemas.microsoft.com/office/drawing/2014/main" val="1579294032"/>
                    </a:ext>
                  </a:extLst>
                </a:gridCol>
                <a:gridCol w="8663866">
                  <a:extLst>
                    <a:ext uri="{9D8B030D-6E8A-4147-A177-3AD203B41FA5}">
                      <a16:colId xmlns:a16="http://schemas.microsoft.com/office/drawing/2014/main" val="418966928"/>
                    </a:ext>
                  </a:extLst>
                </a:gridCol>
              </a:tblGrid>
              <a:tr h="406125">
                <a:tc>
                  <a:txBody>
                    <a:bodyPr/>
                    <a:lstStyle/>
                    <a:p>
                      <a:pPr algn="ctr"/>
                      <a:r>
                        <a:rPr lang="ru-RU" sz="1200">
                          <a:effectLst/>
                        </a:rPr>
                        <a:t>106.</a:t>
                      </a:r>
                    </a:p>
                  </a:txBody>
                  <a:tcPr>
                    <a:lnL>
                      <a:noFill/>
                    </a:lnL>
                    <a:lnR>
                      <a:noFill/>
                    </a:lnR>
                    <a:lnT>
                      <a:noFill/>
                    </a:lnT>
                    <a:lnB>
                      <a:noFill/>
                    </a:lnB>
                    <a:solidFill>
                      <a:srgbClr val="FFFFFF"/>
                    </a:solidFill>
                  </a:tcPr>
                </a:tc>
                <a:tc>
                  <a:txBody>
                    <a:bodyPr/>
                    <a:lstStyle/>
                    <a:p>
                      <a:pPr algn="ctr"/>
                      <a:r>
                        <a:rPr lang="ru-RU" sz="1200" u="none" strike="noStrike">
                          <a:solidFill>
                            <a:srgbClr val="3272C0"/>
                          </a:solidFill>
                          <a:effectLst/>
                          <a:hlinkClick r:id="rId2"/>
                        </a:rPr>
                        <a:t>29.10.59.250</a:t>
                      </a:r>
                      <a:endParaRPr lang="ru-RU" sz="1200">
                        <a:effectLst/>
                      </a:endParaRPr>
                    </a:p>
                  </a:txBody>
                  <a:tcPr>
                    <a:lnL>
                      <a:noFill/>
                    </a:lnL>
                    <a:lnR>
                      <a:noFill/>
                    </a:lnR>
                    <a:lnT>
                      <a:noFill/>
                    </a:lnT>
                    <a:lnB>
                      <a:noFill/>
                    </a:lnB>
                    <a:solidFill>
                      <a:srgbClr val="FFFFFF"/>
                    </a:solidFill>
                  </a:tcPr>
                </a:tc>
                <a:tc>
                  <a:txBody>
                    <a:bodyPr/>
                    <a:lstStyle/>
                    <a:p>
                      <a:pPr algn="l"/>
                      <a:r>
                        <a:rPr lang="ru-RU" sz="1200" dirty="0">
                          <a:effectLst/>
                        </a:rPr>
                        <a:t>Средства транспортные для перевозки сжиженных углеводородных газов на давление до 1,8 МПа</a:t>
                      </a:r>
                    </a:p>
                  </a:txBody>
                  <a:tcPr>
                    <a:lnL>
                      <a:noFill/>
                    </a:lnL>
                    <a:lnR>
                      <a:noFill/>
                    </a:lnR>
                    <a:lnT>
                      <a:noFill/>
                    </a:lnT>
                    <a:lnB>
                      <a:noFill/>
                    </a:lnB>
                    <a:solidFill>
                      <a:srgbClr val="FFFFFF"/>
                    </a:solidFill>
                  </a:tcPr>
                </a:tc>
                <a:extLst>
                  <a:ext uri="{0D108BD9-81ED-4DB2-BD59-A6C34878D82A}">
                    <a16:rowId xmlns:a16="http://schemas.microsoft.com/office/drawing/2014/main" val="1681664365"/>
                  </a:ext>
                </a:extLst>
              </a:tr>
              <a:tr h="406125">
                <a:tc>
                  <a:txBody>
                    <a:bodyPr/>
                    <a:lstStyle/>
                    <a:p>
                      <a:pPr algn="ctr"/>
                      <a:r>
                        <a:rPr lang="ru-RU" sz="1200">
                          <a:effectLst/>
                        </a:rPr>
                        <a:t>107.</a:t>
                      </a:r>
                    </a:p>
                  </a:txBody>
                  <a:tcPr>
                    <a:lnL>
                      <a:noFill/>
                    </a:lnL>
                    <a:lnR>
                      <a:noFill/>
                    </a:lnR>
                    <a:lnT>
                      <a:noFill/>
                    </a:lnT>
                    <a:lnB>
                      <a:noFill/>
                    </a:lnB>
                    <a:solidFill>
                      <a:srgbClr val="FFFFFF"/>
                    </a:solidFill>
                  </a:tcPr>
                </a:tc>
                <a:tc>
                  <a:txBody>
                    <a:bodyPr/>
                    <a:lstStyle/>
                    <a:p>
                      <a:pPr algn="ctr"/>
                      <a:r>
                        <a:rPr lang="ru-RU" sz="1200" u="none" strike="noStrike">
                          <a:solidFill>
                            <a:srgbClr val="3272C0"/>
                          </a:solidFill>
                          <a:effectLst/>
                          <a:hlinkClick r:id="rId3"/>
                        </a:rPr>
                        <a:t>29.10.59.270</a:t>
                      </a:r>
                      <a:endParaRPr lang="ru-RU" sz="1200">
                        <a:effectLst/>
                      </a:endParaRPr>
                    </a:p>
                  </a:txBody>
                  <a:tcPr>
                    <a:lnL>
                      <a:noFill/>
                    </a:lnL>
                    <a:lnR>
                      <a:noFill/>
                    </a:lnR>
                    <a:lnT>
                      <a:noFill/>
                    </a:lnT>
                    <a:lnB>
                      <a:noFill/>
                    </a:lnB>
                    <a:solidFill>
                      <a:srgbClr val="FFFFFF"/>
                    </a:solidFill>
                  </a:tcPr>
                </a:tc>
                <a:tc>
                  <a:txBody>
                    <a:bodyPr/>
                    <a:lstStyle/>
                    <a:p>
                      <a:pPr algn="l"/>
                      <a:r>
                        <a:rPr lang="ru-RU" sz="1200">
                          <a:effectLst/>
                        </a:rPr>
                        <a:t>Средства транспортные, оснащенные подъемниками с рабочими платформами</a:t>
                      </a:r>
                    </a:p>
                  </a:txBody>
                  <a:tcPr>
                    <a:lnL>
                      <a:noFill/>
                    </a:lnL>
                    <a:lnR>
                      <a:noFill/>
                    </a:lnR>
                    <a:lnT>
                      <a:noFill/>
                    </a:lnT>
                    <a:lnB>
                      <a:noFill/>
                    </a:lnB>
                    <a:solidFill>
                      <a:srgbClr val="FFFFFF"/>
                    </a:solidFill>
                  </a:tcPr>
                </a:tc>
                <a:extLst>
                  <a:ext uri="{0D108BD9-81ED-4DB2-BD59-A6C34878D82A}">
                    <a16:rowId xmlns:a16="http://schemas.microsoft.com/office/drawing/2014/main" val="583597774"/>
                  </a:ext>
                </a:extLst>
              </a:tr>
              <a:tr h="406125">
                <a:tc>
                  <a:txBody>
                    <a:bodyPr/>
                    <a:lstStyle/>
                    <a:p>
                      <a:pPr algn="ctr"/>
                      <a:r>
                        <a:rPr lang="ru-RU" sz="1200">
                          <a:effectLst/>
                        </a:rPr>
                        <a:t>108.</a:t>
                      </a:r>
                    </a:p>
                  </a:txBody>
                  <a:tcPr>
                    <a:lnL>
                      <a:noFill/>
                    </a:lnL>
                    <a:lnR>
                      <a:noFill/>
                    </a:lnR>
                    <a:lnT>
                      <a:noFill/>
                    </a:lnT>
                    <a:lnB>
                      <a:noFill/>
                    </a:lnB>
                    <a:solidFill>
                      <a:srgbClr val="FFFFFF"/>
                    </a:solidFill>
                  </a:tcPr>
                </a:tc>
                <a:tc>
                  <a:txBody>
                    <a:bodyPr/>
                    <a:lstStyle/>
                    <a:p>
                      <a:pPr algn="ctr"/>
                      <a:r>
                        <a:rPr lang="ru-RU" sz="1200" u="none" strike="noStrike">
                          <a:solidFill>
                            <a:srgbClr val="3272C0"/>
                          </a:solidFill>
                          <a:effectLst/>
                          <a:hlinkClick r:id="rId4"/>
                        </a:rPr>
                        <a:t>29.10.59.280</a:t>
                      </a:r>
                      <a:endParaRPr lang="ru-RU" sz="1200">
                        <a:effectLst/>
                      </a:endParaRPr>
                    </a:p>
                  </a:txBody>
                  <a:tcPr>
                    <a:lnL>
                      <a:noFill/>
                    </a:lnL>
                    <a:lnR>
                      <a:noFill/>
                    </a:lnR>
                    <a:lnT>
                      <a:noFill/>
                    </a:lnT>
                    <a:lnB>
                      <a:noFill/>
                    </a:lnB>
                    <a:solidFill>
                      <a:srgbClr val="FFFFFF"/>
                    </a:solidFill>
                  </a:tcPr>
                </a:tc>
                <a:tc>
                  <a:txBody>
                    <a:bodyPr/>
                    <a:lstStyle/>
                    <a:p>
                      <a:pPr algn="l"/>
                      <a:r>
                        <a:rPr lang="ru-RU" sz="1200">
                          <a:effectLst/>
                        </a:rPr>
                        <a:t>Средства транспортные - фургоны для перевозки пищевых продуктов</a:t>
                      </a:r>
                    </a:p>
                  </a:txBody>
                  <a:tcPr>
                    <a:lnL>
                      <a:noFill/>
                    </a:lnL>
                    <a:lnR>
                      <a:noFill/>
                    </a:lnR>
                    <a:lnT>
                      <a:noFill/>
                    </a:lnT>
                    <a:lnB>
                      <a:noFill/>
                    </a:lnB>
                    <a:solidFill>
                      <a:srgbClr val="FFFFFF"/>
                    </a:solidFill>
                  </a:tcPr>
                </a:tc>
                <a:extLst>
                  <a:ext uri="{0D108BD9-81ED-4DB2-BD59-A6C34878D82A}">
                    <a16:rowId xmlns:a16="http://schemas.microsoft.com/office/drawing/2014/main" val="1172894571"/>
                  </a:ext>
                </a:extLst>
              </a:tr>
              <a:tr h="406125">
                <a:tc>
                  <a:txBody>
                    <a:bodyPr/>
                    <a:lstStyle/>
                    <a:p>
                      <a:pPr algn="ctr"/>
                      <a:r>
                        <a:rPr lang="ru-RU" sz="1200">
                          <a:effectLst/>
                        </a:rPr>
                        <a:t>109.</a:t>
                      </a:r>
                    </a:p>
                  </a:txBody>
                  <a:tcPr>
                    <a:lnL>
                      <a:noFill/>
                    </a:lnL>
                    <a:lnR>
                      <a:noFill/>
                    </a:lnR>
                    <a:lnT>
                      <a:noFill/>
                    </a:lnT>
                    <a:lnB>
                      <a:noFill/>
                    </a:lnB>
                    <a:solidFill>
                      <a:srgbClr val="FFFFFF"/>
                    </a:solidFill>
                  </a:tcPr>
                </a:tc>
                <a:tc>
                  <a:txBody>
                    <a:bodyPr/>
                    <a:lstStyle/>
                    <a:p>
                      <a:pPr algn="ctr"/>
                      <a:r>
                        <a:rPr lang="ru-RU" sz="1200" u="none" strike="noStrike">
                          <a:solidFill>
                            <a:srgbClr val="3272C0"/>
                          </a:solidFill>
                          <a:effectLst/>
                          <a:hlinkClick r:id="rId5"/>
                        </a:rPr>
                        <a:t>29.10.59.310</a:t>
                      </a:r>
                      <a:endParaRPr lang="ru-RU" sz="1200">
                        <a:effectLst/>
                      </a:endParaRPr>
                    </a:p>
                  </a:txBody>
                  <a:tcPr>
                    <a:lnL>
                      <a:noFill/>
                    </a:lnL>
                    <a:lnR>
                      <a:noFill/>
                    </a:lnR>
                    <a:lnT>
                      <a:noFill/>
                    </a:lnT>
                    <a:lnB>
                      <a:noFill/>
                    </a:lnB>
                    <a:solidFill>
                      <a:srgbClr val="FFFFFF"/>
                    </a:solidFill>
                  </a:tcPr>
                </a:tc>
                <a:tc>
                  <a:txBody>
                    <a:bodyPr/>
                    <a:lstStyle/>
                    <a:p>
                      <a:pPr algn="l"/>
                      <a:r>
                        <a:rPr lang="ru-RU" sz="1200">
                          <a:effectLst/>
                        </a:rPr>
                        <a:t>Средства транспортные, оснащенные кранами-манипуляторами</a:t>
                      </a:r>
                    </a:p>
                  </a:txBody>
                  <a:tcPr>
                    <a:lnL>
                      <a:noFill/>
                    </a:lnL>
                    <a:lnR>
                      <a:noFill/>
                    </a:lnR>
                    <a:lnT>
                      <a:noFill/>
                    </a:lnT>
                    <a:lnB>
                      <a:noFill/>
                    </a:lnB>
                    <a:solidFill>
                      <a:srgbClr val="FFFFFF"/>
                    </a:solidFill>
                  </a:tcPr>
                </a:tc>
                <a:extLst>
                  <a:ext uri="{0D108BD9-81ED-4DB2-BD59-A6C34878D82A}">
                    <a16:rowId xmlns:a16="http://schemas.microsoft.com/office/drawing/2014/main" val="3840904345"/>
                  </a:ext>
                </a:extLst>
              </a:tr>
              <a:tr h="406125">
                <a:tc>
                  <a:txBody>
                    <a:bodyPr/>
                    <a:lstStyle/>
                    <a:p>
                      <a:pPr algn="ctr"/>
                      <a:r>
                        <a:rPr lang="ru-RU" sz="1200">
                          <a:effectLst/>
                        </a:rPr>
                        <a:t>110.</a:t>
                      </a:r>
                    </a:p>
                  </a:txBody>
                  <a:tcPr>
                    <a:lnL>
                      <a:noFill/>
                    </a:lnL>
                    <a:lnR>
                      <a:noFill/>
                    </a:lnR>
                    <a:lnT>
                      <a:noFill/>
                    </a:lnT>
                    <a:lnB>
                      <a:noFill/>
                    </a:lnB>
                    <a:solidFill>
                      <a:srgbClr val="FFFFFF"/>
                    </a:solidFill>
                  </a:tcPr>
                </a:tc>
                <a:tc>
                  <a:txBody>
                    <a:bodyPr/>
                    <a:lstStyle/>
                    <a:p>
                      <a:pPr algn="ctr"/>
                      <a:r>
                        <a:rPr lang="ru-RU" sz="1200" u="none" strike="noStrike">
                          <a:solidFill>
                            <a:srgbClr val="3272C0"/>
                          </a:solidFill>
                          <a:effectLst/>
                          <a:hlinkClick r:id="rId6"/>
                        </a:rPr>
                        <a:t>29.10.59.320</a:t>
                      </a:r>
                      <a:endParaRPr lang="ru-RU" sz="1200">
                        <a:effectLst/>
                      </a:endParaRPr>
                    </a:p>
                  </a:txBody>
                  <a:tcPr>
                    <a:lnL>
                      <a:noFill/>
                    </a:lnL>
                    <a:lnR>
                      <a:noFill/>
                    </a:lnR>
                    <a:lnT>
                      <a:noFill/>
                    </a:lnT>
                    <a:lnB>
                      <a:noFill/>
                    </a:lnB>
                    <a:solidFill>
                      <a:srgbClr val="FFFFFF"/>
                    </a:solidFill>
                  </a:tcPr>
                </a:tc>
                <a:tc>
                  <a:txBody>
                    <a:bodyPr/>
                    <a:lstStyle/>
                    <a:p>
                      <a:pPr algn="l"/>
                      <a:r>
                        <a:rPr lang="ru-RU" sz="1200">
                          <a:effectLst/>
                        </a:rPr>
                        <a:t>Снегоочистители</a:t>
                      </a:r>
                    </a:p>
                  </a:txBody>
                  <a:tcPr>
                    <a:lnL>
                      <a:noFill/>
                    </a:lnL>
                    <a:lnR>
                      <a:noFill/>
                    </a:lnR>
                    <a:lnT>
                      <a:noFill/>
                    </a:lnT>
                    <a:lnB>
                      <a:noFill/>
                    </a:lnB>
                    <a:solidFill>
                      <a:srgbClr val="FFFFFF"/>
                    </a:solidFill>
                  </a:tcPr>
                </a:tc>
                <a:extLst>
                  <a:ext uri="{0D108BD9-81ED-4DB2-BD59-A6C34878D82A}">
                    <a16:rowId xmlns:a16="http://schemas.microsoft.com/office/drawing/2014/main" val="2135029507"/>
                  </a:ext>
                </a:extLst>
              </a:tr>
              <a:tr h="406125">
                <a:tc>
                  <a:txBody>
                    <a:bodyPr/>
                    <a:lstStyle/>
                    <a:p>
                      <a:pPr algn="ctr"/>
                      <a:r>
                        <a:rPr lang="ru-RU" sz="1200">
                          <a:effectLst/>
                        </a:rPr>
                        <a:t>111.</a:t>
                      </a:r>
                    </a:p>
                  </a:txBody>
                  <a:tcPr>
                    <a:lnL>
                      <a:noFill/>
                    </a:lnL>
                    <a:lnR>
                      <a:noFill/>
                    </a:lnR>
                    <a:lnT>
                      <a:noFill/>
                    </a:lnT>
                    <a:lnB>
                      <a:noFill/>
                    </a:lnB>
                    <a:solidFill>
                      <a:srgbClr val="FFFFFF"/>
                    </a:solidFill>
                  </a:tcPr>
                </a:tc>
                <a:tc>
                  <a:txBody>
                    <a:bodyPr/>
                    <a:lstStyle/>
                    <a:p>
                      <a:pPr algn="ctr"/>
                      <a:r>
                        <a:rPr lang="ru-RU" sz="1200" u="none" strike="noStrike" dirty="0">
                          <a:solidFill>
                            <a:srgbClr val="3272C0"/>
                          </a:solidFill>
                          <a:effectLst/>
                          <a:hlinkClick r:id="rId7"/>
                        </a:rPr>
                        <a:t>29.10.59.390</a:t>
                      </a:r>
                      <a:endParaRPr lang="ru-RU" sz="1200" dirty="0">
                        <a:effectLst/>
                      </a:endParaRPr>
                    </a:p>
                  </a:txBody>
                  <a:tcPr>
                    <a:lnL>
                      <a:noFill/>
                    </a:lnL>
                    <a:lnR>
                      <a:noFill/>
                    </a:lnR>
                    <a:lnT>
                      <a:noFill/>
                    </a:lnT>
                    <a:lnB>
                      <a:noFill/>
                    </a:lnB>
                    <a:solidFill>
                      <a:srgbClr val="FFFFFF"/>
                    </a:solidFill>
                  </a:tcPr>
                </a:tc>
                <a:tc>
                  <a:txBody>
                    <a:bodyPr/>
                    <a:lstStyle/>
                    <a:p>
                      <a:pPr algn="l"/>
                      <a:r>
                        <a:rPr lang="ru-RU" sz="1200">
                          <a:effectLst/>
                        </a:rPr>
                        <a:t>Средства автотранспортные специального назначения прочие, не включенные в другие группировки</a:t>
                      </a:r>
                    </a:p>
                  </a:txBody>
                  <a:tcPr>
                    <a:lnL>
                      <a:noFill/>
                    </a:lnL>
                    <a:lnR>
                      <a:noFill/>
                    </a:lnR>
                    <a:lnT>
                      <a:noFill/>
                    </a:lnT>
                    <a:lnB>
                      <a:noFill/>
                    </a:lnB>
                    <a:solidFill>
                      <a:srgbClr val="FFFFFF"/>
                    </a:solidFill>
                  </a:tcPr>
                </a:tc>
                <a:extLst>
                  <a:ext uri="{0D108BD9-81ED-4DB2-BD59-A6C34878D82A}">
                    <a16:rowId xmlns:a16="http://schemas.microsoft.com/office/drawing/2014/main" val="2452825266"/>
                  </a:ext>
                </a:extLst>
              </a:tr>
              <a:tr h="406125">
                <a:tc>
                  <a:txBody>
                    <a:bodyPr/>
                    <a:lstStyle/>
                    <a:p>
                      <a:pPr algn="ctr"/>
                      <a:r>
                        <a:rPr lang="ru-RU" sz="1200">
                          <a:effectLst/>
                        </a:rPr>
                        <a:t>112.</a:t>
                      </a:r>
                    </a:p>
                  </a:txBody>
                  <a:tcPr>
                    <a:lnL>
                      <a:noFill/>
                    </a:lnL>
                    <a:lnR>
                      <a:noFill/>
                    </a:lnR>
                    <a:lnT>
                      <a:noFill/>
                    </a:lnT>
                    <a:lnB>
                      <a:noFill/>
                    </a:lnB>
                    <a:solidFill>
                      <a:srgbClr val="FFFFFF"/>
                    </a:solidFill>
                  </a:tcPr>
                </a:tc>
                <a:tc>
                  <a:txBody>
                    <a:bodyPr/>
                    <a:lstStyle/>
                    <a:p>
                      <a:pPr algn="ctr"/>
                      <a:r>
                        <a:rPr lang="ru-RU" sz="1200" u="none" strike="noStrike">
                          <a:solidFill>
                            <a:srgbClr val="3272C0"/>
                          </a:solidFill>
                          <a:effectLst/>
                          <a:hlinkClick r:id="rId8"/>
                        </a:rPr>
                        <a:t>29.20.21.110</a:t>
                      </a:r>
                      <a:endParaRPr lang="ru-RU" sz="1200">
                        <a:effectLst/>
                      </a:endParaRPr>
                    </a:p>
                  </a:txBody>
                  <a:tcPr>
                    <a:lnL>
                      <a:noFill/>
                    </a:lnL>
                    <a:lnR>
                      <a:noFill/>
                    </a:lnR>
                    <a:lnT>
                      <a:noFill/>
                    </a:lnT>
                    <a:lnB>
                      <a:noFill/>
                    </a:lnB>
                    <a:solidFill>
                      <a:srgbClr val="FFFFFF"/>
                    </a:solidFill>
                  </a:tcPr>
                </a:tc>
                <a:tc>
                  <a:txBody>
                    <a:bodyPr/>
                    <a:lstStyle/>
                    <a:p>
                      <a:pPr algn="l"/>
                      <a:r>
                        <a:rPr lang="ru-RU" sz="1200">
                          <a:effectLst/>
                        </a:rPr>
                        <a:t>Контейнеры общего назначения (универсальные)</a:t>
                      </a:r>
                    </a:p>
                  </a:txBody>
                  <a:tcPr>
                    <a:lnL>
                      <a:noFill/>
                    </a:lnL>
                    <a:lnR>
                      <a:noFill/>
                    </a:lnR>
                    <a:lnT>
                      <a:noFill/>
                    </a:lnT>
                    <a:lnB>
                      <a:noFill/>
                    </a:lnB>
                    <a:solidFill>
                      <a:srgbClr val="FFFFFF"/>
                    </a:solidFill>
                  </a:tcPr>
                </a:tc>
                <a:extLst>
                  <a:ext uri="{0D108BD9-81ED-4DB2-BD59-A6C34878D82A}">
                    <a16:rowId xmlns:a16="http://schemas.microsoft.com/office/drawing/2014/main" val="4261005118"/>
                  </a:ext>
                </a:extLst>
              </a:tr>
              <a:tr h="406125">
                <a:tc>
                  <a:txBody>
                    <a:bodyPr/>
                    <a:lstStyle/>
                    <a:p>
                      <a:pPr algn="ctr"/>
                      <a:r>
                        <a:rPr lang="ru-RU" sz="1200">
                          <a:effectLst/>
                        </a:rPr>
                        <a:t>113.</a:t>
                      </a:r>
                    </a:p>
                  </a:txBody>
                  <a:tcPr>
                    <a:lnL>
                      <a:noFill/>
                    </a:lnL>
                    <a:lnR>
                      <a:noFill/>
                    </a:lnR>
                    <a:lnT>
                      <a:noFill/>
                    </a:lnT>
                    <a:lnB>
                      <a:noFill/>
                    </a:lnB>
                    <a:solidFill>
                      <a:srgbClr val="FFFFFF"/>
                    </a:solidFill>
                  </a:tcPr>
                </a:tc>
                <a:tc>
                  <a:txBody>
                    <a:bodyPr/>
                    <a:lstStyle/>
                    <a:p>
                      <a:pPr algn="ctr"/>
                      <a:r>
                        <a:rPr lang="ru-RU" sz="1200" u="none" strike="noStrike">
                          <a:solidFill>
                            <a:srgbClr val="3272C0"/>
                          </a:solidFill>
                          <a:effectLst/>
                          <a:hlinkClick r:id="rId9"/>
                        </a:rPr>
                        <a:t>29.20.21.120</a:t>
                      </a:r>
                      <a:endParaRPr lang="ru-RU" sz="1200">
                        <a:effectLst/>
                      </a:endParaRPr>
                    </a:p>
                  </a:txBody>
                  <a:tcPr>
                    <a:lnL>
                      <a:noFill/>
                    </a:lnL>
                    <a:lnR>
                      <a:noFill/>
                    </a:lnR>
                    <a:lnT>
                      <a:noFill/>
                    </a:lnT>
                    <a:lnB>
                      <a:noFill/>
                    </a:lnB>
                    <a:solidFill>
                      <a:srgbClr val="FFFFFF"/>
                    </a:solidFill>
                  </a:tcPr>
                </a:tc>
                <a:tc>
                  <a:txBody>
                    <a:bodyPr/>
                    <a:lstStyle/>
                    <a:p>
                      <a:pPr algn="l"/>
                      <a:r>
                        <a:rPr lang="ru-RU" sz="1200">
                          <a:effectLst/>
                        </a:rPr>
                        <a:t>Контейнеры специализированные</a:t>
                      </a:r>
                    </a:p>
                  </a:txBody>
                  <a:tcPr>
                    <a:lnL>
                      <a:noFill/>
                    </a:lnL>
                    <a:lnR>
                      <a:noFill/>
                    </a:lnR>
                    <a:lnT>
                      <a:noFill/>
                    </a:lnT>
                    <a:lnB>
                      <a:noFill/>
                    </a:lnB>
                    <a:solidFill>
                      <a:srgbClr val="FFFFFF"/>
                    </a:solidFill>
                  </a:tcPr>
                </a:tc>
                <a:extLst>
                  <a:ext uri="{0D108BD9-81ED-4DB2-BD59-A6C34878D82A}">
                    <a16:rowId xmlns:a16="http://schemas.microsoft.com/office/drawing/2014/main" val="392000662"/>
                  </a:ext>
                </a:extLst>
              </a:tr>
              <a:tr h="406125">
                <a:tc>
                  <a:txBody>
                    <a:bodyPr/>
                    <a:lstStyle/>
                    <a:p>
                      <a:pPr algn="ctr"/>
                      <a:r>
                        <a:rPr lang="ru-RU" sz="1200">
                          <a:effectLst/>
                        </a:rPr>
                        <a:t>114.</a:t>
                      </a:r>
                    </a:p>
                  </a:txBody>
                  <a:tcPr>
                    <a:lnL>
                      <a:noFill/>
                    </a:lnL>
                    <a:lnR>
                      <a:noFill/>
                    </a:lnR>
                    <a:lnT>
                      <a:noFill/>
                    </a:lnT>
                    <a:lnB>
                      <a:noFill/>
                    </a:lnB>
                    <a:solidFill>
                      <a:srgbClr val="FFFFFF"/>
                    </a:solidFill>
                  </a:tcPr>
                </a:tc>
                <a:tc>
                  <a:txBody>
                    <a:bodyPr/>
                    <a:lstStyle/>
                    <a:p>
                      <a:pPr algn="ctr"/>
                      <a:r>
                        <a:rPr lang="ru-RU" sz="1200" u="none" strike="noStrike">
                          <a:solidFill>
                            <a:srgbClr val="3272C0"/>
                          </a:solidFill>
                          <a:effectLst/>
                          <a:hlinkClick r:id="rId10"/>
                        </a:rPr>
                        <a:t>29.20.23.110</a:t>
                      </a:r>
                      <a:endParaRPr lang="ru-RU" sz="1200">
                        <a:effectLst/>
                      </a:endParaRPr>
                    </a:p>
                  </a:txBody>
                  <a:tcPr>
                    <a:lnL>
                      <a:noFill/>
                    </a:lnL>
                    <a:lnR>
                      <a:noFill/>
                    </a:lnR>
                    <a:lnT>
                      <a:noFill/>
                    </a:lnT>
                    <a:lnB>
                      <a:noFill/>
                    </a:lnB>
                    <a:solidFill>
                      <a:srgbClr val="FFFFFF"/>
                    </a:solidFill>
                  </a:tcPr>
                </a:tc>
                <a:tc>
                  <a:txBody>
                    <a:bodyPr/>
                    <a:lstStyle/>
                    <a:p>
                      <a:pPr algn="l"/>
                      <a:r>
                        <a:rPr lang="ru-RU" sz="1200">
                          <a:effectLst/>
                        </a:rPr>
                        <a:t>Прицепы (полуприцепы) к легковым и грузовым автомобилям, мотоциклам, мотороллерам и квадрициклам</a:t>
                      </a:r>
                    </a:p>
                  </a:txBody>
                  <a:tcPr>
                    <a:lnL>
                      <a:noFill/>
                    </a:lnL>
                    <a:lnR>
                      <a:noFill/>
                    </a:lnR>
                    <a:lnT>
                      <a:noFill/>
                    </a:lnT>
                    <a:lnB>
                      <a:noFill/>
                    </a:lnB>
                    <a:solidFill>
                      <a:srgbClr val="FFFFFF"/>
                    </a:solidFill>
                  </a:tcPr>
                </a:tc>
                <a:extLst>
                  <a:ext uri="{0D108BD9-81ED-4DB2-BD59-A6C34878D82A}">
                    <a16:rowId xmlns:a16="http://schemas.microsoft.com/office/drawing/2014/main" val="1721513779"/>
                  </a:ext>
                </a:extLst>
              </a:tr>
              <a:tr h="406125">
                <a:tc>
                  <a:txBody>
                    <a:bodyPr/>
                    <a:lstStyle/>
                    <a:p>
                      <a:pPr algn="ctr"/>
                      <a:r>
                        <a:rPr lang="ru-RU" sz="1200">
                          <a:effectLst/>
                        </a:rPr>
                        <a:t>115.</a:t>
                      </a:r>
                    </a:p>
                  </a:txBody>
                  <a:tcPr>
                    <a:lnL>
                      <a:noFill/>
                    </a:lnL>
                    <a:lnR>
                      <a:noFill/>
                    </a:lnR>
                    <a:lnT>
                      <a:noFill/>
                    </a:lnT>
                    <a:lnB>
                      <a:noFill/>
                    </a:lnB>
                    <a:solidFill>
                      <a:srgbClr val="FFFFFF"/>
                    </a:solidFill>
                  </a:tcPr>
                </a:tc>
                <a:tc>
                  <a:txBody>
                    <a:bodyPr/>
                    <a:lstStyle/>
                    <a:p>
                      <a:pPr algn="ctr"/>
                      <a:r>
                        <a:rPr lang="ru-RU" sz="1200" u="none" strike="noStrike">
                          <a:solidFill>
                            <a:srgbClr val="3272C0"/>
                          </a:solidFill>
                          <a:effectLst/>
                          <a:hlinkClick r:id="rId11"/>
                        </a:rPr>
                        <a:t>29.20.23.120</a:t>
                      </a:r>
                      <a:endParaRPr lang="ru-RU" sz="1200">
                        <a:effectLst/>
                      </a:endParaRPr>
                    </a:p>
                  </a:txBody>
                  <a:tcPr>
                    <a:lnL>
                      <a:noFill/>
                    </a:lnL>
                    <a:lnR>
                      <a:noFill/>
                    </a:lnR>
                    <a:lnT>
                      <a:noFill/>
                    </a:lnT>
                    <a:lnB>
                      <a:noFill/>
                    </a:lnB>
                    <a:solidFill>
                      <a:srgbClr val="FFFFFF"/>
                    </a:solidFill>
                  </a:tcPr>
                </a:tc>
                <a:tc>
                  <a:txBody>
                    <a:bodyPr/>
                    <a:lstStyle/>
                    <a:p>
                      <a:pPr algn="l"/>
                      <a:r>
                        <a:rPr lang="ru-RU" sz="1200">
                          <a:effectLst/>
                        </a:rPr>
                        <a:t>Прицепы-цистерны и полуприцепы-цистерны для перевозки нефтепродуктов, воды и прочих жидкостей</a:t>
                      </a:r>
                    </a:p>
                  </a:txBody>
                  <a:tcPr>
                    <a:lnL>
                      <a:noFill/>
                    </a:lnL>
                    <a:lnR>
                      <a:noFill/>
                    </a:lnR>
                    <a:lnT>
                      <a:noFill/>
                    </a:lnT>
                    <a:lnB>
                      <a:noFill/>
                    </a:lnB>
                    <a:solidFill>
                      <a:srgbClr val="FFFFFF"/>
                    </a:solidFill>
                  </a:tcPr>
                </a:tc>
                <a:extLst>
                  <a:ext uri="{0D108BD9-81ED-4DB2-BD59-A6C34878D82A}">
                    <a16:rowId xmlns:a16="http://schemas.microsoft.com/office/drawing/2014/main" val="2560538324"/>
                  </a:ext>
                </a:extLst>
              </a:tr>
              <a:tr h="406125">
                <a:tc>
                  <a:txBody>
                    <a:bodyPr/>
                    <a:lstStyle/>
                    <a:p>
                      <a:pPr algn="ctr"/>
                      <a:r>
                        <a:rPr lang="ru-RU" sz="1200">
                          <a:effectLst/>
                        </a:rPr>
                        <a:t>116.</a:t>
                      </a:r>
                    </a:p>
                  </a:txBody>
                  <a:tcPr>
                    <a:lnL>
                      <a:noFill/>
                    </a:lnL>
                    <a:lnR>
                      <a:noFill/>
                    </a:lnR>
                    <a:lnT>
                      <a:noFill/>
                    </a:lnT>
                    <a:lnB>
                      <a:noFill/>
                    </a:lnB>
                    <a:solidFill>
                      <a:srgbClr val="FFFFFF"/>
                    </a:solidFill>
                  </a:tcPr>
                </a:tc>
                <a:tc>
                  <a:txBody>
                    <a:bodyPr/>
                    <a:lstStyle/>
                    <a:p>
                      <a:pPr algn="ctr"/>
                      <a:r>
                        <a:rPr lang="ru-RU" sz="1200" u="none" strike="noStrike">
                          <a:solidFill>
                            <a:srgbClr val="3272C0"/>
                          </a:solidFill>
                          <a:effectLst/>
                          <a:hlinkClick r:id="rId12"/>
                        </a:rPr>
                        <a:t>29.20.23.130</a:t>
                      </a:r>
                      <a:endParaRPr lang="ru-RU" sz="1200">
                        <a:effectLst/>
                      </a:endParaRPr>
                    </a:p>
                  </a:txBody>
                  <a:tcPr>
                    <a:lnL>
                      <a:noFill/>
                    </a:lnL>
                    <a:lnR>
                      <a:noFill/>
                    </a:lnR>
                    <a:lnT>
                      <a:noFill/>
                    </a:lnT>
                    <a:lnB>
                      <a:noFill/>
                    </a:lnB>
                    <a:solidFill>
                      <a:srgbClr val="FFFFFF"/>
                    </a:solidFill>
                  </a:tcPr>
                </a:tc>
                <a:tc>
                  <a:txBody>
                    <a:bodyPr/>
                    <a:lstStyle/>
                    <a:p>
                      <a:pPr algn="l"/>
                      <a:r>
                        <a:rPr lang="ru-RU" sz="1200">
                          <a:effectLst/>
                        </a:rPr>
                        <a:t>Прицепы и полуприцепы тракторные</a:t>
                      </a:r>
                    </a:p>
                  </a:txBody>
                  <a:tcPr>
                    <a:lnL>
                      <a:noFill/>
                    </a:lnL>
                    <a:lnR>
                      <a:noFill/>
                    </a:lnR>
                    <a:lnT>
                      <a:noFill/>
                    </a:lnT>
                    <a:lnB>
                      <a:noFill/>
                    </a:lnB>
                    <a:solidFill>
                      <a:srgbClr val="FFFFFF"/>
                    </a:solidFill>
                  </a:tcPr>
                </a:tc>
                <a:extLst>
                  <a:ext uri="{0D108BD9-81ED-4DB2-BD59-A6C34878D82A}">
                    <a16:rowId xmlns:a16="http://schemas.microsoft.com/office/drawing/2014/main" val="985064482"/>
                  </a:ext>
                </a:extLst>
              </a:tr>
              <a:tr h="406125">
                <a:tc>
                  <a:txBody>
                    <a:bodyPr/>
                    <a:lstStyle/>
                    <a:p>
                      <a:pPr algn="ctr"/>
                      <a:r>
                        <a:rPr lang="ru-RU" sz="1200">
                          <a:effectLst/>
                        </a:rPr>
                        <a:t>117.</a:t>
                      </a:r>
                    </a:p>
                  </a:txBody>
                  <a:tcPr>
                    <a:lnL>
                      <a:noFill/>
                    </a:lnL>
                    <a:lnR>
                      <a:noFill/>
                    </a:lnR>
                    <a:lnT>
                      <a:noFill/>
                    </a:lnT>
                    <a:lnB>
                      <a:noFill/>
                    </a:lnB>
                    <a:solidFill>
                      <a:srgbClr val="FFFFFF"/>
                    </a:solidFill>
                  </a:tcPr>
                </a:tc>
                <a:tc>
                  <a:txBody>
                    <a:bodyPr/>
                    <a:lstStyle/>
                    <a:p>
                      <a:pPr algn="ctr"/>
                      <a:r>
                        <a:rPr lang="ru-RU" sz="1200" u="none" strike="noStrike">
                          <a:solidFill>
                            <a:srgbClr val="3272C0"/>
                          </a:solidFill>
                          <a:effectLst/>
                          <a:hlinkClick r:id="rId13"/>
                        </a:rPr>
                        <a:t>29.20.23.190</a:t>
                      </a:r>
                      <a:endParaRPr lang="ru-RU" sz="1200">
                        <a:effectLst/>
                      </a:endParaRPr>
                    </a:p>
                  </a:txBody>
                  <a:tcPr>
                    <a:lnL>
                      <a:noFill/>
                    </a:lnL>
                    <a:lnR>
                      <a:noFill/>
                    </a:lnR>
                    <a:lnT>
                      <a:noFill/>
                    </a:lnT>
                    <a:lnB>
                      <a:noFill/>
                    </a:lnB>
                    <a:solidFill>
                      <a:srgbClr val="FFFFFF"/>
                    </a:solidFill>
                  </a:tcPr>
                </a:tc>
                <a:tc>
                  <a:txBody>
                    <a:bodyPr/>
                    <a:lstStyle/>
                    <a:p>
                      <a:pPr algn="l"/>
                      <a:r>
                        <a:rPr lang="ru-RU" sz="1200" dirty="0">
                          <a:effectLst/>
                        </a:rPr>
                        <a:t>Прицепы и полуприцепы прочие, не включенные в другие группировки</a:t>
                      </a:r>
                    </a:p>
                  </a:txBody>
                  <a:tcPr>
                    <a:lnL>
                      <a:noFill/>
                    </a:lnL>
                    <a:lnR>
                      <a:noFill/>
                    </a:lnR>
                    <a:lnT>
                      <a:noFill/>
                    </a:lnT>
                    <a:lnB>
                      <a:noFill/>
                    </a:lnB>
                    <a:solidFill>
                      <a:srgbClr val="FFFFFF"/>
                    </a:solidFill>
                  </a:tcPr>
                </a:tc>
                <a:extLst>
                  <a:ext uri="{0D108BD9-81ED-4DB2-BD59-A6C34878D82A}">
                    <a16:rowId xmlns:a16="http://schemas.microsoft.com/office/drawing/2014/main" val="355478164"/>
                  </a:ext>
                </a:extLst>
              </a:tr>
              <a:tr h="406125">
                <a:tc>
                  <a:txBody>
                    <a:bodyPr/>
                    <a:lstStyle/>
                    <a:p>
                      <a:pPr algn="ctr"/>
                      <a:r>
                        <a:rPr lang="ru-RU" sz="1200" dirty="0">
                          <a:effectLst/>
                        </a:rPr>
                        <a:t>134.</a:t>
                      </a:r>
                    </a:p>
                  </a:txBody>
                  <a:tcPr>
                    <a:lnL>
                      <a:noFill/>
                    </a:lnL>
                    <a:lnR>
                      <a:noFill/>
                    </a:lnR>
                    <a:lnT>
                      <a:noFill/>
                    </a:lnT>
                    <a:lnB>
                      <a:noFill/>
                    </a:lnB>
                    <a:solidFill>
                      <a:srgbClr val="FFFFFF"/>
                    </a:solidFill>
                  </a:tcPr>
                </a:tc>
                <a:tc>
                  <a:txBody>
                    <a:bodyPr/>
                    <a:lstStyle/>
                    <a:p>
                      <a:pPr algn="ctr"/>
                      <a:r>
                        <a:rPr lang="ru-RU" sz="1200" u="none" strike="noStrike">
                          <a:solidFill>
                            <a:srgbClr val="3272C0"/>
                          </a:solidFill>
                          <a:effectLst/>
                          <a:hlinkClick r:id="rId14"/>
                        </a:rPr>
                        <a:t>30.92.10</a:t>
                      </a:r>
                      <a:endParaRPr lang="ru-RU" sz="1200">
                        <a:effectLst/>
                      </a:endParaRPr>
                    </a:p>
                  </a:txBody>
                  <a:tcPr>
                    <a:lnL>
                      <a:noFill/>
                    </a:lnL>
                    <a:lnR>
                      <a:noFill/>
                    </a:lnR>
                    <a:lnT>
                      <a:noFill/>
                    </a:lnT>
                    <a:lnB>
                      <a:noFill/>
                    </a:lnB>
                    <a:solidFill>
                      <a:srgbClr val="FFFFFF"/>
                    </a:solidFill>
                  </a:tcPr>
                </a:tc>
                <a:tc>
                  <a:txBody>
                    <a:bodyPr/>
                    <a:lstStyle/>
                    <a:p>
                      <a:pPr algn="l"/>
                      <a:r>
                        <a:rPr lang="ru-RU" sz="1200" dirty="0">
                          <a:effectLst/>
                        </a:rPr>
                        <a:t>Велосипеды двухколесные и прочие, без двигателя</a:t>
                      </a:r>
                    </a:p>
                  </a:txBody>
                  <a:tcPr>
                    <a:lnL>
                      <a:noFill/>
                    </a:lnL>
                    <a:lnR>
                      <a:noFill/>
                    </a:lnR>
                    <a:lnT>
                      <a:noFill/>
                    </a:lnT>
                    <a:lnB>
                      <a:noFill/>
                    </a:lnB>
                    <a:solidFill>
                      <a:srgbClr val="FFFFFF"/>
                    </a:solidFill>
                  </a:tcPr>
                </a:tc>
                <a:extLst>
                  <a:ext uri="{0D108BD9-81ED-4DB2-BD59-A6C34878D82A}">
                    <a16:rowId xmlns:a16="http://schemas.microsoft.com/office/drawing/2014/main" val="295607417"/>
                  </a:ext>
                </a:extLst>
              </a:tr>
            </a:tbl>
          </a:graphicData>
        </a:graphic>
      </p:graphicFrame>
    </p:spTree>
    <p:extLst>
      <p:ext uri="{BB962C8B-B14F-4D97-AF65-F5344CB8AC3E}">
        <p14:creationId xmlns:p14="http://schemas.microsoft.com/office/powerpoint/2010/main" val="17467953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C8ECE5EB-0120-4B0E-B777-8B2BE82E41A1}"/>
              </a:ext>
            </a:extLst>
          </p:cNvPr>
          <p:cNvSpPr>
            <a:spLocks noGrp="1"/>
          </p:cNvSpPr>
          <p:nvPr>
            <p:ph idx="1"/>
          </p:nvPr>
        </p:nvSpPr>
        <p:spPr>
          <a:xfrm>
            <a:off x="280632" y="130304"/>
            <a:ext cx="10515600" cy="4351338"/>
          </a:xfrm>
        </p:spPr>
        <p:txBody>
          <a:bodyPr/>
          <a:lstStyle/>
          <a:p>
            <a:r>
              <a:rPr lang="ru-RU" sz="1800" b="1" dirty="0">
                <a:solidFill>
                  <a:srgbClr val="C00000"/>
                </a:solidFill>
              </a:rPr>
              <a:t>с 06.01.2022 </a:t>
            </a:r>
            <a:r>
              <a:rPr lang="ru-RU" sz="1800" dirty="0"/>
              <a:t>(Постановление Правительства России от 20 ноября 2021 г. N 1989)</a:t>
            </a:r>
          </a:p>
          <a:p>
            <a:pPr marL="0" indent="0">
              <a:buNone/>
            </a:pPr>
            <a:endParaRPr lang="ru-RU" sz="1600" strike="sngStrike" dirty="0"/>
          </a:p>
        </p:txBody>
      </p:sp>
      <p:graphicFrame>
        <p:nvGraphicFramePr>
          <p:cNvPr id="4" name="Таблица 4">
            <a:extLst>
              <a:ext uri="{FF2B5EF4-FFF2-40B4-BE49-F238E27FC236}">
                <a16:creationId xmlns:a16="http://schemas.microsoft.com/office/drawing/2014/main" id="{2844686A-6A8B-4377-8017-61CCE7A823C1}"/>
              </a:ext>
            </a:extLst>
          </p:cNvPr>
          <p:cNvGraphicFramePr>
            <a:graphicFrameLocks noGrp="1"/>
          </p:cNvGraphicFramePr>
          <p:nvPr/>
        </p:nvGraphicFramePr>
        <p:xfrm>
          <a:off x="169641" y="413256"/>
          <a:ext cx="11630736" cy="6314440"/>
        </p:xfrm>
        <a:graphic>
          <a:graphicData uri="http://schemas.openxmlformats.org/drawingml/2006/table">
            <a:tbl>
              <a:tblPr firstRow="1" bandRow="1">
                <a:tableStyleId>{5C22544A-7EE6-4342-B048-85BDC9FD1C3A}</a:tableStyleId>
              </a:tblPr>
              <a:tblGrid>
                <a:gridCol w="5815368">
                  <a:extLst>
                    <a:ext uri="{9D8B030D-6E8A-4147-A177-3AD203B41FA5}">
                      <a16:colId xmlns:a16="http://schemas.microsoft.com/office/drawing/2014/main" val="573466614"/>
                    </a:ext>
                  </a:extLst>
                </a:gridCol>
                <a:gridCol w="5815368">
                  <a:extLst>
                    <a:ext uri="{9D8B030D-6E8A-4147-A177-3AD203B41FA5}">
                      <a16:colId xmlns:a16="http://schemas.microsoft.com/office/drawing/2014/main" val="2305948095"/>
                    </a:ext>
                  </a:extLst>
                </a:gridCol>
              </a:tblGrid>
              <a:tr h="370840">
                <a:tc>
                  <a:txBody>
                    <a:bodyPr/>
                    <a:lstStyle/>
                    <a:p>
                      <a:r>
                        <a:rPr lang="ru-RU" sz="1400" dirty="0"/>
                        <a:t>Старая редакция </a:t>
                      </a:r>
                    </a:p>
                  </a:txBody>
                  <a:tcPr/>
                </a:tc>
                <a:tc>
                  <a:txBody>
                    <a:bodyPr/>
                    <a:lstStyle/>
                    <a:p>
                      <a:r>
                        <a:rPr lang="ru-RU" sz="1400" dirty="0"/>
                        <a:t>Редакция с 06.01.2022</a:t>
                      </a:r>
                    </a:p>
                  </a:txBody>
                  <a:tcPr/>
                </a:tc>
                <a:extLst>
                  <a:ext uri="{0D108BD9-81ED-4DB2-BD59-A6C34878D82A}">
                    <a16:rowId xmlns:a16="http://schemas.microsoft.com/office/drawing/2014/main" val="1665525523"/>
                  </a:ext>
                </a:extLst>
              </a:tr>
              <a:tr h="149339">
                <a:tc>
                  <a:txBody>
                    <a:bodyPr/>
                    <a:lstStyle/>
                    <a:p>
                      <a:r>
                        <a:rPr lang="ru-RU" sz="1400" dirty="0"/>
                        <a:t>Д) закупки, осуществляемые Федеральной службой безопасности Российской Федерации, Федеральной службой охраны Российской Федерации, Службой внешней разведки Российской Федерации, органами внешней разведки Министерства обороны Российской Федерации, Министерством внутренних дел Российской Федерации, Федеральной службой войск национальной гвардии Российской Федерации, Управлением делами Президента Российской Федерации и Главным управлением специальных программ Президента Российской Федерации (за исключением закупок товаров, указанных в пунктах 1 - 7, 52 - 57, 73 - 75, 81, 123, 126 перечня, в отношении товаров, указанных в пунктах 47 - 51 перечня, при условии закупки одной единицы товара, стоимость которой равна или менее 2 млн. рублей);</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i="0" dirty="0">
                          <a:solidFill>
                            <a:schemeClr val="tx1"/>
                          </a:solidFill>
                        </a:rPr>
                        <a:t>д) закупки, осуществляемые Федеральной службой безопасности Российской Федерации, Федеральной службой охраны Российской Федерации, Службой внешней разведки Российской Федерации, органами внешней разведки Министерства обороны Российской Федерации, Министерством внутренних дел Российской Федерации, Федеральной службой войск национальной гвардии Российской Федерации и подведомственными им организациями (за исключением закупок товаров, указанных в пунктах 1 - 7, 52 - 57, 73 - 75 и 81 перечня, в отношении товаров, указанных в пунктах 47 - 51 перечня, при условии закупки одной единицы товара, стоимость которой равна или менее 2 млн. рублей), Главным управлением специальных программ Президента Российской Федерации и подведомственными ему организациями (за исключением закупок товаров, указанных в пунктах 1 - 7, 52 - 57 и 81 перечня, в отношении товаров, указанных в пунктах 47 - 51 перечня, при условии закупки одной единицы товара, стоимость которой равна или менее 2 млн. рублей), Управлением делами Президента Российской Федерации и подведомственными ему организациями (за исключением закупок товаров, указанных в пунктах 3 - 7, 52 - 57, 73 - 75 и 81 перечня, в отношении товаров, указанных в пунктах 47 - 51 перечня, при условии закупки одной единицы товара, стоимость которой равна или менее 2 млн. рублей);</a:t>
                      </a:r>
                    </a:p>
                  </a:txBody>
                  <a:tcPr/>
                </a:tc>
                <a:extLst>
                  <a:ext uri="{0D108BD9-81ED-4DB2-BD59-A6C34878D82A}">
                    <a16:rowId xmlns:a16="http://schemas.microsoft.com/office/drawing/2014/main" val="3396066153"/>
                  </a:ext>
                </a:extLst>
              </a:tr>
              <a:tr h="149339">
                <a:tc>
                  <a:txBody>
                    <a:bodyPr/>
                    <a:lstStyle/>
                    <a:p>
                      <a:r>
                        <a:rPr lang="ru-RU" sz="1400" dirty="0"/>
                        <a:t>е) закупки товаров Федеральной службой охраны Российской Федерации, осуществляемые в целях реализации мер по осуществлению государственной охраны, а также закупки транспортных средств Министерством внутренних дел Российской Федерации для обеспечения безопасности объектов государственной охраны.</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i="0" dirty="0">
                          <a:solidFill>
                            <a:schemeClr val="tx1"/>
                          </a:solidFill>
                        </a:rPr>
                        <a:t>е) закупки товаров Федеральной службой охраны Российской Федерации, осуществляемые в целях реализации мер по осуществлению государственной охраны, а также закупки транспортных средств Министерством внутренних дел Российской Федерации для обеспечения безопасности объектов государственной </a:t>
                      </a:r>
                      <a:r>
                        <a:rPr lang="ru-RU" sz="1400" b="1" i="0" dirty="0">
                          <a:solidFill>
                            <a:schemeClr val="tx1"/>
                          </a:solidFill>
                        </a:rPr>
                        <a:t>охраны и проведения оперативно-поисковых мероприятий;</a:t>
                      </a:r>
                    </a:p>
                  </a:txBody>
                  <a:tcPr/>
                </a:tc>
                <a:extLst>
                  <a:ext uri="{0D108BD9-81ED-4DB2-BD59-A6C34878D82A}">
                    <a16:rowId xmlns:a16="http://schemas.microsoft.com/office/drawing/2014/main" val="3860216000"/>
                  </a:ext>
                </a:extLst>
              </a:tr>
            </a:tbl>
          </a:graphicData>
        </a:graphic>
      </p:graphicFrame>
    </p:spTree>
    <p:extLst>
      <p:ext uri="{BB962C8B-B14F-4D97-AF65-F5344CB8AC3E}">
        <p14:creationId xmlns:p14="http://schemas.microsoft.com/office/powerpoint/2010/main" val="63587291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C8ECE5EB-0120-4B0E-B777-8B2BE82E41A1}"/>
              </a:ext>
            </a:extLst>
          </p:cNvPr>
          <p:cNvSpPr>
            <a:spLocks noGrp="1"/>
          </p:cNvSpPr>
          <p:nvPr>
            <p:ph idx="1"/>
          </p:nvPr>
        </p:nvSpPr>
        <p:spPr>
          <a:xfrm>
            <a:off x="280632" y="130304"/>
            <a:ext cx="10515600" cy="4351338"/>
          </a:xfrm>
        </p:spPr>
        <p:txBody>
          <a:bodyPr/>
          <a:lstStyle/>
          <a:p>
            <a:r>
              <a:rPr lang="ru-RU" sz="1800" b="1" dirty="0">
                <a:solidFill>
                  <a:srgbClr val="C00000"/>
                </a:solidFill>
              </a:rPr>
              <a:t>с </a:t>
            </a:r>
            <a:r>
              <a:rPr lang="en-US" sz="1800" b="1" dirty="0">
                <a:solidFill>
                  <a:srgbClr val="C00000"/>
                </a:solidFill>
              </a:rPr>
              <a:t>15</a:t>
            </a:r>
            <a:r>
              <a:rPr lang="ru-RU" sz="1800" b="1" dirty="0">
                <a:solidFill>
                  <a:srgbClr val="C00000"/>
                </a:solidFill>
              </a:rPr>
              <a:t>.12.2021 </a:t>
            </a:r>
            <a:r>
              <a:rPr lang="ru-RU" sz="1800" dirty="0"/>
              <a:t>(Постановление Правительства России от 20 ноября 2021 г. N 1989)</a:t>
            </a:r>
          </a:p>
          <a:p>
            <a:pPr marL="0" indent="0">
              <a:buNone/>
            </a:pPr>
            <a:endParaRPr lang="ru-RU" sz="1600" strike="sngStrike" dirty="0"/>
          </a:p>
        </p:txBody>
      </p:sp>
      <p:graphicFrame>
        <p:nvGraphicFramePr>
          <p:cNvPr id="4" name="Таблица 4">
            <a:extLst>
              <a:ext uri="{FF2B5EF4-FFF2-40B4-BE49-F238E27FC236}">
                <a16:creationId xmlns:a16="http://schemas.microsoft.com/office/drawing/2014/main" id="{2844686A-6A8B-4377-8017-61CCE7A823C1}"/>
              </a:ext>
            </a:extLst>
          </p:cNvPr>
          <p:cNvGraphicFramePr>
            <a:graphicFrameLocks noGrp="1"/>
          </p:cNvGraphicFramePr>
          <p:nvPr/>
        </p:nvGraphicFramePr>
        <p:xfrm>
          <a:off x="203197" y="556436"/>
          <a:ext cx="11630736" cy="2413000"/>
        </p:xfrm>
        <a:graphic>
          <a:graphicData uri="http://schemas.openxmlformats.org/drawingml/2006/table">
            <a:tbl>
              <a:tblPr firstRow="1" bandRow="1">
                <a:tableStyleId>{5C22544A-7EE6-4342-B048-85BDC9FD1C3A}</a:tableStyleId>
              </a:tblPr>
              <a:tblGrid>
                <a:gridCol w="5815368">
                  <a:extLst>
                    <a:ext uri="{9D8B030D-6E8A-4147-A177-3AD203B41FA5}">
                      <a16:colId xmlns:a16="http://schemas.microsoft.com/office/drawing/2014/main" val="573466614"/>
                    </a:ext>
                  </a:extLst>
                </a:gridCol>
                <a:gridCol w="5815368">
                  <a:extLst>
                    <a:ext uri="{9D8B030D-6E8A-4147-A177-3AD203B41FA5}">
                      <a16:colId xmlns:a16="http://schemas.microsoft.com/office/drawing/2014/main" val="2305948095"/>
                    </a:ext>
                  </a:extLst>
                </a:gridCol>
              </a:tblGrid>
              <a:tr h="370840">
                <a:tc>
                  <a:txBody>
                    <a:bodyPr/>
                    <a:lstStyle/>
                    <a:p>
                      <a:r>
                        <a:rPr lang="ru-RU" sz="1600" dirty="0"/>
                        <a:t>Старая редакция </a:t>
                      </a:r>
                    </a:p>
                  </a:txBody>
                  <a:tcPr/>
                </a:tc>
                <a:tc>
                  <a:txBody>
                    <a:bodyPr/>
                    <a:lstStyle/>
                    <a:p>
                      <a:r>
                        <a:rPr lang="ru-RU" sz="1600" dirty="0"/>
                        <a:t>Редакция с 15.12.2021</a:t>
                      </a:r>
                    </a:p>
                  </a:txBody>
                  <a:tcPr/>
                </a:tc>
                <a:extLst>
                  <a:ext uri="{0D108BD9-81ED-4DB2-BD59-A6C34878D82A}">
                    <a16:rowId xmlns:a16="http://schemas.microsoft.com/office/drawing/2014/main" val="1665525523"/>
                  </a:ext>
                </a:extLst>
              </a:tr>
              <a:tr h="149339">
                <a:tc>
                  <a:txBody>
                    <a:bodyPr/>
                    <a:lstStyle/>
                    <a:p>
                      <a:r>
                        <a:rPr lang="ru-RU" sz="1600"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i="0" dirty="0">
                          <a:solidFill>
                            <a:srgbClr val="C00000"/>
                          </a:solidFill>
                        </a:rPr>
                        <a:t>Новый </a:t>
                      </a:r>
                      <a:r>
                        <a:rPr lang="ru-RU" sz="1600" i="0" dirty="0">
                          <a:solidFill>
                            <a:schemeClr val="tx1"/>
                          </a:solidFill>
                        </a:rPr>
                        <a:t>ж) закупки товаров в целях оказания медицинской помощи в неотложной или экстренной форме либо вследствие аварии, обстоятельств непреодолимой силы, для предупреждения (при введении режима повышенной готовности функционирования органов управления и сил единой государственной системы предупреждения и ликвидации чрезвычайных ситуаций) и (или) ликвидации чрезвычайной ситуации </a:t>
                      </a:r>
                      <a:r>
                        <a:rPr lang="ru-RU" sz="1600" i="1" dirty="0">
                          <a:solidFill>
                            <a:srgbClr val="7030A0"/>
                          </a:solidFill>
                        </a:rPr>
                        <a:t>(п.9 ч.1  ст. 93).</a:t>
                      </a:r>
                    </a:p>
                  </a:txBody>
                  <a:tcPr/>
                </a:tc>
                <a:extLst>
                  <a:ext uri="{0D108BD9-81ED-4DB2-BD59-A6C34878D82A}">
                    <a16:rowId xmlns:a16="http://schemas.microsoft.com/office/drawing/2014/main" val="3396066153"/>
                  </a:ext>
                </a:extLst>
              </a:tr>
            </a:tbl>
          </a:graphicData>
        </a:graphic>
      </p:graphicFrame>
      <p:sp>
        <p:nvSpPr>
          <p:cNvPr id="5" name="TextBox 4">
            <a:extLst>
              <a:ext uri="{FF2B5EF4-FFF2-40B4-BE49-F238E27FC236}">
                <a16:creationId xmlns:a16="http://schemas.microsoft.com/office/drawing/2014/main" id="{117BBF69-C990-48BE-AC30-5CD1A6903A95}"/>
              </a:ext>
            </a:extLst>
          </p:cNvPr>
          <p:cNvSpPr txBox="1"/>
          <p:nvPr/>
        </p:nvSpPr>
        <p:spPr>
          <a:xfrm>
            <a:off x="780176" y="5571181"/>
            <a:ext cx="11053757"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sngStrike" kern="1200" cap="none" spc="0" normalizeH="0" baseline="0" noProof="0" dirty="0">
                <a:ln>
                  <a:noFill/>
                </a:ln>
                <a:solidFill>
                  <a:prstClr val="black"/>
                </a:solidFill>
                <a:effectLst/>
                <a:uLnTx/>
                <a:uFillTx/>
                <a:latin typeface="Calibri"/>
                <a:ea typeface="+mn-ea"/>
                <a:cs typeface="+mn-cs"/>
              </a:rPr>
              <a:t>г) закупка запасных частей и расходных материалов к машинам и оборудованию, используемым заказчиком в соответствии с технической документацией на указанные машины и оборудование (в случае закупки товаров, указанных в пунктах 47 - 51 перечня</a:t>
            </a:r>
            <a:r>
              <a:rPr kumimoji="0" lang="ru-RU" sz="1800" b="0" i="0" u="none" strike="noStrike" kern="1200" cap="none" spc="0" normalizeH="0" baseline="0" noProof="0" dirty="0">
                <a:ln>
                  <a:noFill/>
                </a:ln>
                <a:solidFill>
                  <a:prstClr val="black"/>
                </a:solidFill>
                <a:effectLst/>
                <a:uLnTx/>
                <a:uFillTx/>
                <a:latin typeface="Calibri"/>
                <a:ea typeface="+mn-ea"/>
                <a:cs typeface="+mn-cs"/>
              </a:rPr>
              <a:t>);    - с 15.12.2021 утратил силу</a:t>
            </a:r>
          </a:p>
        </p:txBody>
      </p:sp>
    </p:spTree>
    <p:extLst>
      <p:ext uri="{BB962C8B-B14F-4D97-AF65-F5344CB8AC3E}">
        <p14:creationId xmlns:p14="http://schemas.microsoft.com/office/powerpoint/2010/main" val="271258637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C8ECE5EB-0120-4B0E-B777-8B2BE82E41A1}"/>
              </a:ext>
            </a:extLst>
          </p:cNvPr>
          <p:cNvSpPr>
            <a:spLocks noGrp="1"/>
          </p:cNvSpPr>
          <p:nvPr>
            <p:ph idx="1"/>
          </p:nvPr>
        </p:nvSpPr>
        <p:spPr>
          <a:xfrm>
            <a:off x="280632" y="130304"/>
            <a:ext cx="10515600" cy="4351338"/>
          </a:xfrm>
        </p:spPr>
        <p:txBody>
          <a:bodyPr/>
          <a:lstStyle/>
          <a:p>
            <a:r>
              <a:rPr lang="ru-RU" sz="1800" b="1" dirty="0">
                <a:solidFill>
                  <a:srgbClr val="C00000"/>
                </a:solidFill>
              </a:rPr>
              <a:t>с </a:t>
            </a:r>
            <a:r>
              <a:rPr lang="en-US" sz="1800" b="1" dirty="0">
                <a:solidFill>
                  <a:srgbClr val="C00000"/>
                </a:solidFill>
              </a:rPr>
              <a:t>15</a:t>
            </a:r>
            <a:r>
              <a:rPr lang="ru-RU" sz="1800" b="1" dirty="0">
                <a:solidFill>
                  <a:srgbClr val="C00000"/>
                </a:solidFill>
              </a:rPr>
              <a:t>.12.2021 </a:t>
            </a:r>
            <a:r>
              <a:rPr lang="ru-RU" sz="1800" dirty="0"/>
              <a:t>(Постановление Правительства России от 20 ноября 2021 г. N 1989)</a:t>
            </a:r>
          </a:p>
          <a:p>
            <a:pPr marL="0" indent="0">
              <a:buNone/>
            </a:pPr>
            <a:endParaRPr lang="ru-RU" sz="1600" strike="sngStrike" dirty="0"/>
          </a:p>
        </p:txBody>
      </p:sp>
      <p:graphicFrame>
        <p:nvGraphicFramePr>
          <p:cNvPr id="4" name="Таблица 4">
            <a:extLst>
              <a:ext uri="{FF2B5EF4-FFF2-40B4-BE49-F238E27FC236}">
                <a16:creationId xmlns:a16="http://schemas.microsoft.com/office/drawing/2014/main" id="{2844686A-6A8B-4377-8017-61CCE7A823C1}"/>
              </a:ext>
            </a:extLst>
          </p:cNvPr>
          <p:cNvGraphicFramePr>
            <a:graphicFrameLocks noGrp="1"/>
          </p:cNvGraphicFramePr>
          <p:nvPr/>
        </p:nvGraphicFramePr>
        <p:xfrm>
          <a:off x="203197" y="556436"/>
          <a:ext cx="11630736" cy="4089400"/>
        </p:xfrm>
        <a:graphic>
          <a:graphicData uri="http://schemas.openxmlformats.org/drawingml/2006/table">
            <a:tbl>
              <a:tblPr firstRow="1" bandRow="1">
                <a:tableStyleId>{5C22544A-7EE6-4342-B048-85BDC9FD1C3A}</a:tableStyleId>
              </a:tblPr>
              <a:tblGrid>
                <a:gridCol w="5815368">
                  <a:extLst>
                    <a:ext uri="{9D8B030D-6E8A-4147-A177-3AD203B41FA5}">
                      <a16:colId xmlns:a16="http://schemas.microsoft.com/office/drawing/2014/main" val="573466614"/>
                    </a:ext>
                  </a:extLst>
                </a:gridCol>
                <a:gridCol w="5815368">
                  <a:extLst>
                    <a:ext uri="{9D8B030D-6E8A-4147-A177-3AD203B41FA5}">
                      <a16:colId xmlns:a16="http://schemas.microsoft.com/office/drawing/2014/main" val="2305948095"/>
                    </a:ext>
                  </a:extLst>
                </a:gridCol>
              </a:tblGrid>
              <a:tr h="370840">
                <a:tc>
                  <a:txBody>
                    <a:bodyPr/>
                    <a:lstStyle/>
                    <a:p>
                      <a:r>
                        <a:rPr lang="ru-RU" sz="1400" dirty="0"/>
                        <a:t>Старая редакция </a:t>
                      </a:r>
                    </a:p>
                  </a:txBody>
                  <a:tcPr/>
                </a:tc>
                <a:tc>
                  <a:txBody>
                    <a:bodyPr/>
                    <a:lstStyle/>
                    <a:p>
                      <a:r>
                        <a:rPr lang="ru-RU" sz="1400" dirty="0"/>
                        <a:t>Редакция с 15.12.2021</a:t>
                      </a:r>
                    </a:p>
                  </a:txBody>
                  <a:tcPr/>
                </a:tc>
                <a:extLst>
                  <a:ext uri="{0D108BD9-81ED-4DB2-BD59-A6C34878D82A}">
                    <a16:rowId xmlns:a16="http://schemas.microsoft.com/office/drawing/2014/main" val="1665525523"/>
                  </a:ext>
                </a:extLst>
              </a:tr>
              <a:tr h="149339">
                <a:tc>
                  <a:txBody>
                    <a:bodyPr/>
                    <a:lstStyle/>
                    <a:p>
                      <a:r>
                        <a:rPr lang="ru-RU" sz="1400" dirty="0"/>
                        <a:t>5. Дополнительным требованием к участникам закупки промышленных товаров, указанных в пунктах 1 - 7, 125 и 127 перечня, является использование при производстве промышленных товаров, и (или) выполнении работ, и (или) оказании услуг материалов или полуфабрикатов, страной происхождения которых является Российская Федерация и (или) государство - член Евразийского экономического союза.</a:t>
                      </a:r>
                    </a:p>
                    <a:p>
                      <a:endParaRPr lang="ru-RU" sz="1400" dirty="0"/>
                    </a:p>
                    <a:p>
                      <a:r>
                        <a:rPr lang="ru-RU" sz="1400" dirty="0"/>
                        <a:t>Указанное дополнительное требование не действует в случае, если на территории Российской Федерации и (или) территориях государств - членов Евразийского экономического союза отсутствует производство таких товаров, материалов или полуфабрикатов.</a:t>
                      </a:r>
                    </a:p>
                    <a:p>
                      <a:endParaRPr lang="ru-RU" sz="1400" dirty="0"/>
                    </a:p>
                    <a:p>
                      <a:r>
                        <a:rPr lang="ru-RU" sz="1400" dirty="0"/>
                        <a:t>Документы, подтверждающие страну происхождения материалов и полуфабрикатов, представляются поставщиком (подрядчиком, исполнителем) на этапе исполнения контракта по форме и в порядке, которые предусмотрены пунктом 10 настоящего постановления.</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i="0" dirty="0">
                          <a:solidFill>
                            <a:schemeClr val="tx1"/>
                          </a:solidFill>
                        </a:rPr>
                        <a:t>5. При осуществлении закупки промышленных товаров, указанных в пунктах 62 - 66 перечня, установить запрет на допуск устройства числового программного управления, системы числового программного управления, а также управляющего программно-аппаратного комплекса, предусмотренных пунктом 28 перечня, в составе промышленного товара (при наличии), происходящего из иностранных государств, за исключением такой продукции, производство которой на территории Российской Федерации или территории государств - членов Евразийского экономического союза отсутствует, что подтверждается в порядке, предусмотренном абзацем вторым подпункта "а" пункта 3 настоящего постановления.</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400" i="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b="1" i="0" dirty="0">
                          <a:solidFill>
                            <a:srgbClr val="C00000"/>
                          </a:solidFill>
                        </a:rPr>
                        <a:t>Редакция полностью изменена. Упразднены доп. Требования по материалам / полуфабрикатам</a:t>
                      </a:r>
                    </a:p>
                  </a:txBody>
                  <a:tcPr/>
                </a:tc>
                <a:extLst>
                  <a:ext uri="{0D108BD9-81ED-4DB2-BD59-A6C34878D82A}">
                    <a16:rowId xmlns:a16="http://schemas.microsoft.com/office/drawing/2014/main" val="3396066153"/>
                  </a:ext>
                </a:extLst>
              </a:tr>
            </a:tbl>
          </a:graphicData>
        </a:graphic>
      </p:graphicFrame>
      <p:graphicFrame>
        <p:nvGraphicFramePr>
          <p:cNvPr id="2" name="Таблица 1">
            <a:extLst>
              <a:ext uri="{FF2B5EF4-FFF2-40B4-BE49-F238E27FC236}">
                <a16:creationId xmlns:a16="http://schemas.microsoft.com/office/drawing/2014/main" id="{DF7B0900-217F-4619-BD37-460C170130A5}"/>
              </a:ext>
            </a:extLst>
          </p:cNvPr>
          <p:cNvGraphicFramePr>
            <a:graphicFrameLocks noGrp="1"/>
          </p:cNvGraphicFramePr>
          <p:nvPr/>
        </p:nvGraphicFramePr>
        <p:xfrm>
          <a:off x="1102957" y="5071968"/>
          <a:ext cx="10659955" cy="1645920"/>
        </p:xfrm>
        <a:graphic>
          <a:graphicData uri="http://schemas.openxmlformats.org/drawingml/2006/table">
            <a:tbl>
              <a:tblPr/>
              <a:tblGrid>
                <a:gridCol w="795519">
                  <a:extLst>
                    <a:ext uri="{9D8B030D-6E8A-4147-A177-3AD203B41FA5}">
                      <a16:colId xmlns:a16="http://schemas.microsoft.com/office/drawing/2014/main" val="666371927"/>
                    </a:ext>
                  </a:extLst>
                </a:gridCol>
                <a:gridCol w="1466161">
                  <a:extLst>
                    <a:ext uri="{9D8B030D-6E8A-4147-A177-3AD203B41FA5}">
                      <a16:colId xmlns:a16="http://schemas.microsoft.com/office/drawing/2014/main" val="16491645"/>
                    </a:ext>
                  </a:extLst>
                </a:gridCol>
                <a:gridCol w="8398275">
                  <a:extLst>
                    <a:ext uri="{9D8B030D-6E8A-4147-A177-3AD203B41FA5}">
                      <a16:colId xmlns:a16="http://schemas.microsoft.com/office/drawing/2014/main" val="99866859"/>
                    </a:ext>
                  </a:extLst>
                </a:gridCol>
              </a:tblGrid>
              <a:tr h="0">
                <a:tc>
                  <a:txBody>
                    <a:bodyPr/>
                    <a:lstStyle/>
                    <a:p>
                      <a:pPr algn="ctr"/>
                      <a:r>
                        <a:rPr lang="ru-RU" sz="1200" dirty="0">
                          <a:effectLst/>
                        </a:rPr>
                        <a:t>62.</a:t>
                      </a:r>
                    </a:p>
                  </a:txBody>
                  <a:tcPr>
                    <a:lnL>
                      <a:noFill/>
                    </a:lnL>
                    <a:lnR>
                      <a:noFill/>
                    </a:lnR>
                    <a:lnT>
                      <a:noFill/>
                    </a:lnT>
                    <a:lnB>
                      <a:noFill/>
                    </a:lnB>
                    <a:solidFill>
                      <a:srgbClr val="FFFFFF"/>
                    </a:solidFill>
                  </a:tcPr>
                </a:tc>
                <a:tc>
                  <a:txBody>
                    <a:bodyPr/>
                    <a:lstStyle/>
                    <a:p>
                      <a:pPr algn="ctr"/>
                      <a:r>
                        <a:rPr lang="ru-RU" sz="1200" u="none" strike="noStrike" dirty="0">
                          <a:solidFill>
                            <a:srgbClr val="3272C0"/>
                          </a:solidFill>
                          <a:effectLst/>
                          <a:hlinkClick r:id="rId2"/>
                        </a:rPr>
                        <a:t>28.41.1</a:t>
                      </a:r>
                      <a:endParaRPr lang="ru-RU" sz="1200" dirty="0">
                        <a:effectLst/>
                      </a:endParaRPr>
                    </a:p>
                  </a:txBody>
                  <a:tcPr>
                    <a:lnL>
                      <a:noFill/>
                    </a:lnL>
                    <a:lnR>
                      <a:noFill/>
                    </a:lnR>
                    <a:lnT>
                      <a:noFill/>
                    </a:lnT>
                    <a:lnB>
                      <a:noFill/>
                    </a:lnB>
                    <a:solidFill>
                      <a:srgbClr val="FFFFFF"/>
                    </a:solidFill>
                  </a:tcPr>
                </a:tc>
                <a:tc>
                  <a:txBody>
                    <a:bodyPr/>
                    <a:lstStyle/>
                    <a:p>
                      <a:pPr algn="l"/>
                      <a:r>
                        <a:rPr lang="ru-RU" sz="1200">
                          <a:effectLst/>
                        </a:rPr>
                        <a:t>Станки для обработки металлов лазером и станки аналогичного типа; обрабатывающие центры и станки аналогичного типа</a:t>
                      </a:r>
                    </a:p>
                  </a:txBody>
                  <a:tcPr>
                    <a:lnL>
                      <a:noFill/>
                    </a:lnL>
                    <a:lnR>
                      <a:noFill/>
                    </a:lnR>
                    <a:lnT>
                      <a:noFill/>
                    </a:lnT>
                    <a:lnB>
                      <a:noFill/>
                    </a:lnB>
                    <a:solidFill>
                      <a:srgbClr val="FFFFFF"/>
                    </a:solidFill>
                  </a:tcPr>
                </a:tc>
                <a:extLst>
                  <a:ext uri="{0D108BD9-81ED-4DB2-BD59-A6C34878D82A}">
                    <a16:rowId xmlns:a16="http://schemas.microsoft.com/office/drawing/2014/main" val="3992115221"/>
                  </a:ext>
                </a:extLst>
              </a:tr>
              <a:tr h="0">
                <a:tc>
                  <a:txBody>
                    <a:bodyPr/>
                    <a:lstStyle/>
                    <a:p>
                      <a:pPr algn="ctr"/>
                      <a:r>
                        <a:rPr lang="ru-RU" sz="1200">
                          <a:effectLst/>
                        </a:rPr>
                        <a:t>63.</a:t>
                      </a:r>
                    </a:p>
                  </a:txBody>
                  <a:tcPr>
                    <a:lnL>
                      <a:noFill/>
                    </a:lnL>
                    <a:lnR>
                      <a:noFill/>
                    </a:lnR>
                    <a:lnT>
                      <a:noFill/>
                    </a:lnT>
                    <a:lnB>
                      <a:noFill/>
                    </a:lnB>
                    <a:solidFill>
                      <a:srgbClr val="FFFFFF"/>
                    </a:solidFill>
                  </a:tcPr>
                </a:tc>
                <a:tc>
                  <a:txBody>
                    <a:bodyPr/>
                    <a:lstStyle/>
                    <a:p>
                      <a:pPr algn="ctr"/>
                      <a:r>
                        <a:rPr lang="ru-RU" sz="1200" u="none" strike="noStrike">
                          <a:solidFill>
                            <a:srgbClr val="3272C0"/>
                          </a:solidFill>
                          <a:effectLst/>
                          <a:hlinkClick r:id="rId3"/>
                        </a:rPr>
                        <a:t>28.41.2</a:t>
                      </a:r>
                      <a:endParaRPr lang="ru-RU" sz="1200">
                        <a:effectLst/>
                      </a:endParaRPr>
                    </a:p>
                  </a:txBody>
                  <a:tcPr>
                    <a:lnL>
                      <a:noFill/>
                    </a:lnL>
                    <a:lnR>
                      <a:noFill/>
                    </a:lnR>
                    <a:lnT>
                      <a:noFill/>
                    </a:lnT>
                    <a:lnB>
                      <a:noFill/>
                    </a:lnB>
                    <a:solidFill>
                      <a:srgbClr val="FFFFFF"/>
                    </a:solidFill>
                  </a:tcPr>
                </a:tc>
                <a:tc>
                  <a:txBody>
                    <a:bodyPr/>
                    <a:lstStyle/>
                    <a:p>
                      <a:pPr algn="l"/>
                      <a:r>
                        <a:rPr lang="ru-RU" sz="1200" dirty="0">
                          <a:effectLst/>
                        </a:rPr>
                        <a:t>Станки токарные, расточные и фрезерные металлорежущие</a:t>
                      </a:r>
                    </a:p>
                  </a:txBody>
                  <a:tcPr>
                    <a:lnL>
                      <a:noFill/>
                    </a:lnL>
                    <a:lnR>
                      <a:noFill/>
                    </a:lnR>
                    <a:lnT>
                      <a:noFill/>
                    </a:lnT>
                    <a:lnB>
                      <a:noFill/>
                    </a:lnB>
                    <a:solidFill>
                      <a:srgbClr val="FFFFFF"/>
                    </a:solidFill>
                  </a:tcPr>
                </a:tc>
                <a:extLst>
                  <a:ext uri="{0D108BD9-81ED-4DB2-BD59-A6C34878D82A}">
                    <a16:rowId xmlns:a16="http://schemas.microsoft.com/office/drawing/2014/main" val="1850484786"/>
                  </a:ext>
                </a:extLst>
              </a:tr>
              <a:tr h="0">
                <a:tc>
                  <a:txBody>
                    <a:bodyPr/>
                    <a:lstStyle/>
                    <a:p>
                      <a:pPr algn="ctr"/>
                      <a:r>
                        <a:rPr lang="ru-RU" sz="1200">
                          <a:effectLst/>
                        </a:rPr>
                        <a:t>64.</a:t>
                      </a:r>
                    </a:p>
                  </a:txBody>
                  <a:tcPr>
                    <a:lnL>
                      <a:noFill/>
                    </a:lnL>
                    <a:lnR>
                      <a:noFill/>
                    </a:lnR>
                    <a:lnT>
                      <a:noFill/>
                    </a:lnT>
                    <a:lnB>
                      <a:noFill/>
                    </a:lnB>
                    <a:solidFill>
                      <a:srgbClr val="FFFFFF"/>
                    </a:solidFill>
                  </a:tcPr>
                </a:tc>
                <a:tc>
                  <a:txBody>
                    <a:bodyPr/>
                    <a:lstStyle/>
                    <a:p>
                      <a:pPr algn="ctr"/>
                      <a:r>
                        <a:rPr lang="ru-RU" sz="1200" u="none" strike="noStrike">
                          <a:solidFill>
                            <a:srgbClr val="3272C0"/>
                          </a:solidFill>
                          <a:effectLst/>
                          <a:hlinkClick r:id="rId4"/>
                        </a:rPr>
                        <a:t>28.41.3</a:t>
                      </a:r>
                      <a:endParaRPr lang="ru-RU" sz="1200">
                        <a:effectLst/>
                      </a:endParaRPr>
                    </a:p>
                  </a:txBody>
                  <a:tcPr>
                    <a:lnL>
                      <a:noFill/>
                    </a:lnL>
                    <a:lnR>
                      <a:noFill/>
                    </a:lnR>
                    <a:lnT>
                      <a:noFill/>
                    </a:lnT>
                    <a:lnB>
                      <a:noFill/>
                    </a:lnB>
                    <a:solidFill>
                      <a:srgbClr val="FFFFFF"/>
                    </a:solidFill>
                  </a:tcPr>
                </a:tc>
                <a:tc>
                  <a:txBody>
                    <a:bodyPr/>
                    <a:lstStyle/>
                    <a:p>
                      <a:pPr algn="l"/>
                      <a:r>
                        <a:rPr lang="ru-RU" sz="1200" dirty="0">
                          <a:effectLst/>
                        </a:rPr>
                        <a:t>Станки металлообрабатывающие прочие</a:t>
                      </a:r>
                    </a:p>
                  </a:txBody>
                  <a:tcPr>
                    <a:lnL>
                      <a:noFill/>
                    </a:lnL>
                    <a:lnR>
                      <a:noFill/>
                    </a:lnR>
                    <a:lnT>
                      <a:noFill/>
                    </a:lnT>
                    <a:lnB>
                      <a:noFill/>
                    </a:lnB>
                    <a:solidFill>
                      <a:srgbClr val="FFFFFF"/>
                    </a:solidFill>
                  </a:tcPr>
                </a:tc>
                <a:extLst>
                  <a:ext uri="{0D108BD9-81ED-4DB2-BD59-A6C34878D82A}">
                    <a16:rowId xmlns:a16="http://schemas.microsoft.com/office/drawing/2014/main" val="1902046482"/>
                  </a:ext>
                </a:extLst>
              </a:tr>
              <a:tr h="0">
                <a:tc>
                  <a:txBody>
                    <a:bodyPr/>
                    <a:lstStyle/>
                    <a:p>
                      <a:pPr algn="ctr"/>
                      <a:r>
                        <a:rPr lang="ru-RU" sz="1200">
                          <a:effectLst/>
                        </a:rPr>
                        <a:t>65.</a:t>
                      </a:r>
                    </a:p>
                  </a:txBody>
                  <a:tcPr>
                    <a:lnL>
                      <a:noFill/>
                    </a:lnL>
                    <a:lnR>
                      <a:noFill/>
                    </a:lnR>
                    <a:lnT>
                      <a:noFill/>
                    </a:lnT>
                    <a:lnB>
                      <a:noFill/>
                    </a:lnB>
                    <a:solidFill>
                      <a:srgbClr val="FFFFFF"/>
                    </a:solidFill>
                  </a:tcPr>
                </a:tc>
                <a:tc>
                  <a:txBody>
                    <a:bodyPr/>
                    <a:lstStyle/>
                    <a:p>
                      <a:pPr algn="ctr"/>
                      <a:r>
                        <a:rPr lang="ru-RU" sz="1200" u="none" strike="noStrike">
                          <a:solidFill>
                            <a:srgbClr val="3272C0"/>
                          </a:solidFill>
                          <a:effectLst/>
                          <a:hlinkClick r:id="rId5"/>
                        </a:rPr>
                        <a:t>28.41.4</a:t>
                      </a:r>
                      <a:endParaRPr lang="ru-RU" sz="1200">
                        <a:effectLst/>
                      </a:endParaRPr>
                    </a:p>
                  </a:txBody>
                  <a:tcPr>
                    <a:lnL>
                      <a:noFill/>
                    </a:lnL>
                    <a:lnR>
                      <a:noFill/>
                    </a:lnR>
                    <a:lnT>
                      <a:noFill/>
                    </a:lnT>
                    <a:lnB>
                      <a:noFill/>
                    </a:lnB>
                    <a:solidFill>
                      <a:srgbClr val="FFFFFF"/>
                    </a:solidFill>
                  </a:tcPr>
                </a:tc>
                <a:tc>
                  <a:txBody>
                    <a:bodyPr/>
                    <a:lstStyle/>
                    <a:p>
                      <a:pPr algn="l"/>
                      <a:r>
                        <a:rPr lang="ru-RU" sz="1200" dirty="0">
                          <a:effectLst/>
                        </a:rPr>
                        <a:t>Части и принадлежности станков для обработки металлов</a:t>
                      </a:r>
                    </a:p>
                  </a:txBody>
                  <a:tcPr>
                    <a:lnL>
                      <a:noFill/>
                    </a:lnL>
                    <a:lnR>
                      <a:noFill/>
                    </a:lnR>
                    <a:lnT>
                      <a:noFill/>
                    </a:lnT>
                    <a:lnB>
                      <a:noFill/>
                    </a:lnB>
                    <a:solidFill>
                      <a:srgbClr val="FFFFFF"/>
                    </a:solidFill>
                  </a:tcPr>
                </a:tc>
                <a:extLst>
                  <a:ext uri="{0D108BD9-81ED-4DB2-BD59-A6C34878D82A}">
                    <a16:rowId xmlns:a16="http://schemas.microsoft.com/office/drawing/2014/main" val="4025684073"/>
                  </a:ext>
                </a:extLst>
              </a:tr>
              <a:tr h="0">
                <a:tc>
                  <a:txBody>
                    <a:bodyPr/>
                    <a:lstStyle/>
                    <a:p>
                      <a:pPr algn="ctr"/>
                      <a:r>
                        <a:rPr lang="ru-RU" sz="1200">
                          <a:effectLst/>
                        </a:rPr>
                        <a:t>66.</a:t>
                      </a:r>
                    </a:p>
                  </a:txBody>
                  <a:tcPr>
                    <a:lnL>
                      <a:noFill/>
                    </a:lnL>
                    <a:lnR>
                      <a:noFill/>
                    </a:lnR>
                    <a:lnT>
                      <a:noFill/>
                    </a:lnT>
                    <a:lnB>
                      <a:noFill/>
                    </a:lnB>
                    <a:solidFill>
                      <a:srgbClr val="FFFFFF"/>
                    </a:solidFill>
                  </a:tcPr>
                </a:tc>
                <a:tc>
                  <a:txBody>
                    <a:bodyPr/>
                    <a:lstStyle/>
                    <a:p>
                      <a:pPr algn="ctr"/>
                      <a:r>
                        <a:rPr lang="ru-RU" sz="1200" u="none" strike="noStrike">
                          <a:solidFill>
                            <a:srgbClr val="3272C0"/>
                          </a:solidFill>
                          <a:effectLst/>
                          <a:hlinkClick r:id="rId6"/>
                        </a:rPr>
                        <a:t>28.49.1</a:t>
                      </a:r>
                      <a:endParaRPr lang="ru-RU" sz="1200">
                        <a:effectLst/>
                      </a:endParaRPr>
                    </a:p>
                  </a:txBody>
                  <a:tcPr>
                    <a:lnL>
                      <a:noFill/>
                    </a:lnL>
                    <a:lnR>
                      <a:noFill/>
                    </a:lnR>
                    <a:lnT>
                      <a:noFill/>
                    </a:lnT>
                    <a:lnB>
                      <a:noFill/>
                    </a:lnB>
                    <a:solidFill>
                      <a:srgbClr val="FFFFFF"/>
                    </a:solidFill>
                  </a:tcPr>
                </a:tc>
                <a:tc>
                  <a:txBody>
                    <a:bodyPr/>
                    <a:lstStyle/>
                    <a:p>
                      <a:pPr algn="l"/>
                      <a:r>
                        <a:rPr lang="ru-RU" sz="1200" dirty="0">
                          <a:effectLst/>
                        </a:rPr>
                        <a:t>Станки для обработки камня, дерева и аналогичных твердых материалов</a:t>
                      </a:r>
                    </a:p>
                  </a:txBody>
                  <a:tcPr>
                    <a:lnL>
                      <a:noFill/>
                    </a:lnL>
                    <a:lnR>
                      <a:noFill/>
                    </a:lnR>
                    <a:lnT>
                      <a:noFill/>
                    </a:lnT>
                    <a:lnB>
                      <a:noFill/>
                    </a:lnB>
                    <a:solidFill>
                      <a:srgbClr val="FFFFFF"/>
                    </a:solidFill>
                  </a:tcPr>
                </a:tc>
                <a:extLst>
                  <a:ext uri="{0D108BD9-81ED-4DB2-BD59-A6C34878D82A}">
                    <a16:rowId xmlns:a16="http://schemas.microsoft.com/office/drawing/2014/main" val="410362495"/>
                  </a:ext>
                </a:extLst>
              </a:tr>
              <a:tr h="0">
                <a:tc>
                  <a:txBody>
                    <a:bodyPr/>
                    <a:lstStyle/>
                    <a:p>
                      <a:pPr algn="ctr"/>
                      <a:r>
                        <a:rPr lang="ru-RU" sz="1200" dirty="0">
                          <a:effectLst/>
                        </a:rPr>
                        <a:t>28.</a:t>
                      </a:r>
                    </a:p>
                  </a:txBody>
                  <a:tcPr>
                    <a:lnL>
                      <a:noFill/>
                    </a:lnL>
                    <a:lnR>
                      <a:noFill/>
                    </a:lnR>
                    <a:lnT>
                      <a:noFill/>
                    </a:lnT>
                    <a:lnB>
                      <a:noFill/>
                    </a:lnB>
                    <a:solidFill>
                      <a:srgbClr val="FFFFFF"/>
                    </a:solidFill>
                  </a:tcPr>
                </a:tc>
                <a:tc>
                  <a:txBody>
                    <a:bodyPr/>
                    <a:lstStyle/>
                    <a:p>
                      <a:pPr algn="ctr"/>
                      <a:r>
                        <a:rPr lang="ru-RU" sz="1200" u="none" strike="noStrike">
                          <a:solidFill>
                            <a:srgbClr val="CC3333"/>
                          </a:solidFill>
                          <a:effectLst/>
                          <a:hlinkClick r:id="rId7"/>
                        </a:rPr>
                        <a:t>26.20.40.150</a:t>
                      </a:r>
                      <a:endParaRPr lang="ru-RU" sz="1200">
                        <a:effectLst/>
                      </a:endParaRPr>
                    </a:p>
                  </a:txBody>
                  <a:tcPr>
                    <a:lnL>
                      <a:noFill/>
                    </a:lnL>
                    <a:lnR>
                      <a:noFill/>
                    </a:lnR>
                    <a:lnT>
                      <a:noFill/>
                    </a:lnT>
                    <a:lnB>
                      <a:noFill/>
                    </a:lnB>
                    <a:solidFill>
                      <a:srgbClr val="FFFFFF"/>
                    </a:solidFill>
                  </a:tcPr>
                </a:tc>
                <a:tc>
                  <a:txBody>
                    <a:bodyPr/>
                    <a:lstStyle/>
                    <a:p>
                      <a:pPr algn="l"/>
                      <a:r>
                        <a:rPr lang="ru-RU" sz="1200" dirty="0">
                          <a:effectLst/>
                        </a:rPr>
                        <a:t>Устройства числового программного управления</a:t>
                      </a:r>
                    </a:p>
                  </a:txBody>
                  <a:tcPr>
                    <a:lnL>
                      <a:noFill/>
                    </a:lnL>
                    <a:lnR>
                      <a:noFill/>
                    </a:lnR>
                    <a:lnT>
                      <a:noFill/>
                    </a:lnT>
                    <a:lnB>
                      <a:noFill/>
                    </a:lnB>
                    <a:solidFill>
                      <a:srgbClr val="FFFFFF"/>
                    </a:solidFill>
                  </a:tcPr>
                </a:tc>
                <a:extLst>
                  <a:ext uri="{0D108BD9-81ED-4DB2-BD59-A6C34878D82A}">
                    <a16:rowId xmlns:a16="http://schemas.microsoft.com/office/drawing/2014/main" val="717267904"/>
                  </a:ext>
                </a:extLst>
              </a:tr>
            </a:tbl>
          </a:graphicData>
        </a:graphic>
      </p:graphicFrame>
    </p:spTree>
    <p:extLst>
      <p:ext uri="{BB962C8B-B14F-4D97-AF65-F5344CB8AC3E}">
        <p14:creationId xmlns:p14="http://schemas.microsoft.com/office/powerpoint/2010/main" val="222919346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C8ECE5EB-0120-4B0E-B777-8B2BE82E41A1}"/>
              </a:ext>
            </a:extLst>
          </p:cNvPr>
          <p:cNvSpPr>
            <a:spLocks noGrp="1"/>
          </p:cNvSpPr>
          <p:nvPr>
            <p:ph idx="1"/>
          </p:nvPr>
        </p:nvSpPr>
        <p:spPr>
          <a:xfrm>
            <a:off x="280632" y="130304"/>
            <a:ext cx="10515600" cy="4351338"/>
          </a:xfrm>
        </p:spPr>
        <p:txBody>
          <a:bodyPr/>
          <a:lstStyle/>
          <a:p>
            <a:r>
              <a:rPr lang="ru-RU" sz="1800" b="1" dirty="0">
                <a:solidFill>
                  <a:srgbClr val="C00000"/>
                </a:solidFill>
              </a:rPr>
              <a:t>с </a:t>
            </a:r>
            <a:r>
              <a:rPr lang="en-US" sz="1800" b="1" dirty="0">
                <a:solidFill>
                  <a:srgbClr val="C00000"/>
                </a:solidFill>
              </a:rPr>
              <a:t>15</a:t>
            </a:r>
            <a:r>
              <a:rPr lang="ru-RU" sz="1800" b="1" dirty="0">
                <a:solidFill>
                  <a:srgbClr val="C00000"/>
                </a:solidFill>
              </a:rPr>
              <a:t>.12.2021 </a:t>
            </a:r>
            <a:r>
              <a:rPr lang="ru-RU" sz="1800" dirty="0"/>
              <a:t>(Постановление Правительства России от 20 ноября 2021 г. N 1989)</a:t>
            </a:r>
          </a:p>
          <a:p>
            <a:pPr marL="0" indent="0">
              <a:buNone/>
            </a:pPr>
            <a:endParaRPr lang="ru-RU" sz="1600" strike="sngStrike" dirty="0"/>
          </a:p>
        </p:txBody>
      </p:sp>
      <p:graphicFrame>
        <p:nvGraphicFramePr>
          <p:cNvPr id="4" name="Таблица 4">
            <a:extLst>
              <a:ext uri="{FF2B5EF4-FFF2-40B4-BE49-F238E27FC236}">
                <a16:creationId xmlns:a16="http://schemas.microsoft.com/office/drawing/2014/main" id="{2844686A-6A8B-4377-8017-61CCE7A823C1}"/>
              </a:ext>
            </a:extLst>
          </p:cNvPr>
          <p:cNvGraphicFramePr>
            <a:graphicFrameLocks noGrp="1"/>
          </p:cNvGraphicFramePr>
          <p:nvPr/>
        </p:nvGraphicFramePr>
        <p:xfrm>
          <a:off x="203197" y="556436"/>
          <a:ext cx="11630736" cy="4673600"/>
        </p:xfrm>
        <a:graphic>
          <a:graphicData uri="http://schemas.openxmlformats.org/drawingml/2006/table">
            <a:tbl>
              <a:tblPr firstRow="1" bandRow="1">
                <a:tableStyleId>{5C22544A-7EE6-4342-B048-85BDC9FD1C3A}</a:tableStyleId>
              </a:tblPr>
              <a:tblGrid>
                <a:gridCol w="4679521">
                  <a:extLst>
                    <a:ext uri="{9D8B030D-6E8A-4147-A177-3AD203B41FA5}">
                      <a16:colId xmlns:a16="http://schemas.microsoft.com/office/drawing/2014/main" val="573466614"/>
                    </a:ext>
                  </a:extLst>
                </a:gridCol>
                <a:gridCol w="1135847">
                  <a:extLst>
                    <a:ext uri="{9D8B030D-6E8A-4147-A177-3AD203B41FA5}">
                      <a16:colId xmlns:a16="http://schemas.microsoft.com/office/drawing/2014/main" val="3333475576"/>
                    </a:ext>
                  </a:extLst>
                </a:gridCol>
                <a:gridCol w="5815368">
                  <a:extLst>
                    <a:ext uri="{9D8B030D-6E8A-4147-A177-3AD203B41FA5}">
                      <a16:colId xmlns:a16="http://schemas.microsoft.com/office/drawing/2014/main" val="2305948095"/>
                    </a:ext>
                  </a:extLst>
                </a:gridCol>
              </a:tblGrid>
              <a:tr h="370840">
                <a:tc gridSpan="2">
                  <a:txBody>
                    <a:bodyPr/>
                    <a:lstStyle/>
                    <a:p>
                      <a:r>
                        <a:rPr lang="ru-RU" sz="1400" dirty="0"/>
                        <a:t>Старая редакция </a:t>
                      </a:r>
                    </a:p>
                  </a:txBody>
                  <a:tcPr/>
                </a:tc>
                <a:tc hMerge="1">
                  <a:txBody>
                    <a:bodyPr/>
                    <a:lstStyle/>
                    <a:p>
                      <a:endParaRPr lang="ru-RU" sz="1400" dirty="0"/>
                    </a:p>
                  </a:txBody>
                  <a:tcPr/>
                </a:tc>
                <a:tc>
                  <a:txBody>
                    <a:bodyPr/>
                    <a:lstStyle/>
                    <a:p>
                      <a:r>
                        <a:rPr lang="ru-RU" sz="1400" dirty="0"/>
                        <a:t>Редакция с 15.12.2021</a:t>
                      </a:r>
                    </a:p>
                  </a:txBody>
                  <a:tcPr/>
                </a:tc>
                <a:extLst>
                  <a:ext uri="{0D108BD9-81ED-4DB2-BD59-A6C34878D82A}">
                    <a16:rowId xmlns:a16="http://schemas.microsoft.com/office/drawing/2014/main" val="1665525523"/>
                  </a:ext>
                </a:extLst>
              </a:tr>
              <a:tr h="37084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0" dirty="0">
                          <a:solidFill>
                            <a:schemeClr val="tx1"/>
                          </a:solidFill>
                        </a:rPr>
                        <a:t>6. В целях реализации настоящего постановления:</a:t>
                      </a:r>
                    </a:p>
                  </a:txBody>
                  <a:tcPr/>
                </a:tc>
                <a:tc hMerge="1">
                  <a:txBody>
                    <a:bodyPr/>
                    <a:lstStyle/>
                    <a:p>
                      <a:endParaRPr lang="ru-RU"/>
                    </a:p>
                  </a:txBody>
                  <a:tcPr/>
                </a:tc>
                <a:tc hMerge="1">
                  <a:txBody>
                    <a:bodyPr/>
                    <a:lstStyle/>
                    <a:p>
                      <a:endParaRPr lang="ru-RU" sz="1400" dirty="0"/>
                    </a:p>
                  </a:txBody>
                  <a:tcPr/>
                </a:tc>
                <a:extLst>
                  <a:ext uri="{0D108BD9-81ED-4DB2-BD59-A6C34878D82A}">
                    <a16:rowId xmlns:a16="http://schemas.microsoft.com/office/drawing/2014/main" val="1215687901"/>
                  </a:ext>
                </a:extLst>
              </a:tr>
              <a:tr h="149339">
                <a:tc>
                  <a:txBody>
                    <a:bodyPr/>
                    <a:lstStyle/>
                    <a:p>
                      <a:r>
                        <a:rPr lang="ru-RU" sz="1400" b="0" dirty="0">
                          <a:solidFill>
                            <a:schemeClr val="tx1"/>
                          </a:solidFill>
                        </a:rPr>
                        <a:t>а) подтверждением производства продукции на территории Российской Федерации является наличие сведений о такой продукции в реестре промышленной продукции, произведенной на территории Российской Федерации (далее - реестр российской промышленной продукции), либо в едином реестре российской радиоэлектронной продукции;</a:t>
                      </a:r>
                    </a:p>
                    <a:p>
                      <a:endParaRPr lang="ru-RU" sz="1400" b="0" dirty="0">
                        <a:solidFill>
                          <a:schemeClr val="tx1"/>
                        </a:solidFill>
                      </a:endParaRPr>
                    </a:p>
                    <a:p>
                      <a:r>
                        <a:rPr lang="ru-RU" sz="1400" b="0" dirty="0">
                          <a:solidFill>
                            <a:schemeClr val="tx1"/>
                          </a:solidFill>
                        </a:rPr>
                        <a:t>б) подтверждением производства промышленной продукции на территории государства - члена Евразийского экономического союза является наличие </a:t>
                      </a:r>
                      <a:r>
                        <a:rPr lang="ru-RU" sz="1400" b="0" dirty="0">
                          <a:solidFill>
                            <a:srgbClr val="C00000"/>
                          </a:solidFill>
                        </a:rPr>
                        <a:t>сведений о такой продукции в реестре промышленной продукции, произведенной на территории государства - члена Евразийского экономического союза</a:t>
                      </a:r>
                      <a:r>
                        <a:rPr lang="ru-RU" sz="1400" b="0" dirty="0">
                          <a:solidFill>
                            <a:schemeClr val="tx1"/>
                          </a:solidFill>
                        </a:rPr>
                        <a:t>, за исключением Российской Федерации (далее - реестр евразийской промышленной продукции).</a:t>
                      </a: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b="0" i="0" dirty="0">
                          <a:solidFill>
                            <a:schemeClr val="tx1"/>
                          </a:solidFill>
                        </a:rPr>
                        <a:t>а) подтверждением производства продукции на территории Российской Федерации является наличие сведений о такой продукции в реестре промышленной продукции, произведенной на территории Российской Федерации (далее - реестр российской промышленной продукции), либо в едином реестре российской радиоэлектронной продукции, предусмотренном постановлением Правительства Российской Федерации от 10 июля 2019 г. N 878 "О мерах стимулирования производства радиоэлектронной продукции на территории Российской Федерации при осуществлении закупок товаров, работ, услуг для обеспечения государственных и муниципальных нужд, о внесении изменений в постановление Правительства Российской Федерации от 16 сентября 2016 г. N 925 и признании утратившими силу некоторых актов Правительства Российской Федерации";</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400" b="0" i="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b="0" i="0" dirty="0">
                          <a:solidFill>
                            <a:schemeClr val="tx1"/>
                          </a:solidFill>
                        </a:rPr>
                        <a:t>б) подтверждением производства промышленной продукции на территории государства - члена Евразийского экономического союза является наличие </a:t>
                      </a:r>
                      <a:r>
                        <a:rPr lang="ru-RU" sz="1400" b="0" i="0" dirty="0">
                          <a:solidFill>
                            <a:srgbClr val="C00000"/>
                          </a:solidFill>
                        </a:rPr>
                        <a:t>сведений о такой продукции в евразийском реестре промышленных товаров государств - членов Евразийского экономического союза, порядок формирования и ведения которого устанавливается правом Евразийского экономического союза (далее - евразийский реестр промышленных товаров).</a:t>
                      </a:r>
                      <a:endParaRPr lang="ru-RU" sz="1400" b="0" dirty="0">
                        <a:solidFill>
                          <a:schemeClr val="tx1"/>
                        </a:solidFill>
                      </a:endParaRP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b="0" i="0" dirty="0">
                          <a:solidFill>
                            <a:schemeClr val="tx1"/>
                          </a:solidFill>
                        </a:rPr>
                        <a:t>а) подтверждением производства продукции на территории Российской Федерации является наличие сведений о такой продукции в реестре промышленной продукции, произведенной на территории Российской Федерации (далее - реестр российской промышленной продукции), либо в едином реестре российской радиоэлектронной продукции, предусмотренном постановлением Правительства Российской Федерации от 10 июля 2019 г. N 878 "О мерах стимулирования производства радиоэлектронной продукции на территории Российской Федерации при осуществлении закупок товаров, работ, услуг для обеспечения государственных и муниципальных нужд, о внесении изменений в постановление Правительства Российской Федерации от 16 сентября 2016 г. N 925 и признании утратившими силу некоторых актов Правительства Российской Федерации";</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400" b="0" i="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b="0" i="0" dirty="0">
                          <a:solidFill>
                            <a:schemeClr val="tx1"/>
                          </a:solidFill>
                        </a:rPr>
                        <a:t>б) подтверждением производства промышленной продукции на территории государства - члена Евразийского экономического союза является наличие </a:t>
                      </a:r>
                      <a:r>
                        <a:rPr lang="ru-RU" sz="1400" b="0" i="0" dirty="0">
                          <a:solidFill>
                            <a:srgbClr val="C00000"/>
                          </a:solidFill>
                        </a:rPr>
                        <a:t>сведений о такой продукции в евразийском реестре промышленных товаров государств - членов Евразийского экономического союза, порядок формирования и ведения которого устанавливается правом Евразийского экономического союза (далее - евразийский реестр промышленных товаров).</a:t>
                      </a:r>
                    </a:p>
                  </a:txBody>
                  <a:tcPr/>
                </a:tc>
                <a:extLst>
                  <a:ext uri="{0D108BD9-81ED-4DB2-BD59-A6C34878D82A}">
                    <a16:rowId xmlns:a16="http://schemas.microsoft.com/office/drawing/2014/main" val="3396066153"/>
                  </a:ext>
                </a:extLst>
              </a:tr>
            </a:tbl>
          </a:graphicData>
        </a:graphic>
      </p:graphicFrame>
      <p:graphicFrame>
        <p:nvGraphicFramePr>
          <p:cNvPr id="7" name="Таблица 6">
            <a:extLst>
              <a:ext uri="{FF2B5EF4-FFF2-40B4-BE49-F238E27FC236}">
                <a16:creationId xmlns:a16="http://schemas.microsoft.com/office/drawing/2014/main" id="{6596B2CD-3702-46E9-A036-9E1B3F308665}"/>
              </a:ext>
            </a:extLst>
          </p:cNvPr>
          <p:cNvGraphicFramePr>
            <a:graphicFrameLocks noGrp="1"/>
          </p:cNvGraphicFramePr>
          <p:nvPr/>
        </p:nvGraphicFramePr>
        <p:xfrm>
          <a:off x="446009" y="5488528"/>
          <a:ext cx="11387924" cy="335280"/>
        </p:xfrm>
        <a:graphic>
          <a:graphicData uri="http://schemas.openxmlformats.org/drawingml/2006/table">
            <a:tbl>
              <a:tblPr/>
              <a:tblGrid>
                <a:gridCol w="849845">
                  <a:extLst>
                    <a:ext uri="{9D8B030D-6E8A-4147-A177-3AD203B41FA5}">
                      <a16:colId xmlns:a16="http://schemas.microsoft.com/office/drawing/2014/main" val="3166379038"/>
                    </a:ext>
                  </a:extLst>
                </a:gridCol>
                <a:gridCol w="3229411">
                  <a:extLst>
                    <a:ext uri="{9D8B030D-6E8A-4147-A177-3AD203B41FA5}">
                      <a16:colId xmlns:a16="http://schemas.microsoft.com/office/drawing/2014/main" val="3989255157"/>
                    </a:ext>
                  </a:extLst>
                </a:gridCol>
                <a:gridCol w="7308668">
                  <a:extLst>
                    <a:ext uri="{9D8B030D-6E8A-4147-A177-3AD203B41FA5}">
                      <a16:colId xmlns:a16="http://schemas.microsoft.com/office/drawing/2014/main" val="2061617450"/>
                    </a:ext>
                  </a:extLst>
                </a:gridCol>
              </a:tblGrid>
              <a:tr h="0">
                <a:tc>
                  <a:txBody>
                    <a:bodyPr/>
                    <a:lstStyle/>
                    <a:p>
                      <a:pPr algn="ctr"/>
                      <a:r>
                        <a:rPr lang="ru-RU" sz="1600" dirty="0">
                          <a:effectLst/>
                        </a:rPr>
                        <a:t>44.</a:t>
                      </a:r>
                    </a:p>
                  </a:txBody>
                  <a:tcPr>
                    <a:lnL>
                      <a:noFill/>
                    </a:lnL>
                    <a:lnR>
                      <a:noFill/>
                    </a:lnR>
                    <a:lnT>
                      <a:noFill/>
                    </a:lnT>
                    <a:lnB>
                      <a:noFill/>
                    </a:lnB>
                    <a:solidFill>
                      <a:srgbClr val="F3F1E9"/>
                    </a:solidFill>
                  </a:tcPr>
                </a:tc>
                <a:tc>
                  <a:txBody>
                    <a:bodyPr/>
                    <a:lstStyle/>
                    <a:p>
                      <a:pPr algn="ctr"/>
                      <a:r>
                        <a:rPr lang="ru-RU" sz="1600" u="none" strike="noStrike" dirty="0">
                          <a:solidFill>
                            <a:srgbClr val="3272C0"/>
                          </a:solidFill>
                          <a:effectLst/>
                          <a:hlinkClick r:id="rId2"/>
                        </a:rPr>
                        <a:t>28.22.16.111</a:t>
                      </a:r>
                      <a:endParaRPr lang="ru-RU" sz="1600" dirty="0">
                        <a:effectLst/>
                      </a:endParaRPr>
                    </a:p>
                  </a:txBody>
                  <a:tcPr>
                    <a:lnL>
                      <a:noFill/>
                    </a:lnL>
                    <a:lnR>
                      <a:noFill/>
                    </a:lnR>
                    <a:lnT>
                      <a:noFill/>
                    </a:lnT>
                    <a:lnB>
                      <a:noFill/>
                    </a:lnB>
                    <a:solidFill>
                      <a:srgbClr val="F3F1E9"/>
                    </a:solidFill>
                  </a:tcPr>
                </a:tc>
                <a:tc>
                  <a:txBody>
                    <a:bodyPr/>
                    <a:lstStyle/>
                    <a:p>
                      <a:r>
                        <a:rPr lang="ru-RU" sz="1600" dirty="0">
                          <a:effectLst/>
                        </a:rPr>
                        <a:t>Лифты пассажирские – </a:t>
                      </a:r>
                      <a:r>
                        <a:rPr lang="ru-RU" sz="1600" b="1" dirty="0">
                          <a:solidFill>
                            <a:srgbClr val="C00000"/>
                          </a:solidFill>
                          <a:effectLst/>
                        </a:rPr>
                        <a:t>попадает под запрет с 24.05.2022</a:t>
                      </a:r>
                    </a:p>
                  </a:txBody>
                  <a:tcPr>
                    <a:lnL>
                      <a:noFill/>
                    </a:lnL>
                    <a:lnR>
                      <a:noFill/>
                    </a:lnR>
                    <a:lnT>
                      <a:noFill/>
                    </a:lnT>
                    <a:lnB>
                      <a:noFill/>
                    </a:lnB>
                    <a:solidFill>
                      <a:srgbClr val="F3F1E9"/>
                    </a:solidFill>
                  </a:tcPr>
                </a:tc>
                <a:extLst>
                  <a:ext uri="{0D108BD9-81ED-4DB2-BD59-A6C34878D82A}">
                    <a16:rowId xmlns:a16="http://schemas.microsoft.com/office/drawing/2014/main" val="1366729616"/>
                  </a:ext>
                </a:extLst>
              </a:tr>
            </a:tbl>
          </a:graphicData>
        </a:graphic>
      </p:graphicFrame>
      <p:graphicFrame>
        <p:nvGraphicFramePr>
          <p:cNvPr id="8" name="Таблица 7">
            <a:extLst>
              <a:ext uri="{FF2B5EF4-FFF2-40B4-BE49-F238E27FC236}">
                <a16:creationId xmlns:a16="http://schemas.microsoft.com/office/drawing/2014/main" id="{19C3498C-2F75-4423-893D-B7CDA85A014E}"/>
              </a:ext>
            </a:extLst>
          </p:cNvPr>
          <p:cNvGraphicFramePr>
            <a:graphicFrameLocks noGrp="1"/>
          </p:cNvGraphicFramePr>
          <p:nvPr/>
        </p:nvGraphicFramePr>
        <p:xfrm>
          <a:off x="597346" y="5966284"/>
          <a:ext cx="11431896" cy="762000"/>
        </p:xfrm>
        <a:graphic>
          <a:graphicData uri="http://schemas.openxmlformats.org/drawingml/2006/table">
            <a:tbl>
              <a:tblPr/>
              <a:tblGrid>
                <a:gridCol w="871490">
                  <a:extLst>
                    <a:ext uri="{9D8B030D-6E8A-4147-A177-3AD203B41FA5}">
                      <a16:colId xmlns:a16="http://schemas.microsoft.com/office/drawing/2014/main" val="1032899545"/>
                    </a:ext>
                  </a:extLst>
                </a:gridCol>
                <a:gridCol w="2990407">
                  <a:extLst>
                    <a:ext uri="{9D8B030D-6E8A-4147-A177-3AD203B41FA5}">
                      <a16:colId xmlns:a16="http://schemas.microsoft.com/office/drawing/2014/main" val="2724915876"/>
                    </a:ext>
                  </a:extLst>
                </a:gridCol>
                <a:gridCol w="7569999">
                  <a:extLst>
                    <a:ext uri="{9D8B030D-6E8A-4147-A177-3AD203B41FA5}">
                      <a16:colId xmlns:a16="http://schemas.microsoft.com/office/drawing/2014/main" val="2856807523"/>
                    </a:ext>
                  </a:extLst>
                </a:gridCol>
              </a:tblGrid>
              <a:tr h="0">
                <a:tc>
                  <a:txBody>
                    <a:bodyPr/>
                    <a:lstStyle/>
                    <a:p>
                      <a:r>
                        <a:rPr lang="ru-RU" sz="1600" dirty="0">
                          <a:effectLst/>
                        </a:rPr>
                        <a:t>27</a:t>
                      </a:r>
                      <a:r>
                        <a:rPr lang="ru-RU" sz="1600" baseline="30000" dirty="0">
                          <a:effectLst/>
                        </a:rPr>
                        <a:t> 1</a:t>
                      </a:r>
                      <a:r>
                        <a:rPr lang="ru-RU" sz="1600" dirty="0">
                          <a:effectLst/>
                        </a:rPr>
                        <a:t>.</a:t>
                      </a:r>
                    </a:p>
                  </a:txBody>
                  <a:tcPr>
                    <a:lnL>
                      <a:noFill/>
                    </a:lnL>
                    <a:lnR>
                      <a:noFill/>
                    </a:lnR>
                    <a:lnT>
                      <a:noFill/>
                    </a:lnT>
                    <a:lnB>
                      <a:noFill/>
                    </a:lnB>
                    <a:solidFill>
                      <a:srgbClr val="FFFFFF"/>
                    </a:solidFill>
                  </a:tcPr>
                </a:tc>
                <a:tc>
                  <a:txBody>
                    <a:bodyPr/>
                    <a:lstStyle/>
                    <a:p>
                      <a:pPr algn="ctr"/>
                      <a:r>
                        <a:rPr lang="ru-RU" sz="1600" dirty="0">
                          <a:effectLst/>
                        </a:rPr>
                        <a:t>26.20.2</a:t>
                      </a:r>
                    </a:p>
                  </a:txBody>
                  <a:tcPr>
                    <a:lnL>
                      <a:noFill/>
                    </a:lnL>
                    <a:lnR>
                      <a:noFill/>
                    </a:lnR>
                    <a:lnT>
                      <a:noFill/>
                    </a:lnT>
                    <a:lnB>
                      <a:noFill/>
                    </a:lnB>
                    <a:solidFill>
                      <a:srgbClr val="FFFFFF"/>
                    </a:solidFill>
                  </a:tcPr>
                </a:tc>
                <a:tc>
                  <a:txBody>
                    <a:bodyPr/>
                    <a:lstStyle/>
                    <a:p>
                      <a:r>
                        <a:rPr lang="ru-RU" sz="1600" dirty="0">
                          <a:effectLst/>
                        </a:rPr>
                        <a:t>Устройства запоминающие и прочие устройства хранения данных </a:t>
                      </a:r>
                      <a:r>
                        <a:rPr lang="ru-RU" sz="1600" dirty="0">
                          <a:solidFill>
                            <a:srgbClr val="C00000"/>
                          </a:solidFill>
                          <a:effectLst/>
                        </a:rPr>
                        <a:t>- с 27.12.2021 попали под запрет </a:t>
                      </a:r>
                      <a:r>
                        <a:rPr lang="ru-RU" sz="1200" dirty="0">
                          <a:solidFill>
                            <a:srgbClr val="C00000"/>
                          </a:solidFill>
                          <a:effectLst/>
                        </a:rPr>
                        <a:t>(Постановление Правительства РФ от 6 декабря 2021 г. N 2213 "О внесении изменений в некоторые акты Правительства Российской Федерации«)</a:t>
                      </a:r>
                    </a:p>
                  </a:txBody>
                  <a:tcPr>
                    <a:lnL>
                      <a:noFill/>
                    </a:lnL>
                    <a:lnR>
                      <a:noFill/>
                    </a:lnR>
                    <a:lnT>
                      <a:noFill/>
                    </a:lnT>
                    <a:lnB>
                      <a:noFill/>
                    </a:lnB>
                    <a:solidFill>
                      <a:srgbClr val="FFFFFF"/>
                    </a:solidFill>
                  </a:tcPr>
                </a:tc>
                <a:extLst>
                  <a:ext uri="{0D108BD9-81ED-4DB2-BD59-A6C34878D82A}">
                    <a16:rowId xmlns:a16="http://schemas.microsoft.com/office/drawing/2014/main" val="1407511950"/>
                  </a:ext>
                </a:extLst>
              </a:tr>
            </a:tbl>
          </a:graphicData>
        </a:graphic>
      </p:graphicFrame>
    </p:spTree>
    <p:extLst>
      <p:ext uri="{BB962C8B-B14F-4D97-AF65-F5344CB8AC3E}">
        <p14:creationId xmlns:p14="http://schemas.microsoft.com/office/powerpoint/2010/main" val="335385718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AA50AC-7FFD-7401-F246-8600D5D2EFE2}"/>
              </a:ext>
            </a:extLst>
          </p:cNvPr>
          <p:cNvSpPr>
            <a:spLocks noGrp="1"/>
          </p:cNvSpPr>
          <p:nvPr>
            <p:ph type="title"/>
          </p:nvPr>
        </p:nvSpPr>
        <p:spPr>
          <a:xfrm>
            <a:off x="838200" y="365126"/>
            <a:ext cx="10515600" cy="315912"/>
          </a:xfrm>
        </p:spPr>
        <p:txBody>
          <a:bodyPr>
            <a:noAutofit/>
          </a:bodyPr>
          <a:lstStyle/>
          <a:p>
            <a:r>
              <a:rPr lang="ru-RU" sz="2800" dirty="0">
                <a:solidFill>
                  <a:srgbClr val="FF0000"/>
                </a:solidFill>
              </a:rPr>
              <a:t>С 25.05.2022 – ПП 883 от 16.05.2022</a:t>
            </a:r>
          </a:p>
        </p:txBody>
      </p:sp>
      <p:sp>
        <p:nvSpPr>
          <p:cNvPr id="3" name="Объект 2">
            <a:extLst>
              <a:ext uri="{FF2B5EF4-FFF2-40B4-BE49-F238E27FC236}">
                <a16:creationId xmlns:a16="http://schemas.microsoft.com/office/drawing/2014/main" id="{0848D061-893C-27A4-40AF-982B97B552F4}"/>
              </a:ext>
            </a:extLst>
          </p:cNvPr>
          <p:cNvSpPr>
            <a:spLocks noGrp="1"/>
          </p:cNvSpPr>
          <p:nvPr>
            <p:ph idx="1"/>
          </p:nvPr>
        </p:nvSpPr>
        <p:spPr>
          <a:xfrm>
            <a:off x="838200" y="981512"/>
            <a:ext cx="10515600" cy="5195451"/>
          </a:xfrm>
        </p:spPr>
        <p:txBody>
          <a:bodyPr>
            <a:normAutofit fontScale="62500" lnSpcReduction="20000"/>
          </a:bodyPr>
          <a:lstStyle/>
          <a:p>
            <a:r>
              <a:rPr lang="ru-RU" dirty="0"/>
              <a:t>2.1. Указанные в пунктах 1 и 2 настоящего постановления запреты не применяются к товарам, происходящим из </a:t>
            </a:r>
            <a:r>
              <a:rPr lang="ru-RU" dirty="0">
                <a:solidFill>
                  <a:srgbClr val="FF0000"/>
                </a:solidFill>
              </a:rPr>
              <a:t>Донецкой Народной Республики, Луганской Народной Республики</a:t>
            </a:r>
            <a:r>
              <a:rPr lang="ru-RU" dirty="0"/>
              <a:t>.</a:t>
            </a:r>
          </a:p>
          <a:p>
            <a:endParaRPr lang="ru-RU" dirty="0"/>
          </a:p>
          <a:p>
            <a:r>
              <a:rPr lang="ru-RU" dirty="0"/>
              <a:t>6. В целях реализации настоящего постановления:</a:t>
            </a:r>
          </a:p>
          <a:p>
            <a:r>
              <a:rPr lang="ru-RU" dirty="0"/>
              <a:t>а) подтверждением производства продукции на территории Российской Федерации является наличие сведений о такой продукции в реестре промышленной продукции, произведенной на территории Российской Федерации (далее - реестр российской промышленной продукции), либо в едином реестре российской радиоэлектронной продукции, предусмотренном постановлением Правительства Российской Федерации от 10 июля 2019 г. N 878 "О мерах стимулирования производства радиоэлектронной продукции на территории Российской Федерации при осуществлении закупок товаров, работ, услуг для обеспечения государственных и муниципальных нужд, о внесении изменений в постановление Правительства Российской Федерации от 16 сентября 2016 г. N 925 и признании утратившими силу некоторых актов Правительства Российской Федерации";</a:t>
            </a:r>
          </a:p>
          <a:p>
            <a:r>
              <a:rPr lang="ru-RU" dirty="0"/>
              <a:t>б) подтверждением производства промышленной продукции на территории государства - члена Евразийского экономического союза является наличие сведений о такой продукции в евразийском реестре промышленных товаров государств - членов Евразийского экономического союза, порядок формирования и ведения которого устанавливается правом Евразийского экономического союза (далее - евразийский реестр промышленных товаров);</a:t>
            </a:r>
          </a:p>
          <a:p>
            <a:r>
              <a:rPr lang="ru-RU" dirty="0"/>
              <a:t>в) подтверждением производства промышленной продукции на территориях </a:t>
            </a:r>
            <a:r>
              <a:rPr lang="ru-RU" dirty="0">
                <a:solidFill>
                  <a:srgbClr val="FF0000"/>
                </a:solidFill>
              </a:rPr>
              <a:t>Донецкой Народной Республики, Луганской Народной Республики</a:t>
            </a:r>
            <a:r>
              <a:rPr lang="ru-RU" dirty="0"/>
              <a:t> является наличие сведений о такой продукции в реестре промышленной продукции, произведенной на территориях Донецкой Народной Республики, Луганской Народной Республики.</a:t>
            </a:r>
          </a:p>
        </p:txBody>
      </p:sp>
    </p:spTree>
    <p:extLst>
      <p:ext uri="{BB962C8B-B14F-4D97-AF65-F5344CB8AC3E}">
        <p14:creationId xmlns:p14="http://schemas.microsoft.com/office/powerpoint/2010/main" val="285479567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AA50AC-7FFD-7401-F246-8600D5D2EFE2}"/>
              </a:ext>
            </a:extLst>
          </p:cNvPr>
          <p:cNvSpPr>
            <a:spLocks noGrp="1"/>
          </p:cNvSpPr>
          <p:nvPr>
            <p:ph type="title"/>
          </p:nvPr>
        </p:nvSpPr>
        <p:spPr>
          <a:xfrm>
            <a:off x="838200" y="365126"/>
            <a:ext cx="10515600" cy="315912"/>
          </a:xfrm>
        </p:spPr>
        <p:txBody>
          <a:bodyPr>
            <a:noAutofit/>
          </a:bodyPr>
          <a:lstStyle/>
          <a:p>
            <a:r>
              <a:rPr lang="ru-RU" sz="2800" dirty="0">
                <a:solidFill>
                  <a:srgbClr val="FF0000"/>
                </a:solidFill>
              </a:rPr>
              <a:t>С 25.05.2022 – ПП 883 от 16.05.2022</a:t>
            </a:r>
          </a:p>
        </p:txBody>
      </p:sp>
      <p:sp>
        <p:nvSpPr>
          <p:cNvPr id="3" name="Объект 2">
            <a:extLst>
              <a:ext uri="{FF2B5EF4-FFF2-40B4-BE49-F238E27FC236}">
                <a16:creationId xmlns:a16="http://schemas.microsoft.com/office/drawing/2014/main" id="{0848D061-893C-27A4-40AF-982B97B552F4}"/>
              </a:ext>
            </a:extLst>
          </p:cNvPr>
          <p:cNvSpPr>
            <a:spLocks noGrp="1"/>
          </p:cNvSpPr>
          <p:nvPr>
            <p:ph idx="1"/>
          </p:nvPr>
        </p:nvSpPr>
        <p:spPr>
          <a:xfrm>
            <a:off x="838200" y="981512"/>
            <a:ext cx="10515600" cy="5195451"/>
          </a:xfrm>
        </p:spPr>
        <p:txBody>
          <a:bodyPr>
            <a:normAutofit fontScale="62500" lnSpcReduction="20000"/>
          </a:bodyPr>
          <a:lstStyle/>
          <a:p>
            <a:r>
              <a:rPr lang="ru-RU" dirty="0"/>
              <a:t>8.1. Основанием для включения продукции в реестр, указанный в подпункте "в" пункта 6 настоящего постановления, является акт экспертизы, выданный уполномоченными органами (организациями) </a:t>
            </a:r>
            <a:r>
              <a:rPr lang="ru-RU" dirty="0">
                <a:solidFill>
                  <a:srgbClr val="FF0000"/>
                </a:solidFill>
              </a:rPr>
              <a:t>Донецкой Народной Республики, Луганской Народной Ре</a:t>
            </a:r>
            <a:r>
              <a:rPr lang="ru-RU" dirty="0"/>
              <a:t>спублики, о соответствии такой продукции требованиям, предусмотренным приложением к постановлению Правительства Российской Федерации от 17 июля 2015 г. N 719 "О подтверждении производства промышленной продукции на территории Российской Федерации", с указанием информации о совокупном количестве баллов за выполнение (освоение) соответствующих операций (условий) на территориях Донецкой Народной Республики, Луганской Народной Республики (для продукции, в отношении которой установлены требования о совокупном количестве баллов за выполнение (освоение) на территории Российской Федерации соответствующих операций (условий).</a:t>
            </a:r>
          </a:p>
          <a:p>
            <a:r>
              <a:rPr lang="ru-RU" dirty="0"/>
              <a:t>10. Установить, что для подтверждения соответствия закупки промышленных товаров требованиям, установленным настоящим постановлением, участник закупки указывает (декларирует) в составе заявки на участие в закупке:</a:t>
            </a:r>
          </a:p>
          <a:p>
            <a:r>
              <a:rPr lang="ru-RU" dirty="0"/>
              <a:t>в отношении товаров, страной происхождения которых является Российская Федерация, - номера реестровых записей из реестра российской промышленной продукции, единого реестра российской радиоэлектронной продукции (в случае закупки товаров, указанных в пунктах 22 - 27 и 29 перечня), а также информацию о совокупном количестве баллов за выполнение технологических операций (условий) на территории Российской Федерации, если это предусмотрено постановлением Правительства Российской Федерации от 17 июля 2015 г. N 719 (для продукции, в отношении которой установлены требования о совокупном количестве баллов за выполнение (освоение) на территории Российской Федерации соответствующих операций (условий), в отношении товаров, страной </a:t>
            </a:r>
            <a:r>
              <a:rPr lang="ru-RU" dirty="0">
                <a:solidFill>
                  <a:srgbClr val="FF0000"/>
                </a:solidFill>
              </a:rPr>
              <a:t>происхождения которых является Донецкая Народная Республика, Луганская Народная Республика</a:t>
            </a:r>
            <a:r>
              <a:rPr lang="ru-RU" dirty="0"/>
              <a:t>, - номера реестровых записей из реестра, указанного в подпункте "в" пункта 6 настоящего постановления. Информация о реестровых записях о товаре и совокупном количестве баллов включается в контракт;</a:t>
            </a:r>
          </a:p>
        </p:txBody>
      </p:sp>
    </p:spTree>
    <p:extLst>
      <p:ext uri="{BB962C8B-B14F-4D97-AF65-F5344CB8AC3E}">
        <p14:creationId xmlns:p14="http://schemas.microsoft.com/office/powerpoint/2010/main" val="2837297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767389"/>
          </a:xfrm>
        </p:spPr>
        <p:txBody>
          <a:bodyPr>
            <a:normAutofit/>
          </a:bodyPr>
          <a:lstStyle/>
          <a:p>
            <a:r>
              <a:rPr lang="ru-RU" sz="2400" b="0" i="0" dirty="0">
                <a:solidFill>
                  <a:srgbClr val="FF0000"/>
                </a:solidFill>
                <a:effectLst/>
                <a:latin typeface="PT Serif" panose="020A0603040505020204" pitchFamily="18" charset="-52"/>
              </a:rPr>
              <a:t>Изменения в 44-ФЗ с 16 апреля 2022 года (104-ФЗ от 16.04.2022)</a:t>
            </a:r>
            <a:br>
              <a:rPr lang="ru-RU" sz="2400" b="0" i="0" dirty="0">
                <a:solidFill>
                  <a:srgbClr val="FF0000"/>
                </a:solidFill>
                <a:effectLst/>
                <a:latin typeface="PT Serif" panose="020A0603040505020204" pitchFamily="18" charset="-52"/>
              </a:rPr>
            </a:br>
            <a:endParaRPr lang="ru-RU" sz="2400" dirty="0">
              <a:solidFill>
                <a:srgbClr val="FF0000"/>
              </a:solidFill>
            </a:endParaRPr>
          </a:p>
        </p:txBody>
      </p:sp>
      <p:sp>
        <p:nvSpPr>
          <p:cNvPr id="3" name="Объект 2"/>
          <p:cNvSpPr>
            <a:spLocks noGrp="1"/>
          </p:cNvSpPr>
          <p:nvPr>
            <p:ph idx="1"/>
          </p:nvPr>
        </p:nvSpPr>
        <p:spPr>
          <a:xfrm>
            <a:off x="838200" y="1011893"/>
            <a:ext cx="10515600" cy="4351338"/>
          </a:xfrm>
        </p:spPr>
        <p:txBody>
          <a:bodyPr>
            <a:normAutofit/>
          </a:bodyPr>
          <a:lstStyle/>
          <a:p>
            <a:pPr algn="ctr"/>
            <a:r>
              <a:rPr lang="ru-RU" sz="1400" b="1" i="0" dirty="0">
                <a:solidFill>
                  <a:srgbClr val="22272F"/>
                </a:solidFill>
                <a:effectLst/>
                <a:latin typeface="PT Serif" panose="020A0603040505020204" pitchFamily="18" charset="-52"/>
              </a:rPr>
              <a:t>Статья 22. Начальная (максимальная) цена контракта, цена контракта, заключаемого с единственным поставщиком (подрядчиком, исполнителем), начальная сумма цен единиц товара, работы, услуги</a:t>
            </a:r>
          </a:p>
          <a:p>
            <a:pPr algn="ctr"/>
            <a:endParaRPr lang="ru-RU" sz="1400" dirty="0">
              <a:solidFill>
                <a:srgbClr val="22272F"/>
              </a:solidFill>
              <a:latin typeface="PT Serif" panose="020A0603040505020204" pitchFamily="18" charset="-52"/>
            </a:endParaRPr>
          </a:p>
          <a:p>
            <a:pPr algn="just"/>
            <a:r>
              <a:rPr lang="ru-RU" sz="1400" b="0" i="0" dirty="0">
                <a:solidFill>
                  <a:srgbClr val="22272F"/>
                </a:solidFill>
                <a:effectLst/>
                <a:latin typeface="PT Serif" panose="020A0603040505020204" pitchFamily="18" charset="-52"/>
              </a:rPr>
              <a:t>5. В целях применения метода сопоставимых рыночных цен (анализа рынка) могут использоваться общедоступная информация о рыночных ценах товаров, работ, услуг в соответствии с </a:t>
            </a:r>
            <a:r>
              <a:rPr lang="ru-RU" sz="1400" b="0" i="0" u="none" strike="noStrike" dirty="0">
                <a:solidFill>
                  <a:srgbClr val="3272C0"/>
                </a:solidFill>
                <a:effectLst/>
                <a:latin typeface="PT Serif" panose="020A0603040505020204" pitchFamily="18" charset="-52"/>
                <a:hlinkClick r:id="rId2"/>
              </a:rPr>
              <a:t>частью 18</a:t>
            </a:r>
            <a:r>
              <a:rPr lang="ru-RU" sz="1400" b="0" i="0" dirty="0">
                <a:solidFill>
                  <a:srgbClr val="22272F"/>
                </a:solidFill>
                <a:effectLst/>
                <a:latin typeface="PT Serif" panose="020A0603040505020204" pitchFamily="18" charset="-52"/>
              </a:rPr>
              <a:t> настоящей статьи, информация о ценах товаров, работ, услуг, полученная по запросу заказчика у поставщиков (подрядчиков, исполнителей), осуществляющих поставки идентичных товаров, работ, услуг, планируемых к закупкам, или при их отсутствии однородных товаров, работ, услуг (</a:t>
            </a:r>
            <a:r>
              <a:rPr lang="ru-RU" sz="1400" b="0" i="0" dirty="0">
                <a:solidFill>
                  <a:srgbClr val="FF0000"/>
                </a:solidFill>
                <a:effectLst/>
                <a:latin typeface="PT Serif" panose="020A0603040505020204" pitchFamily="18" charset="-52"/>
              </a:rPr>
              <a:t>в случае получения такой информации заказчиком),</a:t>
            </a:r>
            <a:r>
              <a:rPr lang="ru-RU" sz="1400" b="0" i="0" dirty="0">
                <a:solidFill>
                  <a:srgbClr val="22272F"/>
                </a:solidFill>
                <a:effectLst/>
                <a:latin typeface="PT Serif" panose="020A0603040505020204" pitchFamily="18" charset="-52"/>
              </a:rPr>
              <a:t> а также информация, полученная в результате размещения запросов цен товаров, работ, услуг в единой информационной системе </a:t>
            </a:r>
            <a:r>
              <a:rPr lang="ru-RU" sz="1400" b="0" i="0" dirty="0">
                <a:solidFill>
                  <a:srgbClr val="FF0000"/>
                </a:solidFill>
                <a:effectLst/>
                <a:latin typeface="PT Serif" panose="020A0603040505020204" pitchFamily="18" charset="-52"/>
              </a:rPr>
              <a:t>(в случае получения такой информации заказчиком).</a:t>
            </a:r>
          </a:p>
          <a:p>
            <a:pPr algn="just"/>
            <a:endParaRPr lang="ru-RU" sz="1400" dirty="0">
              <a:solidFill>
                <a:srgbClr val="FF0000"/>
              </a:solidFill>
              <a:latin typeface="PT Serif" panose="020A0603040505020204" pitchFamily="18" charset="-52"/>
            </a:endParaRPr>
          </a:p>
          <a:p>
            <a:pPr algn="just"/>
            <a:r>
              <a:rPr lang="ru-RU" sz="1400" b="0" i="0" dirty="0">
                <a:solidFill>
                  <a:srgbClr val="FF0000"/>
                </a:solidFill>
                <a:effectLst/>
                <a:latin typeface="PT Serif" panose="020A0603040505020204" pitchFamily="18" charset="-52"/>
              </a:rPr>
              <a:t>18.1. Определение и обоснование начальной (максимальной) цены контракта, цены контракта, заключаемого с единственным поставщиком (подрядчиком, исполнителем</a:t>
            </a:r>
            <a:r>
              <a:rPr lang="ru-RU" sz="1400" b="1" i="0" u="sng" dirty="0">
                <a:solidFill>
                  <a:srgbClr val="FF0000"/>
                </a:solidFill>
                <a:effectLst/>
                <a:latin typeface="PT Serif" panose="020A0603040505020204" pitchFamily="18" charset="-52"/>
              </a:rPr>
              <a:t>), с использованием иностранной валюты не допускается</a:t>
            </a:r>
            <a:r>
              <a:rPr lang="ru-RU" sz="1400" b="0" i="0" dirty="0">
                <a:solidFill>
                  <a:srgbClr val="FF0000"/>
                </a:solidFill>
                <a:effectLst/>
                <a:latin typeface="PT Serif" panose="020A0603040505020204" pitchFamily="18" charset="-52"/>
              </a:rPr>
              <a:t>, за исключением случая обоснования и определения таких цен заказчиком, осуществляющим деятельность на территории иностранного государства.</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0420" y="1967424"/>
            <a:ext cx="10515600" cy="1325563"/>
          </a:xfrm>
        </p:spPr>
        <p:txBody>
          <a:bodyPr/>
          <a:lstStyle/>
          <a:p>
            <a:r>
              <a:rPr lang="ru-RU" dirty="0">
                <a:solidFill>
                  <a:srgbClr val="7030A0"/>
                </a:solidFill>
              </a:rPr>
              <a:t>Сделаем паузу – рассмотрим будущие возможные проблемы</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AA50AC-7FFD-7401-F246-8600D5D2EFE2}"/>
              </a:ext>
            </a:extLst>
          </p:cNvPr>
          <p:cNvSpPr>
            <a:spLocks noGrp="1"/>
          </p:cNvSpPr>
          <p:nvPr>
            <p:ph type="title"/>
          </p:nvPr>
        </p:nvSpPr>
        <p:spPr>
          <a:xfrm>
            <a:off x="838200" y="365126"/>
            <a:ext cx="10515600" cy="315912"/>
          </a:xfrm>
        </p:spPr>
        <p:txBody>
          <a:bodyPr>
            <a:noAutofit/>
          </a:bodyPr>
          <a:lstStyle/>
          <a:p>
            <a:r>
              <a:rPr lang="ru-RU" sz="2800" dirty="0">
                <a:solidFill>
                  <a:srgbClr val="FF0000"/>
                </a:solidFill>
              </a:rPr>
              <a:t>С 25.05.2022 – ПП 883 от 16.05.2022</a:t>
            </a:r>
          </a:p>
        </p:txBody>
      </p:sp>
      <p:sp>
        <p:nvSpPr>
          <p:cNvPr id="3" name="Объект 2">
            <a:extLst>
              <a:ext uri="{FF2B5EF4-FFF2-40B4-BE49-F238E27FC236}">
                <a16:creationId xmlns:a16="http://schemas.microsoft.com/office/drawing/2014/main" id="{0848D061-893C-27A4-40AF-982B97B552F4}"/>
              </a:ext>
            </a:extLst>
          </p:cNvPr>
          <p:cNvSpPr>
            <a:spLocks noGrp="1"/>
          </p:cNvSpPr>
          <p:nvPr>
            <p:ph idx="1"/>
          </p:nvPr>
        </p:nvSpPr>
        <p:spPr>
          <a:xfrm>
            <a:off x="838200" y="981512"/>
            <a:ext cx="10515600" cy="5195451"/>
          </a:xfrm>
        </p:spPr>
        <p:txBody>
          <a:bodyPr>
            <a:normAutofit fontScale="70000" lnSpcReduction="20000"/>
          </a:bodyPr>
          <a:lstStyle/>
          <a:p>
            <a:r>
              <a:rPr lang="ru-RU" dirty="0"/>
              <a:t>10.2. Номера реестровых записей из реестра российской промышленной продукции, единого реестра российской радиоэлектронной продукции, евразийского реестра промышленных товаров, реестра промышленной продукции, произведенной на территориях </a:t>
            </a:r>
            <a:r>
              <a:rPr lang="ru-RU" dirty="0">
                <a:solidFill>
                  <a:srgbClr val="FF0000"/>
                </a:solidFill>
              </a:rPr>
              <a:t>Донецкой Народной Республики, Луганской Народной Республики,</a:t>
            </a:r>
            <a:r>
              <a:rPr lang="ru-RU" dirty="0"/>
              <a:t> предусмотренные абзацами вторым и третьим пункта 10 настоящего постановления, не представляются при осуществлении закупок для нужд обороны страны и безопасности государства промышленных товаров, подпадающих под запрет, установленный пунктом 2 настоящего постановления, за исключением промышленных товаров, предусмотренных перечнем.</a:t>
            </a:r>
          </a:p>
          <a:p>
            <a:r>
              <a:rPr lang="ru-RU" dirty="0"/>
              <a:t>10.3. При исполнении контракта поставщик (подрядчик, исполнитель) при передаче товара (результатов работы) обязан предоставить заказчику документы, подтверждающие страну происхождения товара, на основании которых осуществляется включение продукции в реестр российской промышленной продукции, единый реестр российской радиоэлектронной продукции или евразийский реестр промышленных товаров, предусмотренные постановлением Правительства Российской Федерации от 17 июля 2015 г. N 719, постановлением Правительства Российской Федерации от 10 июля 2019 г. N 878  или решением Совета Евразийской экономической комиссии от 23 ноября 2020 г. N 105 соответственно, а также документы, подтверждающие страну происхождения товара, на основании которых осуществляется включение продукции в реестр промышленной продукции, произведенной на территориях </a:t>
            </a:r>
            <a:r>
              <a:rPr lang="ru-RU" dirty="0">
                <a:solidFill>
                  <a:srgbClr val="FF0000"/>
                </a:solidFill>
              </a:rPr>
              <a:t>Донецкой Народной Республики, Луганской Народной Республики</a:t>
            </a:r>
            <a:r>
              <a:rPr lang="ru-RU" dirty="0"/>
              <a:t>, предусмотренные порядком, установленным в соответствии с подпунктом "г" пункта 15 настоящего постановления.</a:t>
            </a:r>
          </a:p>
        </p:txBody>
      </p:sp>
    </p:spTree>
    <p:extLst>
      <p:ext uri="{BB962C8B-B14F-4D97-AF65-F5344CB8AC3E}">
        <p14:creationId xmlns:p14="http://schemas.microsoft.com/office/powerpoint/2010/main" val="360624149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nvPr>
        </p:nvGraphicFramePr>
        <p:xfrm>
          <a:off x="668299" y="528507"/>
          <a:ext cx="10855401" cy="5459494"/>
        </p:xfrm>
        <a:graphic>
          <a:graphicData uri="http://schemas.openxmlformats.org/drawingml/2006/table">
            <a:tbl>
              <a:tblPr firstRow="1" bandRow="1">
                <a:tableStyleId>{5C22544A-7EE6-4342-B048-85BDC9FD1C3A}</a:tableStyleId>
              </a:tblPr>
              <a:tblGrid>
                <a:gridCol w="2836840">
                  <a:extLst>
                    <a:ext uri="{9D8B030D-6E8A-4147-A177-3AD203B41FA5}">
                      <a16:colId xmlns:a16="http://schemas.microsoft.com/office/drawing/2014/main" val="3044798495"/>
                    </a:ext>
                  </a:extLst>
                </a:gridCol>
                <a:gridCol w="8018561">
                  <a:extLst>
                    <a:ext uri="{9D8B030D-6E8A-4147-A177-3AD203B41FA5}">
                      <a16:colId xmlns:a16="http://schemas.microsoft.com/office/drawing/2014/main" val="2757250551"/>
                    </a:ext>
                  </a:extLst>
                </a:gridCol>
              </a:tblGrid>
              <a:tr h="3992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a:t>Особенности</a:t>
                      </a:r>
                    </a:p>
                  </a:txBody>
                  <a:tcPr marL="91443" marR="91443" marT="45718" marB="45718"/>
                </a:tc>
                <a:tc>
                  <a:txBody>
                    <a:bodyPr/>
                    <a:lstStyle/>
                    <a:p>
                      <a:pPr algn="ctr"/>
                      <a:r>
                        <a:rPr lang="ru-RU" sz="1400" dirty="0"/>
                        <a:t>616  ПП </a:t>
                      </a:r>
                    </a:p>
                  </a:txBody>
                  <a:tcPr marL="91443" marR="91443" marT="45718" marB="45718"/>
                </a:tc>
                <a:extLst>
                  <a:ext uri="{0D108BD9-81ED-4DB2-BD59-A6C34878D82A}">
                    <a16:rowId xmlns:a16="http://schemas.microsoft.com/office/drawing/2014/main" val="2227870990"/>
                  </a:ext>
                </a:extLst>
              </a:tr>
              <a:tr h="431289">
                <a:tc>
                  <a:txBody>
                    <a:bodyPr/>
                    <a:lstStyle/>
                    <a:p>
                      <a:r>
                        <a:rPr lang="ru-RU" sz="1200" dirty="0"/>
                        <a:t>Имеет срок действия</a:t>
                      </a:r>
                    </a:p>
                  </a:txBody>
                  <a:tcPr marL="91443" marR="91443" marT="45718" marB="45718"/>
                </a:tc>
                <a:tc>
                  <a:txBody>
                    <a:bodyPr/>
                    <a:lstStyle/>
                    <a:p>
                      <a:r>
                        <a:rPr lang="ru-RU" sz="1200" dirty="0"/>
                        <a:t>Нет</a:t>
                      </a:r>
                    </a:p>
                  </a:txBody>
                  <a:tcPr marL="91443" marR="91443" marT="45718" marB="45718"/>
                </a:tc>
                <a:extLst>
                  <a:ext uri="{0D108BD9-81ED-4DB2-BD59-A6C34878D82A}">
                    <a16:rowId xmlns:a16="http://schemas.microsoft.com/office/drawing/2014/main" val="220073320"/>
                  </a:ext>
                </a:extLst>
              </a:tr>
              <a:tr h="531743">
                <a:tc>
                  <a:txBody>
                    <a:bodyPr/>
                    <a:lstStyle/>
                    <a:p>
                      <a:r>
                        <a:rPr lang="ru-RU" sz="1200" dirty="0"/>
                        <a:t>Сфера</a:t>
                      </a:r>
                      <a:r>
                        <a:rPr lang="ru-RU" sz="1200" baseline="0" dirty="0"/>
                        <a:t> действия</a:t>
                      </a:r>
                      <a:endParaRPr lang="ru-RU" sz="1200" dirty="0"/>
                    </a:p>
                  </a:txBody>
                  <a:tcPr marL="91443" marR="91443" marT="45718" marB="45718"/>
                </a:tc>
                <a:tc>
                  <a: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ru-RU" sz="1200" dirty="0"/>
                        <a:t>На товары по Перечню для всех государственных, муниципальных заказчиков + запрет на устройства ЧПУ… по станкам (п.5 ПП)</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ru-RU" sz="1200" dirty="0"/>
                        <a:t>В рамках ГОЗ на товары по Перечню, а также запрет на иностранные работы, услуги</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ru-RU" sz="1200" dirty="0"/>
                        <a:t>Есть ряд исключений из запретов, в том числе предусматривающие обращение в Минпромторг</a:t>
                      </a:r>
                    </a:p>
                  </a:txBody>
                  <a:tcPr marL="91443" marR="91443" marT="45718" marB="45718"/>
                </a:tc>
                <a:extLst>
                  <a:ext uri="{0D108BD9-81ED-4DB2-BD59-A6C34878D82A}">
                    <a16:rowId xmlns:a16="http://schemas.microsoft.com/office/drawing/2014/main" val="2058311543"/>
                  </a:ext>
                </a:extLst>
              </a:tr>
              <a:tr h="531743">
                <a:tc>
                  <a:txBody>
                    <a:bodyPr/>
                    <a:lstStyle/>
                    <a:p>
                      <a:r>
                        <a:rPr lang="ru-RU" sz="1200" dirty="0"/>
                        <a:t>Особенности формирования лота</a:t>
                      </a:r>
                    </a:p>
                  </a:txBody>
                  <a:tcPr marL="91443" marR="91443" marT="45718" marB="4571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a:t>1. По Перечню и не по Перечню в 1 лоте нельзя (кроме ГОЗ).</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a:t>2. Медицинские маски не могут быть предметом одного контракта (одного лота) с другими отдельными видами промышленных товаров, включенных в перечень.</a:t>
                      </a:r>
                    </a:p>
                  </a:txBody>
                  <a:tcPr marL="91443" marR="91443" marT="45718" marB="45718"/>
                </a:tc>
                <a:extLst>
                  <a:ext uri="{0D108BD9-81ED-4DB2-BD59-A6C34878D82A}">
                    <a16:rowId xmlns:a16="http://schemas.microsoft.com/office/drawing/2014/main" val="2190297190"/>
                  </a:ext>
                </a:extLst>
              </a:tr>
              <a:tr h="5317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a:t>Документы в составе заявки</a:t>
                      </a:r>
                    </a:p>
                    <a:p>
                      <a:endParaRPr lang="ru-RU" sz="1200" dirty="0"/>
                    </a:p>
                  </a:txBody>
                  <a:tcPr marL="91443" marR="91443" marT="45718" marB="45718"/>
                </a:tc>
                <a:tc>
                  <a:txBody>
                    <a:bodyPr/>
                    <a:lstStyle/>
                    <a:p>
                      <a:pPr marL="171450" indent="-171450">
                        <a:buFont typeface="Arial" panose="020B0604020202020204" pitchFamily="34" charset="0"/>
                        <a:buChar char="•"/>
                      </a:pPr>
                      <a:r>
                        <a:rPr lang="ru-RU" sz="1200" dirty="0"/>
                        <a:t>(Декларация номера реестровой записи из РРПП (</a:t>
                      </a:r>
                      <a:r>
                        <a:rPr lang="ru-RU" sz="1200" dirty="0" err="1"/>
                        <a:t>пром</a:t>
                      </a:r>
                      <a:r>
                        <a:rPr lang="ru-RU" sz="1200" dirty="0"/>
                        <a:t>. Продукция) или из РРЭП (электронная продукция) по определенным пунктам перечня)) + информация о совокупном количестве баллов  - по 719 ПП, если предусмотрено</a:t>
                      </a:r>
                    </a:p>
                    <a:p>
                      <a:pPr marL="171450" indent="-171450">
                        <a:buFont typeface="Arial" panose="020B0604020202020204" pitchFamily="34" charset="0"/>
                        <a:buChar char="•"/>
                      </a:pPr>
                      <a:r>
                        <a:rPr lang="ru-RU" sz="1200" dirty="0"/>
                        <a:t>На ЕАЭС – декларация номера реестровой записи из ЕРПТ (евразийский реестр </a:t>
                      </a:r>
                      <a:r>
                        <a:rPr lang="ru-RU" sz="1200" dirty="0" err="1"/>
                        <a:t>пром</a:t>
                      </a:r>
                      <a:r>
                        <a:rPr lang="ru-RU" sz="1200" dirty="0"/>
                        <a:t>. Товаров) + информация о совокупном количестве баллов – по Решению совета Комиссии ЕАЭС № 105, если предусмотрено</a:t>
                      </a:r>
                    </a:p>
                    <a:p>
                      <a:pPr marL="171450" indent="-171450">
                        <a:buFont typeface="Arial" panose="020B0604020202020204" pitchFamily="34" charset="0"/>
                        <a:buChar char="•"/>
                      </a:pPr>
                      <a:r>
                        <a:rPr lang="ru-RU" sz="1200" dirty="0"/>
                        <a:t>НА ЛНР, ДНР -  номер реестровой записи </a:t>
                      </a:r>
                    </a:p>
                  </a:txBody>
                  <a:tcPr marL="91443" marR="91443" marT="45718" marB="45718"/>
                </a:tc>
                <a:extLst>
                  <a:ext uri="{0D108BD9-81ED-4DB2-BD59-A6C34878D82A}">
                    <a16:rowId xmlns:a16="http://schemas.microsoft.com/office/drawing/2014/main" val="3108342691"/>
                  </a:ext>
                </a:extLst>
              </a:tr>
              <a:tr h="285226">
                <a:tc>
                  <a:txBody>
                    <a:bodyPr/>
                    <a:lstStyle/>
                    <a:p>
                      <a:r>
                        <a:rPr lang="ru-RU" sz="1200" dirty="0"/>
                        <a:t>Применяется к закупке</a:t>
                      </a:r>
                      <a:r>
                        <a:rPr lang="ru-RU" sz="1200" baseline="0" dirty="0"/>
                        <a:t> у </a:t>
                      </a:r>
                      <a:r>
                        <a:rPr lang="ru-RU" sz="1200" baseline="0" dirty="0" err="1"/>
                        <a:t>ед.поставщика</a:t>
                      </a:r>
                      <a:endParaRPr lang="ru-RU" sz="1200" dirty="0"/>
                    </a:p>
                  </a:txBody>
                  <a:tcPr marL="91443" marR="91443" marT="45718" marB="45718"/>
                </a:tc>
                <a:tc>
                  <a:txBody>
                    <a:bodyPr/>
                    <a:lstStyle/>
                    <a:p>
                      <a:r>
                        <a:rPr lang="ru-RU" sz="1200" dirty="0"/>
                        <a:t>Да</a:t>
                      </a:r>
                    </a:p>
                  </a:txBody>
                  <a:tcPr marL="91443" marR="91443" marT="45718" marB="45718"/>
                </a:tc>
                <a:extLst>
                  <a:ext uri="{0D108BD9-81ED-4DB2-BD59-A6C34878D82A}">
                    <a16:rowId xmlns:a16="http://schemas.microsoft.com/office/drawing/2014/main" val="2411023492"/>
                  </a:ext>
                </a:extLst>
              </a:tr>
              <a:tr h="411784">
                <a:tc>
                  <a:txBody>
                    <a:bodyPr/>
                    <a:lstStyle/>
                    <a:p>
                      <a:r>
                        <a:rPr lang="ru-RU" sz="1200" dirty="0"/>
                        <a:t>Применяется</a:t>
                      </a:r>
                      <a:r>
                        <a:rPr lang="ru-RU" sz="1200" baseline="0" dirty="0"/>
                        <a:t> только при договоре поставки</a:t>
                      </a:r>
                      <a:endParaRPr lang="ru-RU" sz="1200" dirty="0"/>
                    </a:p>
                  </a:txBody>
                  <a:tcPr marL="91443" marR="91443" marT="45718" marB="45718"/>
                </a:tc>
                <a:tc>
                  <a:txBody>
                    <a:bodyPr/>
                    <a:lstStyle/>
                    <a:p>
                      <a:r>
                        <a:rPr lang="ru-RU" sz="1200" dirty="0"/>
                        <a:t>Нет, распространяется в том числе на товары, поставляемые заказчику при выполнении закупаемых работ, оказании закупаемых услуг, а также являющиеся предметом лизинга.</a:t>
                      </a:r>
                    </a:p>
                  </a:txBody>
                  <a:tcPr marL="91443" marR="91443" marT="45718" marB="45718"/>
                </a:tc>
                <a:extLst>
                  <a:ext uri="{0D108BD9-81ED-4DB2-BD59-A6C34878D82A}">
                    <a16:rowId xmlns:a16="http://schemas.microsoft.com/office/drawing/2014/main" val="1949140037"/>
                  </a:ext>
                </a:extLst>
              </a:tr>
              <a:tr h="411784">
                <a:tc>
                  <a:txBody>
                    <a:bodyPr/>
                    <a:lstStyle/>
                    <a:p>
                      <a:r>
                        <a:rPr lang="ru-RU" sz="1200" dirty="0"/>
                        <a:t>Особенности составления контракта</a:t>
                      </a:r>
                    </a:p>
                  </a:txBody>
                  <a:tcPr marL="91443" marR="91443" marT="45718" marB="45718"/>
                </a:tc>
                <a:tc>
                  <a:txBody>
                    <a:bodyPr/>
                    <a:lstStyle/>
                    <a:p>
                      <a:r>
                        <a:rPr lang="ru-RU" sz="1200" dirty="0"/>
                        <a:t>Номера реестровых записей и информация о совокупном количестве баллов включается в контракт</a:t>
                      </a:r>
                    </a:p>
                  </a:txBody>
                  <a:tcPr marL="91443" marR="91443" marT="45718" marB="45718"/>
                </a:tc>
                <a:extLst>
                  <a:ext uri="{0D108BD9-81ED-4DB2-BD59-A6C34878D82A}">
                    <a16:rowId xmlns:a16="http://schemas.microsoft.com/office/drawing/2014/main" val="3273156550"/>
                  </a:ext>
                </a:extLst>
              </a:tr>
              <a:tr h="411784">
                <a:tc>
                  <a:txBody>
                    <a:bodyPr/>
                    <a:lstStyle/>
                    <a:p>
                      <a:r>
                        <a:rPr lang="ru-RU" sz="1200" dirty="0"/>
                        <a:t>Особенности исполнения контракта</a:t>
                      </a:r>
                    </a:p>
                  </a:txBody>
                  <a:tcPr marL="91443" marR="91443" marT="45718" marB="45718"/>
                </a:tc>
                <a:tc>
                  <a:txBody>
                    <a:bodyPr/>
                    <a:lstStyle/>
                    <a:p>
                      <a:r>
                        <a:rPr lang="ru-RU" sz="1200" dirty="0"/>
                        <a:t>1. При передаче товара поставщик представляет документы, подтверждающие страну происхождения товара, на основании которых осуществляется включение продукции в соответствующий реестр.</a:t>
                      </a:r>
                    </a:p>
                    <a:p>
                      <a:r>
                        <a:rPr lang="ru-RU" sz="1200" dirty="0"/>
                        <a:t>2. При исполнении контракта замена промышленных товаров, указанных в перечне, на промышленные товары, происходящие из иностранного государства (за исключением государств - членов Евразийского экономического союза), не допускается.</a:t>
                      </a:r>
                    </a:p>
                  </a:txBody>
                  <a:tcPr marL="91443" marR="91443" marT="45718" marB="45718"/>
                </a:tc>
                <a:extLst>
                  <a:ext uri="{0D108BD9-81ED-4DB2-BD59-A6C34878D82A}">
                    <a16:rowId xmlns:a16="http://schemas.microsoft.com/office/drawing/2014/main" val="1639121937"/>
                  </a:ext>
                </a:extLst>
              </a:tr>
            </a:tbl>
          </a:graphicData>
        </a:graphic>
      </p:graphicFrame>
    </p:spTree>
    <p:extLst>
      <p:ext uri="{BB962C8B-B14F-4D97-AF65-F5344CB8AC3E}">
        <p14:creationId xmlns:p14="http://schemas.microsoft.com/office/powerpoint/2010/main" val="368000787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670DFD3-12EC-A253-F9AE-6A6A1ADBA02E}"/>
              </a:ext>
            </a:extLst>
          </p:cNvPr>
          <p:cNvSpPr>
            <a:spLocks noGrp="1"/>
          </p:cNvSpPr>
          <p:nvPr>
            <p:ph type="title"/>
          </p:nvPr>
        </p:nvSpPr>
        <p:spPr/>
        <p:txBody>
          <a:bodyPr/>
          <a:lstStyle/>
          <a:p>
            <a:r>
              <a:rPr lang="ru-RU" dirty="0">
                <a:solidFill>
                  <a:srgbClr val="FF0000"/>
                </a:solidFill>
              </a:rPr>
              <a:t>Немного практики</a:t>
            </a:r>
          </a:p>
        </p:txBody>
      </p:sp>
    </p:spTree>
    <p:extLst>
      <p:ext uri="{BB962C8B-B14F-4D97-AF65-F5344CB8AC3E}">
        <p14:creationId xmlns:p14="http://schemas.microsoft.com/office/powerpoint/2010/main" val="406052743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A79C08-17FB-5D90-3F3D-591DC6C7B6F6}"/>
              </a:ext>
            </a:extLst>
          </p:cNvPr>
          <p:cNvSpPr>
            <a:spLocks noGrp="1"/>
          </p:cNvSpPr>
          <p:nvPr>
            <p:ph type="title"/>
          </p:nvPr>
        </p:nvSpPr>
        <p:spPr>
          <a:xfrm>
            <a:off x="838200" y="365126"/>
            <a:ext cx="10515600" cy="315911"/>
          </a:xfrm>
        </p:spPr>
        <p:txBody>
          <a:bodyPr>
            <a:noAutofit/>
          </a:bodyPr>
          <a:lstStyle/>
          <a:p>
            <a:r>
              <a:rPr lang="ru-RU" sz="2000" dirty="0">
                <a:solidFill>
                  <a:srgbClr val="FF0000"/>
                </a:solidFill>
              </a:rPr>
              <a:t>Р Е Ш Е Н И Е Калужского УФАС по жалобе № 202200111747000188  от 12.05.2022 </a:t>
            </a:r>
            <a:br>
              <a:rPr lang="ru-RU" sz="1200" dirty="0"/>
            </a:br>
            <a:endParaRPr lang="ru-RU" sz="1200" dirty="0"/>
          </a:p>
        </p:txBody>
      </p:sp>
      <p:sp>
        <p:nvSpPr>
          <p:cNvPr id="3" name="Объект 2">
            <a:extLst>
              <a:ext uri="{FF2B5EF4-FFF2-40B4-BE49-F238E27FC236}">
                <a16:creationId xmlns:a16="http://schemas.microsoft.com/office/drawing/2014/main" id="{8FD20EC2-844D-F821-10BC-F26E29EE4F9B}"/>
              </a:ext>
            </a:extLst>
          </p:cNvPr>
          <p:cNvSpPr>
            <a:spLocks noGrp="1"/>
          </p:cNvSpPr>
          <p:nvPr>
            <p:ph idx="1"/>
          </p:nvPr>
        </p:nvSpPr>
        <p:spPr>
          <a:xfrm>
            <a:off x="838200" y="769121"/>
            <a:ext cx="10515600" cy="5908516"/>
          </a:xfrm>
        </p:spPr>
        <p:txBody>
          <a:bodyPr>
            <a:normAutofit fontScale="62500" lnSpcReduction="20000"/>
          </a:bodyPr>
          <a:lstStyle/>
          <a:p>
            <a:r>
              <a:rPr lang="ru-RU" dirty="0"/>
              <a:t>Жалуется  ООО «</a:t>
            </a:r>
            <a:r>
              <a:rPr lang="ru-RU" dirty="0" err="1"/>
              <a:t>Кибердайн</a:t>
            </a:r>
            <a:r>
              <a:rPr lang="ru-RU" dirty="0"/>
              <a:t> Системс» на действия комиссии уполномоченного органа – Министерства конкурентной политики Калужской области при проведении открытого аукциона в электронной форме (номер извещения на официальном сайте 0137200001222001593), предметом которого является шифр: 29-2022-нр5187 Поставка интерактивной панели (интерактивного комплекса тип 2) из-за неправильного отклонения заявки.</a:t>
            </a:r>
          </a:p>
          <a:p>
            <a:r>
              <a:rPr lang="ru-RU" dirty="0"/>
              <a:t>Согласно протоколу подведения итогов определения поставщика (подрядчика, исполнителя) от 26.04.2022 №ИЭА1, заявка № 110 ООО «</a:t>
            </a:r>
            <a:r>
              <a:rPr lang="ru-RU" dirty="0" err="1"/>
              <a:t>Кибердайн</a:t>
            </a:r>
            <a:r>
              <a:rPr lang="ru-RU" dirty="0"/>
              <a:t> Системс», была отклонена по следующему обоснованию: «Непредставление документов, предусмотренных п. 5 ч. 1 ст. 43 Закона № 44 ФЗ. Заявка на участие в закупке подлежит отклонению, в связи с непредставлением информации и документов, предусмотренных постановлением Правительства РФ от 30 апреля 2020 г. № 616.</a:t>
            </a:r>
          </a:p>
          <a:p>
            <a:r>
              <a:rPr lang="ru-RU" dirty="0"/>
              <a:t>Предметом аукциона является поставка товара с соответствующим кодом 26.20.13. «Машины вычислительные электронные цифровые, содержащие в одном корпусе центральный процессор и устройство ввода и вывода, объединенные или нет для автоматической обработки данных».</a:t>
            </a:r>
          </a:p>
          <a:p>
            <a:r>
              <a:rPr lang="ru-RU" dirty="0"/>
              <a:t>Таким образом, в целях подтверждения страны происхождения российского товара, участник закупки должен представить в составе заявки номер реестровой записи единого реестра российской радиоэлектронной продукции.</a:t>
            </a:r>
          </a:p>
          <a:p>
            <a:r>
              <a:rPr lang="ru-RU" dirty="0"/>
              <a:t>Участник закупки № 110 в составе заявки предлагает товар российского происхождения.</a:t>
            </a:r>
          </a:p>
          <a:p>
            <a:r>
              <a:rPr lang="ru-RU" dirty="0"/>
              <a:t>Вместе с тем, в составе заявки № 110 отсутствует номер реестровой записи единого реестра радиоэлектронной продукции.</a:t>
            </a:r>
          </a:p>
          <a:p>
            <a:r>
              <a:rPr lang="ru-RU" dirty="0">
                <a:solidFill>
                  <a:srgbClr val="FF0000"/>
                </a:solidFill>
              </a:rPr>
              <a:t>Жалоба не обоснована</a:t>
            </a:r>
          </a:p>
          <a:p>
            <a:endParaRPr lang="ru-RU" dirty="0">
              <a:solidFill>
                <a:srgbClr val="FF0000"/>
              </a:solidFill>
            </a:endParaRPr>
          </a:p>
          <a:p>
            <a:endParaRPr lang="ru-RU" dirty="0">
              <a:solidFill>
                <a:srgbClr val="FF0000"/>
              </a:solidFill>
            </a:endParaRPr>
          </a:p>
          <a:p>
            <a:r>
              <a:rPr lang="ru-RU" dirty="0">
                <a:solidFill>
                  <a:srgbClr val="FF0000"/>
                </a:solidFill>
              </a:rPr>
              <a:t>Аналогичная позиция – РЕШЕНИЕ Оренбургского УФАС  по делу № 056/06/49-351/2022 от 06.05.2022 (нет номера реестровой записи – заявку надо отклонять)  Решение по жалобе № 202200106634000429</a:t>
            </a:r>
          </a:p>
        </p:txBody>
      </p:sp>
    </p:spTree>
    <p:extLst>
      <p:ext uri="{BB962C8B-B14F-4D97-AF65-F5344CB8AC3E}">
        <p14:creationId xmlns:p14="http://schemas.microsoft.com/office/powerpoint/2010/main" val="116677207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FCAD2BB-68FB-DFAF-D76D-F26DDA801472}"/>
              </a:ext>
            </a:extLst>
          </p:cNvPr>
          <p:cNvSpPr>
            <a:spLocks noGrp="1"/>
          </p:cNvSpPr>
          <p:nvPr>
            <p:ph type="title"/>
          </p:nvPr>
        </p:nvSpPr>
        <p:spPr>
          <a:xfrm>
            <a:off x="838200" y="98206"/>
            <a:ext cx="10515600" cy="582831"/>
          </a:xfrm>
        </p:spPr>
        <p:txBody>
          <a:bodyPr>
            <a:normAutofit/>
          </a:bodyPr>
          <a:lstStyle/>
          <a:p>
            <a:r>
              <a:rPr lang="ru-RU" sz="2200" b="1" dirty="0">
                <a:solidFill>
                  <a:srgbClr val="FF0000"/>
                </a:solidFill>
              </a:rPr>
              <a:t>РЕШЕНИЕ Санкт-Петербургского УФАС по делу по делу 44-1385/22 от 1</a:t>
            </a:r>
            <a:r>
              <a:rPr lang="en-US" sz="2200" b="1" dirty="0">
                <a:solidFill>
                  <a:srgbClr val="FF0000"/>
                </a:solidFill>
              </a:rPr>
              <a:t>1</a:t>
            </a:r>
            <a:r>
              <a:rPr lang="ru-RU" sz="2200" b="1" dirty="0">
                <a:solidFill>
                  <a:srgbClr val="FF0000"/>
                </a:solidFill>
              </a:rPr>
              <a:t>.05.2022</a:t>
            </a:r>
          </a:p>
        </p:txBody>
      </p:sp>
      <p:sp>
        <p:nvSpPr>
          <p:cNvPr id="4" name="Объект 3">
            <a:extLst>
              <a:ext uri="{FF2B5EF4-FFF2-40B4-BE49-F238E27FC236}">
                <a16:creationId xmlns:a16="http://schemas.microsoft.com/office/drawing/2014/main" id="{EC28160B-BEC6-256E-10CC-7299106F5DEF}"/>
              </a:ext>
            </a:extLst>
          </p:cNvPr>
          <p:cNvSpPr>
            <a:spLocks noGrp="1"/>
          </p:cNvSpPr>
          <p:nvPr>
            <p:ph idx="1"/>
          </p:nvPr>
        </p:nvSpPr>
        <p:spPr>
          <a:xfrm>
            <a:off x="838200" y="763398"/>
            <a:ext cx="10515600" cy="5413565"/>
          </a:xfrm>
        </p:spPr>
        <p:txBody>
          <a:bodyPr>
            <a:normAutofit fontScale="92500" lnSpcReduction="20000"/>
          </a:bodyPr>
          <a:lstStyle/>
          <a:p>
            <a:r>
              <a:rPr lang="ru-RU" sz="1600" dirty="0"/>
              <a:t>Жалуется Заявитель на действия Заказчика при определении поставщика путем проведения запроса котировок в электронной форме на поставку медицинских изделий: Регистратор амбулаторный для длительного электрокардиографического мониторинга (Аппарат для </a:t>
            </a:r>
            <a:r>
              <a:rPr lang="ru-RU" sz="1600" dirty="0" err="1"/>
              <a:t>холтеровского</a:t>
            </a:r>
            <a:r>
              <a:rPr lang="ru-RU" sz="1600" dirty="0"/>
              <a:t> мониторирования сердечной деятельности; Комплекс для многосуточного мониторирования ЭКГ (по </a:t>
            </a:r>
            <a:r>
              <a:rPr lang="ru-RU" sz="1600" dirty="0" err="1"/>
              <a:t>Холтеру</a:t>
            </a:r>
            <a:r>
              <a:rPr lang="ru-RU" sz="1600" dirty="0"/>
              <a:t>) и АД), ввод в эксплуатацию медицинских изделий, обучение правилам эксплуатации специалистов, эксплуатирующих медицинские изделия (извещения номер 0372200035222000047)</a:t>
            </a:r>
          </a:p>
          <a:p>
            <a:r>
              <a:rPr lang="ru-RU" sz="1600" dirty="0"/>
              <a:t>В жалобе ООО «МЕДИКОМ» указывает на неправомерные действия Заказчика, выразившиеся, по мнению Заявителя, в нарушении правил использования каталога товаров, работ, услуг.</a:t>
            </a:r>
          </a:p>
          <a:p>
            <a:r>
              <a:rPr lang="ru-RU" sz="1600" dirty="0"/>
              <a:t>В соответствии с письмом ФАС России от 13.03.2019 N ИА/19176/19 "По вопросу о нарушениях при выборе способа определения поставщика в соответствии с положениями Федерального закона от 05.04.2013 N 44-ФЗ "О контрактной системе в сфере закупок товаров, работ, услуг для обеспечения государственных и муниципальных нужд" код ОК 034-2014 (КПЕС 2008) (далее - ОКПД2) определяется Заказчиком самостоятельно путем соотнесения предмета закупки к соответствующему коду и наименованию позиции ОКПД 2 с учетом специфики закупки в области применения.</a:t>
            </a:r>
          </a:p>
          <a:p>
            <a:r>
              <a:rPr lang="ru-RU" sz="1600" dirty="0"/>
              <a:t>На заседании Комиссии УФАС Заказчик пояснил, что в каталоге товаров, работ, услуг отсутствует позиция с таким наименованием.</a:t>
            </a:r>
          </a:p>
          <a:p>
            <a:r>
              <a:rPr lang="ru-RU" sz="1600" dirty="0"/>
              <a:t>В связи с этим, Заказчик описал объект закупки в соответствии с требованиями статьи 33 Федерального закона.</a:t>
            </a:r>
          </a:p>
          <a:p>
            <a:r>
              <a:rPr lang="ru-RU" sz="1600" dirty="0"/>
              <a:t>В жалобе Заявитель указывает, что по его мнению Заказчик должен был руководствоваться кодом КТРУ 26.60.12.111-00000039 «Регистратор амбулаторный для электрокардиографического мониторинга»</a:t>
            </a:r>
          </a:p>
          <a:p>
            <a:r>
              <a:rPr lang="ru-RU" sz="1600" dirty="0"/>
              <a:t>Вместе с тем, анализ вышеуказанной позиции КТРУ показал, что дата её обязательного применения </a:t>
            </a:r>
            <a:r>
              <a:rPr lang="ru-RU" sz="1600" dirty="0">
                <a:solidFill>
                  <a:srgbClr val="FF0000"/>
                </a:solidFill>
              </a:rPr>
              <a:t>с 14.07.2022 </a:t>
            </a:r>
            <a:r>
              <a:rPr lang="ru-RU" sz="1600" dirty="0"/>
              <a:t>г., таким образом у Заказчика не было обязанности описывать закупаемый товар в соответствии с вышеуказанным кодом КТРУ.</a:t>
            </a:r>
          </a:p>
          <a:p>
            <a:r>
              <a:rPr lang="ru-RU" sz="1600" dirty="0"/>
              <a:t>Комиссия УФАС приходит к выводу, что в рассматриваемом случае исходя из потребностей ЛПУ Заказчик выбрал наиболее подходящий к коду ОКПД2 товара – «Регистратор амбулаторный для длительного электрокардиографического мониторинга (Аппарат для </a:t>
            </a:r>
            <a:r>
              <a:rPr lang="ru-RU" sz="1600" dirty="0" err="1"/>
              <a:t>холтеровского</a:t>
            </a:r>
            <a:r>
              <a:rPr lang="ru-RU" sz="1600" dirty="0"/>
              <a:t> мониторирования сердечной деятельности; Комплекс для многосуточного мониторирования ЭКГ (по </a:t>
            </a:r>
            <a:r>
              <a:rPr lang="ru-RU" sz="1600" dirty="0" err="1"/>
              <a:t>Холтеру</a:t>
            </a:r>
            <a:r>
              <a:rPr lang="ru-RU" sz="1600" dirty="0"/>
              <a:t>) и АД) Код изделия: 291480» это код 26.60.12.111.</a:t>
            </a:r>
          </a:p>
          <a:p>
            <a:r>
              <a:rPr lang="ru-RU" sz="1600" dirty="0">
                <a:solidFill>
                  <a:srgbClr val="FF0000"/>
                </a:solidFill>
              </a:rPr>
              <a:t>Таким образом, довод не находят своего подтверждения в ходе рассмотрения жалобы и признается необоснованным.</a:t>
            </a:r>
          </a:p>
        </p:txBody>
      </p:sp>
    </p:spTree>
    <p:extLst>
      <p:ext uri="{BB962C8B-B14F-4D97-AF65-F5344CB8AC3E}">
        <p14:creationId xmlns:p14="http://schemas.microsoft.com/office/powerpoint/2010/main" val="178187262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55E8DF-C842-4286-9AE6-44CCF2828726}"/>
              </a:ext>
            </a:extLst>
          </p:cNvPr>
          <p:cNvSpPr>
            <a:spLocks noGrp="1"/>
          </p:cNvSpPr>
          <p:nvPr>
            <p:ph type="title"/>
          </p:nvPr>
        </p:nvSpPr>
        <p:spPr>
          <a:xfrm>
            <a:off x="838200" y="172182"/>
            <a:ext cx="10515600" cy="666717"/>
          </a:xfrm>
        </p:spPr>
        <p:txBody>
          <a:bodyPr/>
          <a:lstStyle/>
          <a:p>
            <a:pPr algn="ctr"/>
            <a:r>
              <a:rPr lang="ru-RU" sz="2400" dirty="0">
                <a:solidFill>
                  <a:srgbClr val="FF0000"/>
                </a:solidFill>
              </a:rPr>
              <a:t>Примеры административной практики по 616 в новой редакции</a:t>
            </a:r>
          </a:p>
        </p:txBody>
      </p:sp>
      <p:sp>
        <p:nvSpPr>
          <p:cNvPr id="3" name="Объект 2">
            <a:extLst>
              <a:ext uri="{FF2B5EF4-FFF2-40B4-BE49-F238E27FC236}">
                <a16:creationId xmlns:a16="http://schemas.microsoft.com/office/drawing/2014/main" id="{8A4358A3-F58D-42E4-B473-B56AE8212244}"/>
              </a:ext>
            </a:extLst>
          </p:cNvPr>
          <p:cNvSpPr>
            <a:spLocks noGrp="1"/>
          </p:cNvSpPr>
          <p:nvPr>
            <p:ph idx="1"/>
          </p:nvPr>
        </p:nvSpPr>
        <p:spPr>
          <a:xfrm>
            <a:off x="838200" y="939567"/>
            <a:ext cx="10515600" cy="5237396"/>
          </a:xfrm>
        </p:spPr>
        <p:txBody>
          <a:bodyPr/>
          <a:lstStyle/>
          <a:p>
            <a:r>
              <a:rPr lang="ru-RU" sz="1400" dirty="0"/>
              <a:t>Решение № 024/06/105-3407/2021 от 12 января 2021 года </a:t>
            </a:r>
          </a:p>
          <a:p>
            <a:r>
              <a:rPr lang="ru-RU" sz="1400" dirty="0"/>
              <a:t> Комиссия Красноярского УФАС России рассмотрев жалобу ИП Меньшикова Р.А. на действия заказчика - Муниципального учреждения «</a:t>
            </a:r>
            <a:r>
              <a:rPr lang="ru-RU" sz="1400" dirty="0" err="1"/>
              <a:t>Кайерканское</a:t>
            </a:r>
            <a:r>
              <a:rPr lang="ru-RU" sz="1400" dirty="0"/>
              <a:t> территориальное управление Администрации города Норильска» (далее – заказчик) при определении поставщика (подрядчика, исполнителя) путем проведения электронного аукциона «Выполнение 2-го этапа работ по благоустройству многофункционального спортивно-досугового комплекса, расположенного в районе </a:t>
            </a:r>
            <a:r>
              <a:rPr lang="ru-RU" sz="1400" dirty="0" err="1"/>
              <a:t>Кайеркан</a:t>
            </a:r>
            <a:r>
              <a:rPr lang="ru-RU" sz="1400" dirty="0"/>
              <a:t>, во дворах домов по адресу: Красноярский край, г. Норильск, район </a:t>
            </a:r>
            <a:r>
              <a:rPr lang="ru-RU" sz="1400" dirty="0" err="1"/>
              <a:t>Кайеркан</a:t>
            </a:r>
            <a:r>
              <a:rPr lang="ru-RU" sz="1400" dirty="0"/>
              <a:t>, ул. Первомайская, д. 12, 14, 16»  (далее – электронный аукцион), размещенного на электронной площадке НЭП Фабрикант АО «ЭТС» (далее – оператор электронной площадки), номер извещения №0319300010121000982, установила следующее.</a:t>
            </a:r>
          </a:p>
          <a:p>
            <a:r>
              <a:rPr lang="ru-RU" sz="1400" dirty="0"/>
              <a:t>Доводы жалобы: Податель жалобы считает, что извещение о проведении аукциона не содержит сведений об ограничениях допуска товаров, происходящих из иностранного государства в соответствии с постановлением Правительства РФ от 30 апреля 2020 г. № 616 ПП и Приказом №126н по  коду ОКПД 2 27.40.39 – Светильники и осветительные устройства прочие, не включенные в другие группировки.</a:t>
            </a:r>
          </a:p>
          <a:p>
            <a:r>
              <a:rPr lang="ru-RU" sz="1400" dirty="0"/>
              <a:t>В результате анализа аукционной документации, Комиссией установлено, что в локальном сметном расчете № 02-01-03 части IV части документации об аукционе «Обоснование начальной (максимальной) цены» указано, что стоимость по смете с учетом НДС 20% составляет 1 241 739,6 рублей, в том числе стоимость материалов 812 934,00 рублей. В пункте 12 данной сметы содержится количество устанавливаемых светильников - 18 шт. Следовательно, стоимость одного светильника не превышает 300 тыс. рублей (812934 : 18 = 45163), а суммарная стоимость не превышает 1 млн. рублей. Таким образом, довод подателя жалобы является необоснованным.</a:t>
            </a:r>
          </a:p>
          <a:p>
            <a:r>
              <a:rPr lang="ru-RU" sz="1400" dirty="0"/>
              <a:t>Комиссия, также отмечает, что Приказ № 126н применяется исключительно при осуществлении закупок товаров и не регулирует закупки работ, услуг. На основании изложенного Приказ № 126н не применяется при осуществлении закупок, услуг, в том числе для выполнения, оказания которых используется товар.</a:t>
            </a:r>
          </a:p>
          <a:p>
            <a:r>
              <a:rPr lang="ru-RU" sz="1400" b="1" dirty="0">
                <a:solidFill>
                  <a:srgbClr val="FF0000"/>
                </a:solidFill>
              </a:rPr>
              <a:t>Жалоба не обоснована.</a:t>
            </a:r>
          </a:p>
          <a:p>
            <a:endParaRPr lang="ru-RU" sz="1400" dirty="0"/>
          </a:p>
        </p:txBody>
      </p:sp>
    </p:spTree>
    <p:extLst>
      <p:ext uri="{BB962C8B-B14F-4D97-AF65-F5344CB8AC3E}">
        <p14:creationId xmlns:p14="http://schemas.microsoft.com/office/powerpoint/2010/main" val="382398051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55E8DF-C842-4286-9AE6-44CCF2828726}"/>
              </a:ext>
            </a:extLst>
          </p:cNvPr>
          <p:cNvSpPr>
            <a:spLocks noGrp="1"/>
          </p:cNvSpPr>
          <p:nvPr>
            <p:ph type="title"/>
          </p:nvPr>
        </p:nvSpPr>
        <p:spPr>
          <a:xfrm>
            <a:off x="838200" y="172182"/>
            <a:ext cx="10515600" cy="666717"/>
          </a:xfrm>
        </p:spPr>
        <p:txBody>
          <a:bodyPr/>
          <a:lstStyle/>
          <a:p>
            <a:pPr algn="ctr"/>
            <a:r>
              <a:rPr lang="ru-RU" sz="2400" dirty="0">
                <a:solidFill>
                  <a:srgbClr val="FF0000"/>
                </a:solidFill>
              </a:rPr>
              <a:t>Примеры административной практики по 616 в новой редакции</a:t>
            </a:r>
          </a:p>
        </p:txBody>
      </p:sp>
      <p:sp>
        <p:nvSpPr>
          <p:cNvPr id="3" name="Объект 2">
            <a:extLst>
              <a:ext uri="{FF2B5EF4-FFF2-40B4-BE49-F238E27FC236}">
                <a16:creationId xmlns:a16="http://schemas.microsoft.com/office/drawing/2014/main" id="{8A4358A3-F58D-42E4-B473-B56AE8212244}"/>
              </a:ext>
            </a:extLst>
          </p:cNvPr>
          <p:cNvSpPr>
            <a:spLocks noGrp="1"/>
          </p:cNvSpPr>
          <p:nvPr>
            <p:ph idx="1"/>
          </p:nvPr>
        </p:nvSpPr>
        <p:spPr>
          <a:xfrm>
            <a:off x="838200" y="939567"/>
            <a:ext cx="10515600" cy="5237396"/>
          </a:xfrm>
        </p:spPr>
        <p:txBody>
          <a:bodyPr/>
          <a:lstStyle/>
          <a:p>
            <a:r>
              <a:rPr lang="ru-RU" sz="1400" dirty="0"/>
              <a:t>РЕШЕНИЕ по делу № 077/06/106-23669/2021 от 12.01.2022   (1 из 2)</a:t>
            </a:r>
          </a:p>
          <a:p>
            <a:r>
              <a:rPr lang="ru-RU" sz="1400" dirty="0"/>
              <a:t>Комиссия Московского УФАС рассмотрела жалобу ООО «Техника» (далее — Заявитель) на действия ГБУЗ «ЦЛО ДЗМ» (далее — Заказчик) при проведении электронного аукциона на право заключения государственного контракта на поставку фронтального дизельного погрузчика (Закупка№ 0373200174521000184)</a:t>
            </a:r>
          </a:p>
          <a:p>
            <a:r>
              <a:rPr lang="ru-RU" sz="1400" b="0" i="0" dirty="0">
                <a:solidFill>
                  <a:srgbClr val="000000"/>
                </a:solidFill>
                <a:effectLst/>
              </a:rPr>
              <a:t>Согласно доводам жалобы Заказчиком неправомерно не установлен запрет по 616 ПП. На заседании Комиссии Управления представитель Заявителя пояснил, что в документации установлено описание закупаемого товара «Погрузчик ковшовый» в соответствии с кодом каталога товаров, работ, услуг для обеспечения государственных и муниципальных нужд (далее — КТРУ) 28.92.20.000-00000022, при этом согласно справочной информации КТРУ на данный товар распространяется код ОКПД2 28.92.26.120 «Погрузчики полноповоротные ковшовые, кроме фронтальных одноковшовых погрузчиков».</a:t>
            </a:r>
          </a:p>
          <a:p>
            <a:r>
              <a:rPr lang="ru-RU" sz="1400" b="0" i="0" dirty="0">
                <a:solidFill>
                  <a:srgbClr val="000000"/>
                </a:solidFill>
                <a:effectLst/>
              </a:rPr>
              <a:t>Таким образом, по мнению Заявителя, для выбранного Заказчиком кода КТРУ 28.92.20.000-00000022 «Погрузчик ковшовый» предусмотрен в том числе код ОКПД2 28.92.26.120, включенный в вид ОКПД2 28.92.26 «Экскаваторы одноковшовые и ковшовые погрузчики самоходные с поворотом кабины на 360° (полноповоротные машины), кроме фронтальных одноковшовых погрузчиков», подпадающие под действие постановления №616, в перечне которого указан код ОКПД2 28.92.26, являющийся, как указано выше, видом по отношению к коду категории 28.92.26.120, в связи с чем Заказчику надлежало установить запрет, предусмотренный постановлением №616.</a:t>
            </a:r>
          </a:p>
          <a:p>
            <a:r>
              <a:rPr lang="ru-RU" sz="1400" b="0" i="0" dirty="0">
                <a:solidFill>
                  <a:srgbClr val="000000"/>
                </a:solidFill>
                <a:effectLst/>
              </a:rPr>
              <a:t>На заседании Комиссии Управления представителем Заказчика пояснил, что в соответствии с техническим заданием Заказчику необходим погрузчик с бортовым поворотом, в связи с чем Заказчиком применена позиция КТРУ 28.92.20.000­00000022, описывающая мини-погрузчик с бортовым поворотом, при этом вменяемый Заявителем код ОКПД2 28.92.26.120 «Погрузчики полноповоротные ковшовые, кроме фронтальных одноковшовых погрузчиков» не может быть применим относительно закупаемого вида техники, поскольку в соответствии с пунктом 5.1.3 ГОСТ 30067-93 «Экскаваторы одноковшовые универсальные Полноповоротные. Общие технические условия» конструкция экскаватора должна обеспечивать:</a:t>
            </a:r>
          </a:p>
          <a:p>
            <a:r>
              <a:rPr lang="ru-RU" sz="1400" b="0" i="0" dirty="0">
                <a:solidFill>
                  <a:srgbClr val="000000"/>
                </a:solidFill>
                <a:effectLst/>
              </a:rPr>
              <a:t>- стопорение поворотной части относительно неповоротной в транспортном положении.</a:t>
            </a:r>
          </a:p>
          <a:p>
            <a:endParaRPr lang="ru-RU" sz="1400" dirty="0"/>
          </a:p>
        </p:txBody>
      </p:sp>
    </p:spTree>
    <p:extLst>
      <p:ext uri="{BB962C8B-B14F-4D97-AF65-F5344CB8AC3E}">
        <p14:creationId xmlns:p14="http://schemas.microsoft.com/office/powerpoint/2010/main" val="322304613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55E8DF-C842-4286-9AE6-44CCF2828726}"/>
              </a:ext>
            </a:extLst>
          </p:cNvPr>
          <p:cNvSpPr>
            <a:spLocks noGrp="1"/>
          </p:cNvSpPr>
          <p:nvPr>
            <p:ph type="title"/>
          </p:nvPr>
        </p:nvSpPr>
        <p:spPr>
          <a:xfrm>
            <a:off x="838200" y="172182"/>
            <a:ext cx="10515600" cy="666717"/>
          </a:xfrm>
        </p:spPr>
        <p:txBody>
          <a:bodyPr/>
          <a:lstStyle/>
          <a:p>
            <a:pPr algn="ctr"/>
            <a:r>
              <a:rPr lang="ru-RU" sz="2400" dirty="0">
                <a:solidFill>
                  <a:srgbClr val="FF0000"/>
                </a:solidFill>
              </a:rPr>
              <a:t>Примеры административной практики по 616 в новой редакции</a:t>
            </a:r>
          </a:p>
        </p:txBody>
      </p:sp>
      <p:sp>
        <p:nvSpPr>
          <p:cNvPr id="3" name="Объект 2">
            <a:extLst>
              <a:ext uri="{FF2B5EF4-FFF2-40B4-BE49-F238E27FC236}">
                <a16:creationId xmlns:a16="http://schemas.microsoft.com/office/drawing/2014/main" id="{8A4358A3-F58D-42E4-B473-B56AE8212244}"/>
              </a:ext>
            </a:extLst>
          </p:cNvPr>
          <p:cNvSpPr>
            <a:spLocks noGrp="1"/>
          </p:cNvSpPr>
          <p:nvPr>
            <p:ph idx="1"/>
          </p:nvPr>
        </p:nvSpPr>
        <p:spPr>
          <a:xfrm>
            <a:off x="838200" y="939567"/>
            <a:ext cx="10515600" cy="5237396"/>
          </a:xfrm>
        </p:spPr>
        <p:txBody>
          <a:bodyPr/>
          <a:lstStyle/>
          <a:p>
            <a:r>
              <a:rPr lang="ru-RU" sz="1400" b="0" i="0" dirty="0">
                <a:solidFill>
                  <a:srgbClr val="000000"/>
                </a:solidFill>
                <a:effectLst/>
              </a:rPr>
              <a:t>(2 из 2)</a:t>
            </a:r>
          </a:p>
          <a:p>
            <a:r>
              <a:rPr lang="ru-RU" sz="1400" b="0" i="0" dirty="0">
                <a:solidFill>
                  <a:srgbClr val="000000"/>
                </a:solidFill>
                <a:effectLst/>
              </a:rPr>
              <a:t>У полноповоротных погрузчиков и экскаваторов поворот платформы с рабочим оборудованием изменяемой геометрии стрелы осуществляется гидромотором с планетарным редуктором, соответственно ходовая часть машины при повороте кабины и рабочего органа на 360 градусов находится в зафиксированном положении и не принимает участия в повороте. Соответственно, предлагаемый Заявителем ОКПД2, не может быть применен, поскольку относится к крупногабаритной технике, имеющей другие технические задачи и не имеющей бортовой поворот.</a:t>
            </a:r>
          </a:p>
          <a:p>
            <a:endParaRPr lang="ru-RU" sz="1400" b="0" i="0" dirty="0">
              <a:solidFill>
                <a:srgbClr val="000000"/>
              </a:solidFill>
              <a:effectLst/>
            </a:endParaRPr>
          </a:p>
          <a:p>
            <a:r>
              <a:rPr lang="ru-RU" sz="1400" b="0" i="0" dirty="0">
                <a:solidFill>
                  <a:srgbClr val="000000"/>
                </a:solidFill>
                <a:effectLst/>
              </a:rPr>
              <a:t>Таким образом, Заказчиком закупаются экскаваторы, имеющие иное техническое исполнение и функции, в связи с чем Заказчиком не был применен вменяемый Заявителем код ОКПД2 и, как следствие, правомерно не установлен запрет, предусмотренный постановлением № 616.</a:t>
            </a:r>
          </a:p>
          <a:p>
            <a:endParaRPr lang="ru-RU" sz="1400" b="0" i="0" dirty="0">
              <a:solidFill>
                <a:srgbClr val="000000"/>
              </a:solidFill>
              <a:effectLst/>
            </a:endParaRPr>
          </a:p>
          <a:p>
            <a:r>
              <a:rPr lang="ru-RU" sz="1400" b="0" i="0" dirty="0">
                <a:solidFill>
                  <a:srgbClr val="000000"/>
                </a:solidFill>
                <a:effectLst/>
              </a:rPr>
              <a:t>Кроме того, представитель Заказчика указал на тот факт, что при формировании аукционной документации Заказчиком получено разрешение Министерства промышленности и торговли Российской Федерации на закупку происходящего из иностранного государства промышленного товара №113547/07 от 22.12.2021, что также подтверждает правомерность </a:t>
            </a:r>
            <a:r>
              <a:rPr lang="ru-RU" sz="1400" b="0" i="0" dirty="0" err="1">
                <a:solidFill>
                  <a:srgbClr val="000000"/>
                </a:solidFill>
                <a:effectLst/>
              </a:rPr>
              <a:t>неустановления</a:t>
            </a:r>
            <a:r>
              <a:rPr lang="ru-RU" sz="1400" b="0" i="0" dirty="0">
                <a:solidFill>
                  <a:srgbClr val="000000"/>
                </a:solidFill>
                <a:effectLst/>
              </a:rPr>
              <a:t> запрета, предусмотренного постановлением №616.</a:t>
            </a:r>
          </a:p>
          <a:p>
            <a:r>
              <a:rPr lang="ru-RU" sz="1400" dirty="0">
                <a:solidFill>
                  <a:srgbClr val="FF0000"/>
                </a:solidFill>
              </a:rPr>
              <a:t>Жалоба не обоснована</a:t>
            </a:r>
            <a:endParaRPr lang="ru-RU" sz="1400" b="0" i="0" dirty="0">
              <a:solidFill>
                <a:srgbClr val="FF0000"/>
              </a:solidFill>
              <a:effectLst/>
            </a:endParaRPr>
          </a:p>
          <a:p>
            <a:endParaRPr lang="ru-RU" sz="1400" dirty="0"/>
          </a:p>
        </p:txBody>
      </p:sp>
    </p:spTree>
    <p:extLst>
      <p:ext uri="{BB962C8B-B14F-4D97-AF65-F5344CB8AC3E}">
        <p14:creationId xmlns:p14="http://schemas.microsoft.com/office/powerpoint/2010/main" val="315165680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55E8DF-C842-4286-9AE6-44CCF2828726}"/>
              </a:ext>
            </a:extLst>
          </p:cNvPr>
          <p:cNvSpPr>
            <a:spLocks noGrp="1"/>
          </p:cNvSpPr>
          <p:nvPr>
            <p:ph type="title"/>
          </p:nvPr>
        </p:nvSpPr>
        <p:spPr>
          <a:xfrm>
            <a:off x="838200" y="172182"/>
            <a:ext cx="10515600" cy="666717"/>
          </a:xfrm>
        </p:spPr>
        <p:txBody>
          <a:bodyPr/>
          <a:lstStyle/>
          <a:p>
            <a:pPr algn="ctr"/>
            <a:r>
              <a:rPr lang="ru-RU" sz="2400" dirty="0">
                <a:solidFill>
                  <a:srgbClr val="FF0000"/>
                </a:solidFill>
              </a:rPr>
              <a:t>Примеры административной практики по 616 в новой редакции</a:t>
            </a:r>
          </a:p>
        </p:txBody>
      </p:sp>
      <p:sp>
        <p:nvSpPr>
          <p:cNvPr id="3" name="Объект 2">
            <a:extLst>
              <a:ext uri="{FF2B5EF4-FFF2-40B4-BE49-F238E27FC236}">
                <a16:creationId xmlns:a16="http://schemas.microsoft.com/office/drawing/2014/main" id="{8A4358A3-F58D-42E4-B473-B56AE8212244}"/>
              </a:ext>
            </a:extLst>
          </p:cNvPr>
          <p:cNvSpPr>
            <a:spLocks noGrp="1"/>
          </p:cNvSpPr>
          <p:nvPr>
            <p:ph idx="1"/>
          </p:nvPr>
        </p:nvSpPr>
        <p:spPr>
          <a:xfrm>
            <a:off x="838200" y="939567"/>
            <a:ext cx="10515600" cy="5237396"/>
          </a:xfrm>
        </p:spPr>
        <p:txBody>
          <a:bodyPr/>
          <a:lstStyle/>
          <a:p>
            <a:r>
              <a:rPr lang="ru-RU" sz="1400" dirty="0"/>
              <a:t>РЕШЕНИЕ по делу № 50/06/53844эп/21 от 12.01.2022</a:t>
            </a:r>
          </a:p>
          <a:p>
            <a:r>
              <a:rPr lang="ru-RU" sz="1400" dirty="0"/>
              <a:t>Комиссия Московского областного УФАС России рассмотрела жалобу ИП Горшкова Евгения Сергеевича (далее – Заявитель) на действия (бездействие) Государственного бюджетного учреждения здравоохранения московской области «Ступинская областная клиническая больница» (далее – Заказчик) при определении поставщика (подрядчика, исполнителя) путем проведения АО «ЕЭТП» (далее – Оператор электронной площадки) электронного аукциона на оказание услуг по содержанию и комплексному техническому обслуживанию зданий и прилегающей территории ГБУЗ МО "СОКБ" в 2022 году (извещение № 0348500003321000178).</a:t>
            </a:r>
          </a:p>
          <a:p>
            <a:r>
              <a:rPr lang="ru-RU" sz="1400" dirty="0"/>
              <a:t>Согласно доводу жалобы Заявителя, Заказчиком в документации об Аукционе не установлен запрет на допуск в соответствии с Постановлением Правительства РФ от 30.04.2020 № 616.</a:t>
            </a:r>
          </a:p>
          <a:p>
            <a:r>
              <a:rPr lang="ru-RU" sz="1400" dirty="0"/>
              <a:t>Приложении № 1 к Техническому заданию установлены требования к техническим характеристикам, в том числе для товаров «Сплит-система настенного типа тип 1», «Сплит-система настенного типа тип 2», «Сплит-система настенного типа тип 3» </a:t>
            </a:r>
            <a:r>
              <a:rPr lang="ru-RU" sz="1400" b="1" dirty="0"/>
              <a:t>(Они реально должны быть поставлены Исполнителем!).</a:t>
            </a:r>
          </a:p>
          <a:p>
            <a:r>
              <a:rPr lang="ru-RU" sz="1400" dirty="0"/>
              <a:t>На заседании Комиссии установлено, что указанные товары относятся к коду ОКПД 2: 28.25.12 – «Оборудование для кондиционирования воздуха», которые включен в Перечень.</a:t>
            </a:r>
          </a:p>
          <a:p>
            <a:r>
              <a:rPr lang="ru-RU" sz="1400" dirty="0"/>
              <a:t>При этом, Заказчиком в документации об Аукционе не установлены запреты, предусмотренные Постановлением № 616.</a:t>
            </a:r>
          </a:p>
          <a:p>
            <a:r>
              <a:rPr lang="ru-RU" sz="1400" dirty="0"/>
              <a:t>Кроме того, в соответствии с пунктом 12 Постановления № 616 для целей ограничения допуска отдельных видов промышленных товаров, происходящих из иностранных государств, не могут быть предметом одного контракта (одного лота) промышленные товары, включенные в перечень, и промышленные товары, не включенные в него.</a:t>
            </a:r>
          </a:p>
          <a:p>
            <a:r>
              <a:rPr lang="ru-RU" sz="1400" dirty="0"/>
              <a:t>При этом, Заказчиком наряду с вышеперечисленными товарами, установлены требования к иным товарам, не включенным в Перечень, что не соответствует Постановлению № 616 и противоречит положениям Закона о контрактной системе.</a:t>
            </a:r>
          </a:p>
          <a:p>
            <a:r>
              <a:rPr lang="ru-RU" sz="1400" dirty="0">
                <a:solidFill>
                  <a:srgbClr val="FF0000"/>
                </a:solidFill>
              </a:rPr>
              <a:t>Следовательно, довод жалобы Заявителя является обоснованным.</a:t>
            </a:r>
          </a:p>
        </p:txBody>
      </p:sp>
    </p:spTree>
    <p:extLst>
      <p:ext uri="{BB962C8B-B14F-4D97-AF65-F5344CB8AC3E}">
        <p14:creationId xmlns:p14="http://schemas.microsoft.com/office/powerpoint/2010/main" val="232375608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55E8DF-C842-4286-9AE6-44CCF2828726}"/>
              </a:ext>
            </a:extLst>
          </p:cNvPr>
          <p:cNvSpPr>
            <a:spLocks noGrp="1"/>
          </p:cNvSpPr>
          <p:nvPr>
            <p:ph type="title"/>
          </p:nvPr>
        </p:nvSpPr>
        <p:spPr>
          <a:xfrm>
            <a:off x="838200" y="172182"/>
            <a:ext cx="10515600" cy="666717"/>
          </a:xfrm>
        </p:spPr>
        <p:txBody>
          <a:bodyPr/>
          <a:lstStyle/>
          <a:p>
            <a:pPr algn="ctr"/>
            <a:r>
              <a:rPr lang="ru-RU" sz="2400" dirty="0">
                <a:solidFill>
                  <a:srgbClr val="FF0000"/>
                </a:solidFill>
              </a:rPr>
              <a:t>Примеры административной практики по 616 в новой редакции</a:t>
            </a:r>
          </a:p>
        </p:txBody>
      </p:sp>
      <p:sp>
        <p:nvSpPr>
          <p:cNvPr id="3" name="Объект 2">
            <a:extLst>
              <a:ext uri="{FF2B5EF4-FFF2-40B4-BE49-F238E27FC236}">
                <a16:creationId xmlns:a16="http://schemas.microsoft.com/office/drawing/2014/main" id="{8A4358A3-F58D-42E4-B473-B56AE8212244}"/>
              </a:ext>
            </a:extLst>
          </p:cNvPr>
          <p:cNvSpPr>
            <a:spLocks noGrp="1"/>
          </p:cNvSpPr>
          <p:nvPr>
            <p:ph idx="1"/>
          </p:nvPr>
        </p:nvSpPr>
        <p:spPr>
          <a:xfrm>
            <a:off x="838200" y="939567"/>
            <a:ext cx="10515600" cy="5237396"/>
          </a:xfrm>
        </p:spPr>
        <p:txBody>
          <a:bodyPr/>
          <a:lstStyle/>
          <a:p>
            <a:r>
              <a:rPr lang="ru-RU" sz="1400" dirty="0"/>
              <a:t>Р Е Ш Е Н И Е Саратовского УФАС № 064/06/42-378/2022 от 26 апреля 2022 года </a:t>
            </a:r>
          </a:p>
          <a:p>
            <a:r>
              <a:rPr lang="ru-RU" sz="1400" dirty="0"/>
              <a:t>Жалуется ООО«ТАМОЖЕННО-ЛОГИСТИЧЕСКАЯ КОМПАНИЯ» на действия Заказчика-Департамента Саратовского района муниципального образования "Город Саратов" и Уполномоченного учреждения ГКУСО «Государственное агентство по централизации закупок» при проведении электронного аукциона № 0860200000822002315 «Поставка ноутбуков для обновления материально-технической базы в целях внедрения цифровой образовательной среды в общеобразовательных организациях Саратовского района муниципального образования «Город Саратов».</a:t>
            </a:r>
          </a:p>
          <a:p>
            <a:r>
              <a:rPr lang="ru-RU" sz="1400" dirty="0"/>
              <a:t>Из жалобы Заявителя следует, что согласно плану-графику № 202201606000050001 от 12.04.2022 Заказчику в 2022 году необходимо приобрести 108 ноутбуков, на данный момент Единая информационная система содержит сведения о размещении уполномоченным лицом 10 закупок: 0860200000822002315, 0860200000822002180, 0860200000822002186, 0860200000822002159 , 0860200000822002154, 0860200000822002271, 0860200000822002269, 0860200000822002259, 0860200000822002269, 0860200000822002265 (</a:t>
            </a:r>
            <a:r>
              <a:rPr lang="ru-RU" sz="1400" dirty="0" err="1"/>
              <a:t>далееЗакупки</a:t>
            </a:r>
            <a:r>
              <a:rPr lang="ru-RU" sz="1400" dirty="0"/>
              <a:t>) с единым объектом и по единой НМЦК, с одним КТРУ и с идентичными характеристиками.</a:t>
            </a:r>
          </a:p>
          <a:p>
            <a:r>
              <a:rPr lang="ru-RU" sz="1400" dirty="0"/>
              <a:t>Заявитель считает, что Заказчик в нарушение Федерального закона от 05.04.2013 № 44-ФЗ преднамеренно разбил закупку ноутбуков на 10 аукционов до 1 миллиона рублей, чтобы не устанавливать запрет на закупку товаров иностранного производства по Постановлению Правительства РФ № 616.</a:t>
            </a:r>
          </a:p>
          <a:p>
            <a:r>
              <a:rPr lang="ru-RU" sz="1400" dirty="0"/>
              <a:t>Порядок формирования лотов продукции радиоэлектронной промышленности нормативно не регламентирован, за исключением общих положений, содержащихся в ч. 3 ст. 17 Федерального закона от 26.07.2006 №135-ФЗ «О защите конкуренции», согласно которой при проведении торгов в случае закупок товаров, работ, услуг для обеспечения государственных и муниципальных нужд запрещается ограничение конкуренции между участниками торгов, путем включения в состав лотов товаров, работ, услуг, технологически и функционально не связанных с товарами, работами, услугами, поставки, выполнение, оказание которых являются предметом торгов.</a:t>
            </a:r>
          </a:p>
          <a:p>
            <a:r>
              <a:rPr lang="ru-RU" sz="1400" dirty="0"/>
              <a:t>Поскольку порядок формирования лотов законодательно не определен, решение о способе размещения закупок принимается заказчиком. Последний наделен правом самостоятельно выделять лоты по группам, классам, видам и иным единицам, выставлять предмет торгов единым лотом или несколькими, а также определять содержание лота, в то же время, для того чтобы обеспечить конкуренцию и исключить коррупционную составляющую.</a:t>
            </a:r>
          </a:p>
          <a:p>
            <a:r>
              <a:rPr lang="ru-RU" sz="1400" dirty="0">
                <a:solidFill>
                  <a:srgbClr val="FF0000"/>
                </a:solidFill>
              </a:rPr>
              <a:t>Жалоба не обоснована.</a:t>
            </a:r>
          </a:p>
        </p:txBody>
      </p:sp>
    </p:spTree>
    <p:extLst>
      <p:ext uri="{BB962C8B-B14F-4D97-AF65-F5344CB8AC3E}">
        <p14:creationId xmlns:p14="http://schemas.microsoft.com/office/powerpoint/2010/main" val="2635621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9584" y="1"/>
            <a:ext cx="10872831" cy="662628"/>
          </a:xfrm>
        </p:spPr>
        <p:txBody>
          <a:bodyPr>
            <a:normAutofit/>
          </a:bodyPr>
          <a:lstStyle/>
          <a:p>
            <a:r>
              <a:rPr lang="ru-RU" sz="2400" b="1" dirty="0">
                <a:solidFill>
                  <a:srgbClr val="00B0F0"/>
                </a:solidFill>
              </a:rPr>
              <a:t>Уточнение основных понятий</a:t>
            </a:r>
          </a:p>
        </p:txBody>
      </p:sp>
      <p:sp>
        <p:nvSpPr>
          <p:cNvPr id="3" name="Объект 2"/>
          <p:cNvSpPr>
            <a:spLocks noGrp="1"/>
          </p:cNvSpPr>
          <p:nvPr>
            <p:ph idx="1"/>
          </p:nvPr>
        </p:nvSpPr>
        <p:spPr>
          <a:xfrm>
            <a:off x="270369" y="545182"/>
            <a:ext cx="11552339" cy="6312817"/>
          </a:xfrm>
        </p:spPr>
        <p:txBody>
          <a:bodyPr>
            <a:normAutofit/>
          </a:bodyPr>
          <a:lstStyle/>
          <a:p>
            <a:pPr marL="0" indent="0">
              <a:buNone/>
            </a:pPr>
            <a:r>
              <a:rPr lang="ru-RU" sz="2400" u="sng" dirty="0"/>
              <a:t>Статья 3 часть 1</a:t>
            </a:r>
          </a:p>
          <a:p>
            <a:pPr marL="0" indent="0">
              <a:buNone/>
            </a:pPr>
            <a:endParaRPr lang="ru-RU" sz="2400" u="sng" dirty="0"/>
          </a:p>
          <a:p>
            <a:pPr marL="0" indent="0">
              <a:buNone/>
            </a:pPr>
            <a:endParaRPr lang="ru-RU" sz="1800" u="sng" dirty="0"/>
          </a:p>
          <a:p>
            <a:pPr marL="0" indent="0">
              <a:buNone/>
            </a:pPr>
            <a:endParaRPr lang="ru-RU" sz="1800" u="sng" dirty="0"/>
          </a:p>
          <a:p>
            <a:pPr marL="0" indent="0">
              <a:buNone/>
            </a:pPr>
            <a:endParaRPr lang="ru-RU" sz="1800" u="sng" dirty="0"/>
          </a:p>
          <a:p>
            <a:pPr marL="0" indent="0">
              <a:buNone/>
            </a:pPr>
            <a:endParaRPr lang="ru-RU" sz="1800" u="sng" dirty="0"/>
          </a:p>
          <a:p>
            <a:pPr marL="0" indent="0">
              <a:buNone/>
            </a:pPr>
            <a:endParaRPr lang="ru-RU" sz="1800" u="sng" dirty="0"/>
          </a:p>
          <a:p>
            <a:pPr marL="0" indent="0">
              <a:buNone/>
            </a:pPr>
            <a:endParaRPr lang="ru-RU" sz="1800" u="sng" dirty="0"/>
          </a:p>
          <a:p>
            <a:pPr marL="0" indent="0">
              <a:buNone/>
            </a:pPr>
            <a:endParaRPr lang="ru-RU" sz="1800" u="sng" dirty="0"/>
          </a:p>
          <a:p>
            <a:pPr marL="0" indent="0">
              <a:buNone/>
            </a:pPr>
            <a:endParaRPr lang="ru-RU" sz="1800" b="1" u="sng" dirty="0"/>
          </a:p>
          <a:p>
            <a:pPr marL="0" indent="0">
              <a:buNone/>
            </a:pPr>
            <a:endParaRPr lang="ru-RU" sz="1800" b="1" u="sng" dirty="0"/>
          </a:p>
          <a:p>
            <a:pPr marL="0" indent="0">
              <a:buNone/>
            </a:pPr>
            <a:endParaRPr lang="ru-RU" sz="1800" b="1" u="sng" dirty="0"/>
          </a:p>
          <a:p>
            <a:pPr marL="0" indent="0">
              <a:buNone/>
            </a:pPr>
            <a:endParaRPr lang="ru-RU" sz="1800" b="1" u="sng" dirty="0"/>
          </a:p>
          <a:p>
            <a:pPr marL="0" indent="0">
              <a:buNone/>
            </a:pPr>
            <a:endParaRPr lang="ru-RU" sz="1800" b="1" u="sng" dirty="0"/>
          </a:p>
          <a:p>
            <a:pPr marL="0" indent="0">
              <a:buNone/>
            </a:pPr>
            <a:endParaRPr lang="ru-RU" sz="1800" b="1" u="sng" dirty="0"/>
          </a:p>
          <a:p>
            <a:pPr marL="0" indent="0">
              <a:buNone/>
            </a:pPr>
            <a:endParaRPr lang="ru-RU" sz="1800" b="1" u="sng" dirty="0"/>
          </a:p>
          <a:p>
            <a:pPr marL="0" indent="0">
              <a:buNone/>
            </a:pPr>
            <a:endParaRPr lang="ru-RU" sz="1800" b="1" u="sng" dirty="0"/>
          </a:p>
        </p:txBody>
      </p:sp>
      <p:graphicFrame>
        <p:nvGraphicFramePr>
          <p:cNvPr id="4" name="Таблица 4"/>
          <p:cNvGraphicFramePr>
            <a:graphicFrameLocks noGrp="1"/>
          </p:cNvGraphicFramePr>
          <p:nvPr/>
        </p:nvGraphicFramePr>
        <p:xfrm>
          <a:off x="319830" y="1301529"/>
          <a:ext cx="11552338" cy="3662680"/>
        </p:xfrm>
        <a:graphic>
          <a:graphicData uri="http://schemas.openxmlformats.org/drawingml/2006/table">
            <a:tbl>
              <a:tblPr firstRow="1" bandRow="1">
                <a:tableStyleId>{5C22544A-7EE6-4342-B048-85BDC9FD1C3A}</a:tableStyleId>
              </a:tblPr>
              <a:tblGrid>
                <a:gridCol w="2523165">
                  <a:extLst>
                    <a:ext uri="{9D8B030D-6E8A-4147-A177-3AD203B41FA5}">
                      <a16:colId xmlns:a16="http://schemas.microsoft.com/office/drawing/2014/main" val="20000"/>
                    </a:ext>
                  </a:extLst>
                </a:gridCol>
                <a:gridCol w="9029173">
                  <a:extLst>
                    <a:ext uri="{9D8B030D-6E8A-4147-A177-3AD203B41FA5}">
                      <a16:colId xmlns:a16="http://schemas.microsoft.com/office/drawing/2014/main" val="20001"/>
                    </a:ext>
                  </a:extLst>
                </a:gridCol>
              </a:tblGrid>
              <a:tr h="370840">
                <a:tc>
                  <a:txBody>
                    <a:bodyPr/>
                    <a:lstStyle/>
                    <a:p>
                      <a:r>
                        <a:rPr lang="ru-RU" sz="1400" dirty="0"/>
                        <a:t>Редакция с 01.01.2022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ru-RU" sz="1400" dirty="0"/>
                        <a:t>Комментарий</a:t>
                      </a:r>
                    </a:p>
                  </a:txBody>
                  <a:tcPr/>
                </a:tc>
                <a:extLst>
                  <a:ext uri="{0D108BD9-81ED-4DB2-BD59-A6C34878D82A}">
                    <a16:rowId xmlns:a16="http://schemas.microsoft.com/office/drawing/2014/main" val="10000"/>
                  </a:ext>
                </a:extLst>
              </a:tr>
              <a:tr h="370840">
                <a:tc>
                  <a:txBody>
                    <a:bodyPr/>
                    <a:lstStyle/>
                    <a:p>
                      <a:r>
                        <a:rPr lang="ru-RU" sz="1400" b="0" i="0" kern="1200" dirty="0">
                          <a:solidFill>
                            <a:srgbClr val="FF0000"/>
                          </a:solidFill>
                          <a:effectLst/>
                          <a:latin typeface="+mn-lt"/>
                          <a:ea typeface="+mn-ea"/>
                          <a:cs typeface="+mn-cs"/>
                        </a:rPr>
                        <a:t>8.4) </a:t>
                      </a:r>
                      <a:r>
                        <a:rPr lang="ru-RU" sz="1400" b="1" i="0" kern="1200" dirty="0">
                          <a:solidFill>
                            <a:srgbClr val="FF0000"/>
                          </a:solidFill>
                          <a:effectLst/>
                          <a:latin typeface="+mn-lt"/>
                          <a:ea typeface="+mn-ea"/>
                          <a:cs typeface="+mn-cs"/>
                        </a:rPr>
                        <a:t>отдельный этап исполнения контракта</a:t>
                      </a:r>
                      <a:r>
                        <a:rPr lang="ru-RU" sz="1400" b="0" i="0" kern="1200" dirty="0">
                          <a:solidFill>
                            <a:srgbClr val="FF0000"/>
                          </a:solidFill>
                          <a:effectLst/>
                          <a:latin typeface="+mn-lt"/>
                          <a:ea typeface="+mn-ea"/>
                          <a:cs typeface="+mn-cs"/>
                        </a:rPr>
                        <a:t> </a:t>
                      </a:r>
                      <a:r>
                        <a:rPr lang="ru-RU" sz="1400" b="0" i="0" kern="1200" dirty="0">
                          <a:solidFill>
                            <a:schemeClr val="dk1"/>
                          </a:solidFill>
                          <a:effectLst/>
                          <a:latin typeface="+mn-lt"/>
                          <a:ea typeface="+mn-ea"/>
                          <a:cs typeface="+mn-cs"/>
                        </a:rPr>
                        <a:t>- </a:t>
                      </a:r>
                      <a:r>
                        <a:rPr lang="ru-RU" sz="1400" b="1" i="0" kern="1200" dirty="0">
                          <a:solidFill>
                            <a:schemeClr val="dk1"/>
                          </a:solidFill>
                          <a:effectLst/>
                          <a:latin typeface="+mn-lt"/>
                          <a:ea typeface="+mn-ea"/>
                          <a:cs typeface="+mn-cs"/>
                        </a:rPr>
                        <a:t>часть обязательства поставщика (подрядчика, исполнителя</a:t>
                      </a:r>
                      <a:r>
                        <a:rPr lang="ru-RU" sz="1400" b="0" i="0" kern="1200" dirty="0">
                          <a:solidFill>
                            <a:schemeClr val="dk1"/>
                          </a:solidFill>
                          <a:effectLst/>
                          <a:latin typeface="+mn-lt"/>
                          <a:ea typeface="+mn-ea"/>
                          <a:cs typeface="+mn-cs"/>
                        </a:rPr>
                        <a:t>), в отношении которого контрактом установлена </a:t>
                      </a:r>
                    </a:p>
                    <a:p>
                      <a:r>
                        <a:rPr lang="ru-RU" sz="1400" b="1" i="0" kern="1200" dirty="0">
                          <a:solidFill>
                            <a:schemeClr val="dk1"/>
                          </a:solidFill>
                          <a:effectLst/>
                          <a:latin typeface="+mn-lt"/>
                          <a:ea typeface="+mn-ea"/>
                          <a:cs typeface="+mn-cs"/>
                        </a:rPr>
                        <a:t>обязанность заказчика обеспечить приемку </a:t>
                      </a:r>
                      <a:r>
                        <a:rPr lang="ru-RU" sz="1400" b="0" i="0" kern="1200" dirty="0">
                          <a:solidFill>
                            <a:schemeClr val="dk1"/>
                          </a:solidFill>
                          <a:effectLst/>
                          <a:latin typeface="+mn-lt"/>
                          <a:ea typeface="+mn-ea"/>
                          <a:cs typeface="+mn-cs"/>
                        </a:rPr>
                        <a:t>(с оформлением в соответствии с настоящим Федеральным законом документа о приемке) </a:t>
                      </a:r>
                      <a:r>
                        <a:rPr lang="ru-RU" sz="1400" b="1" i="0" u="sng" kern="1200" dirty="0">
                          <a:solidFill>
                            <a:schemeClr val="dk1"/>
                          </a:solidFill>
                          <a:effectLst/>
                          <a:latin typeface="+mn-lt"/>
                          <a:ea typeface="+mn-ea"/>
                          <a:cs typeface="+mn-cs"/>
                        </a:rPr>
                        <a:t>и</a:t>
                      </a:r>
                      <a:r>
                        <a:rPr lang="ru-RU" sz="1400" b="1" i="0" kern="1200" dirty="0">
                          <a:solidFill>
                            <a:schemeClr val="dk1"/>
                          </a:solidFill>
                          <a:effectLst/>
                          <a:latin typeface="+mn-lt"/>
                          <a:ea typeface="+mn-ea"/>
                          <a:cs typeface="+mn-cs"/>
                        </a:rPr>
                        <a:t> оплату поставленного товара, выполненной работы, оказанной услуги;</a:t>
                      </a:r>
                      <a:endParaRPr lang="ru-RU" sz="1400" b="1" dirty="0"/>
                    </a:p>
                  </a:txBody>
                  <a:tcPr/>
                </a:tc>
                <a:tc>
                  <a:txBody>
                    <a:bodyPr/>
                    <a:lstStyle/>
                    <a:p>
                      <a:pPr marL="0" indent="0">
                        <a:buFont typeface="Arial" panose="020B0604020202020204" pitchFamily="34" charset="0"/>
                        <a:buNone/>
                      </a:pPr>
                      <a:r>
                        <a:rPr lang="ru-RU" sz="1400" u="sng" dirty="0"/>
                        <a:t>Статья 94 часть 7</a:t>
                      </a:r>
                      <a:r>
                        <a:rPr lang="ru-RU" sz="1400" dirty="0"/>
                        <a:t>. </a:t>
                      </a:r>
                      <a:r>
                        <a:rPr lang="ru-RU" sz="1400" b="1" dirty="0"/>
                        <a:t>Приемка результатов отдельного этапа исполнения контракта, а также поставленного товара, выполненной работы или оказанной услуги</a:t>
                      </a:r>
                      <a:r>
                        <a:rPr lang="ru-RU" sz="1400" dirty="0"/>
                        <a:t> осуществляется в порядке и в сроки, которые установлены контрактом, и </a:t>
                      </a:r>
                      <a:r>
                        <a:rPr lang="ru-RU" sz="1400" b="1" dirty="0"/>
                        <a:t>оформляется документом о приемке</a:t>
                      </a:r>
                      <a:r>
                        <a:rPr lang="ru-RU" sz="1400" dirty="0"/>
                        <a:t>, который подписывается заказчиком (в случае создания приемочной комиссии подписывается всеми членами приемочной комиссии и утверждается заказчиком), либо поставщику (подрядчику, исполнителю) в те же сроки заказчиком направляется в письменной форме мотивированный отказ от подписания такого документа. </a:t>
                      </a:r>
                    </a:p>
                    <a:p>
                      <a:pPr marL="0" indent="0">
                        <a:buFont typeface="Arial" panose="020B0604020202020204" pitchFamily="34" charset="0"/>
                        <a:buNone/>
                      </a:pPr>
                      <a:endParaRPr lang="ru-RU" sz="1400" dirty="0"/>
                    </a:p>
                    <a:p>
                      <a:pPr marL="0" indent="0">
                        <a:buFont typeface="Arial" panose="020B0604020202020204" pitchFamily="34" charset="0"/>
                        <a:buNone/>
                      </a:pPr>
                      <a:r>
                        <a:rPr lang="ru-RU" sz="1400" u="sng" dirty="0"/>
                        <a:t>Статья 94 часть 13. </a:t>
                      </a:r>
                      <a:r>
                        <a:rPr lang="ru-RU" sz="1400" b="1" dirty="0"/>
                        <a:t>При исполнении контракта, заключенного по результатам проведения электронных процедур, закрытых электронных процедур </a:t>
                      </a:r>
                      <a:r>
                        <a:rPr lang="ru-RU" sz="1400" dirty="0"/>
                        <a:t>(за исключением закрытых электронных процедур, проводимых в случае, предусмотренном пунктом 5 части 11 статьи 24 настоящего Федерального закона):</a:t>
                      </a:r>
                    </a:p>
                    <a:p>
                      <a:pPr marL="0" indent="0">
                        <a:buFont typeface="Arial" panose="020B0604020202020204" pitchFamily="34" charset="0"/>
                        <a:buNone/>
                      </a:pPr>
                      <a:r>
                        <a:rPr lang="ru-RU" sz="1400" dirty="0"/>
                        <a:t>1) </a:t>
                      </a:r>
                      <a:r>
                        <a:rPr lang="ru-RU" sz="1400" b="1" dirty="0"/>
                        <a:t>поставщик (подрядчик, исполнитель) в срок, установленный в контракте </a:t>
                      </a:r>
                      <a:r>
                        <a:rPr lang="ru-RU" sz="1400" dirty="0"/>
                        <a:t>в соответствии с подпунктом "а" пункта 1 части 2 статьи 51 настоящего Федерального закона, </a:t>
                      </a:r>
                      <a:r>
                        <a:rPr lang="ru-RU" sz="1400" b="1" dirty="0"/>
                        <a:t>формирует с использованием единой информационной системы, подписывает усиленной электронной подписью лица, имеющего право действовать от имени поставщика (подрядчика, исполнителя), и размещает в единой информационной системе документ о приемке</a:t>
                      </a:r>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55E8DF-C842-4286-9AE6-44CCF2828726}"/>
              </a:ext>
            </a:extLst>
          </p:cNvPr>
          <p:cNvSpPr>
            <a:spLocks noGrp="1"/>
          </p:cNvSpPr>
          <p:nvPr>
            <p:ph type="title"/>
          </p:nvPr>
        </p:nvSpPr>
        <p:spPr>
          <a:xfrm>
            <a:off x="838200" y="172182"/>
            <a:ext cx="10515600" cy="666717"/>
          </a:xfrm>
        </p:spPr>
        <p:txBody>
          <a:bodyPr/>
          <a:lstStyle/>
          <a:p>
            <a:pPr algn="ctr"/>
            <a:r>
              <a:rPr lang="ru-RU" sz="2400" dirty="0">
                <a:solidFill>
                  <a:srgbClr val="FF0000"/>
                </a:solidFill>
              </a:rPr>
              <a:t>Примеры административной практики по 616 в новой редакции</a:t>
            </a:r>
          </a:p>
        </p:txBody>
      </p:sp>
      <p:sp>
        <p:nvSpPr>
          <p:cNvPr id="3" name="Объект 2">
            <a:extLst>
              <a:ext uri="{FF2B5EF4-FFF2-40B4-BE49-F238E27FC236}">
                <a16:creationId xmlns:a16="http://schemas.microsoft.com/office/drawing/2014/main" id="{8A4358A3-F58D-42E4-B473-B56AE8212244}"/>
              </a:ext>
            </a:extLst>
          </p:cNvPr>
          <p:cNvSpPr>
            <a:spLocks noGrp="1"/>
          </p:cNvSpPr>
          <p:nvPr>
            <p:ph idx="1"/>
          </p:nvPr>
        </p:nvSpPr>
        <p:spPr>
          <a:xfrm>
            <a:off x="838200" y="939567"/>
            <a:ext cx="10515600" cy="5237396"/>
          </a:xfrm>
        </p:spPr>
        <p:txBody>
          <a:bodyPr/>
          <a:lstStyle/>
          <a:p>
            <a:r>
              <a:rPr lang="ru-RU" sz="1400" dirty="0"/>
              <a:t>РЕШЕНИЕ Томского УФАС по делу №070/06/106-222/2022 от 21.04.2022</a:t>
            </a:r>
          </a:p>
          <a:p>
            <a:r>
              <a:rPr lang="ru-RU" sz="1400" dirty="0"/>
              <a:t>Жалуется ООО «Электронный мир» на действия Департамент здравоохранения Томской области при осуществлении закупки в форме аукциона в электронной форме «Поставка компьютерного оборудования для нужд подведомственных Департаменту здравоохранения Томской области учреждений в рамках федерального проекта «Создание единого цифрового контура в здравоохранении на основе единой государственной информационной системы здравоохранения (ЕГИСЗ)» (извещение № 0865200000322000584) по причине отклонения заявки.</a:t>
            </a:r>
          </a:p>
          <a:p>
            <a:r>
              <a:rPr lang="ru-RU" sz="1400" dirty="0"/>
              <a:t>Комиссия Томского УФАС России проверив информацию, предоставленную Заказчиком и оператором электронной площадки установила, что в составе заявки №111670283 не содержится информации о номере реестровой записи из соответствующих реестров продукции, предусмотренных пунктом 10 постановления №616.</a:t>
            </a:r>
          </a:p>
          <a:p>
            <a:r>
              <a:rPr lang="ru-RU" sz="1400" dirty="0"/>
              <a:t>Довод заявителя о том, что в составе заявки на участие в закупке № 111670283 </a:t>
            </a:r>
            <a:r>
              <a:rPr lang="ru-RU" sz="1400" u="sng" dirty="0"/>
              <a:t>содержится сертификат СТ-1</a:t>
            </a:r>
            <a:r>
              <a:rPr lang="ru-RU" sz="1400" dirty="0"/>
              <a:t>, подтверждающий страну происхождения радиоэлектронной продукции (компьютерное оборудование, системный блок), является необоснованным, поскольку постановлением № 616 не установлена такая возможность подтверждения производства продукции на территории Российской Федерации. В силу постановления № 616 подтверждением предлагаемого товара установленным требованиям является указание (декларирование) в составе заявки на участие в закупке номеров реестровых записей из соответствующих реестров продукции, предусмотренных пунктом 10 постановления № 616.</a:t>
            </a:r>
          </a:p>
          <a:p>
            <a:r>
              <a:rPr lang="ru-RU" sz="1400" dirty="0">
                <a:solidFill>
                  <a:srgbClr val="FF0000"/>
                </a:solidFill>
              </a:rPr>
              <a:t>Жалоба не обоснована.</a:t>
            </a:r>
          </a:p>
        </p:txBody>
      </p:sp>
    </p:spTree>
    <p:extLst>
      <p:ext uri="{BB962C8B-B14F-4D97-AF65-F5344CB8AC3E}">
        <p14:creationId xmlns:p14="http://schemas.microsoft.com/office/powerpoint/2010/main" val="219066891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55E8DF-C842-4286-9AE6-44CCF2828726}"/>
              </a:ext>
            </a:extLst>
          </p:cNvPr>
          <p:cNvSpPr>
            <a:spLocks noGrp="1"/>
          </p:cNvSpPr>
          <p:nvPr>
            <p:ph type="title"/>
          </p:nvPr>
        </p:nvSpPr>
        <p:spPr>
          <a:xfrm>
            <a:off x="838200" y="172182"/>
            <a:ext cx="10515600" cy="666717"/>
          </a:xfrm>
        </p:spPr>
        <p:txBody>
          <a:bodyPr/>
          <a:lstStyle/>
          <a:p>
            <a:pPr algn="ctr"/>
            <a:r>
              <a:rPr lang="ru-RU" sz="2400" dirty="0">
                <a:solidFill>
                  <a:srgbClr val="FF0000"/>
                </a:solidFill>
              </a:rPr>
              <a:t>Примеры административной практики по 616 в новой редакции</a:t>
            </a:r>
          </a:p>
        </p:txBody>
      </p:sp>
      <p:sp>
        <p:nvSpPr>
          <p:cNvPr id="3" name="Объект 2">
            <a:extLst>
              <a:ext uri="{FF2B5EF4-FFF2-40B4-BE49-F238E27FC236}">
                <a16:creationId xmlns:a16="http://schemas.microsoft.com/office/drawing/2014/main" id="{8A4358A3-F58D-42E4-B473-B56AE8212244}"/>
              </a:ext>
            </a:extLst>
          </p:cNvPr>
          <p:cNvSpPr>
            <a:spLocks noGrp="1"/>
          </p:cNvSpPr>
          <p:nvPr>
            <p:ph idx="1"/>
          </p:nvPr>
        </p:nvSpPr>
        <p:spPr>
          <a:xfrm>
            <a:off x="838200" y="939567"/>
            <a:ext cx="10515600" cy="5237396"/>
          </a:xfrm>
        </p:spPr>
        <p:txBody>
          <a:bodyPr/>
          <a:lstStyle/>
          <a:p>
            <a:r>
              <a:rPr lang="ru-RU" sz="1400" dirty="0"/>
              <a:t> РЕШЕНИЕ Московского областного УФАС по делу № 050/06/105-16033/2022 от 05.05.2022</a:t>
            </a:r>
          </a:p>
          <a:p>
            <a:r>
              <a:rPr lang="ru-RU" sz="1400" dirty="0"/>
              <a:t>Жалуется  ООО «ТРИА» (далее – Заявитель) на действия (бездействие) Муниципального бюджетного учреждения городского округа Павловский Посад Московской области «Благоустройство» (далее – Заказчик), Муниципального казенного учреждения городского округа Павловский Посад Московской области «Центр муниципальных закупок» (далее – Уполномоченное учреждение) при определении поставщика (подрядчика, исполнителя) путем проведения электронного аукциона на поставку светильников консольных ДКУ (извещение № 0848300048722000080).</a:t>
            </a:r>
          </a:p>
          <a:p>
            <a:r>
              <a:rPr lang="ru-RU" sz="1400" dirty="0"/>
              <a:t>По мнению Заявителя его права и законные интересы нарушены действиями Заказчика, ненадлежащим образом установившего положения извещения о проведении Аукциона.</a:t>
            </a:r>
          </a:p>
          <a:p>
            <a:r>
              <a:rPr lang="ru-RU" sz="1400" dirty="0"/>
              <a:t>На заседании Комиссии установлено, что в Техническом задании установлены требования к характеристикам, товара «Светильник светодиодный консольный ДКУ», а так же установлен код ОКПД2 26.11.22.120 - «Элементы фотогальванические».</a:t>
            </a:r>
          </a:p>
          <a:p>
            <a:r>
              <a:rPr lang="ru-RU" sz="1400" dirty="0"/>
              <a:t>Комиссия приходит к выводу, что Заказчиком ненадлежащим образом выбран ОКПД2, поскольку товар «Светильник светодиодный консольный ДКУ» относится к коду ОКПД2 27.40.39.113 «Светильники и устройства осветительные прочие, не включенные в другие группировки, предназначенные для использования со светодиодными лампами и прочими светодиодными источниками света».</a:t>
            </a:r>
          </a:p>
          <a:p>
            <a:r>
              <a:rPr lang="ru-RU" sz="1400" dirty="0"/>
              <a:t>На заседание Комиссии установлено, что в Техническом задании установлены требования к характеристикам, товара «Светильник светодиодный консольный ДКУ» который входит в Постановление № 616.</a:t>
            </a:r>
          </a:p>
          <a:p>
            <a:r>
              <a:rPr lang="ru-RU" sz="1400" dirty="0"/>
              <a:t>Вместе с тем, Комиссия приходит к выводу, что действия Заказчика в части не установления запрета на допуск в соответствии с Постановлением № 616, нарушают часть 3 статьи 14 Закона о контрактной системе и содержат признаки состава административного правонарушения, предусмотренного частью 4.2 статьи 7.30 Кодекса Российской Федерации об административных правонарушениях.</a:t>
            </a:r>
          </a:p>
          <a:p>
            <a:r>
              <a:rPr lang="ru-RU" sz="1400" dirty="0"/>
              <a:t> Заказчиком в Извещении о проведении Аукциона установлены ограничения допуска в соответствии с Постановлением № 878.</a:t>
            </a:r>
          </a:p>
          <a:p>
            <a:r>
              <a:rPr lang="ru-RU" sz="1400" dirty="0">
                <a:solidFill>
                  <a:srgbClr val="FF0000"/>
                </a:solidFill>
              </a:rPr>
              <a:t>Комиссия приходит к выводу, что действия Заказчика в части установления в извещение о проведения Аукциона Постановления № 878, нарушают часть 3 статьи 14 Закона о контрактной системе и содержат признаки состава административного правонарушения, предусмотренного частью 4.2 статьи 7.30 Кодекса Российской Федерации об административных правонарушениях.</a:t>
            </a:r>
          </a:p>
        </p:txBody>
      </p:sp>
    </p:spTree>
    <p:extLst>
      <p:ext uri="{BB962C8B-B14F-4D97-AF65-F5344CB8AC3E}">
        <p14:creationId xmlns:p14="http://schemas.microsoft.com/office/powerpoint/2010/main" val="110835925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55E8DF-C842-4286-9AE6-44CCF2828726}"/>
              </a:ext>
            </a:extLst>
          </p:cNvPr>
          <p:cNvSpPr>
            <a:spLocks noGrp="1"/>
          </p:cNvSpPr>
          <p:nvPr>
            <p:ph type="title"/>
          </p:nvPr>
        </p:nvSpPr>
        <p:spPr>
          <a:xfrm>
            <a:off x="838200" y="172182"/>
            <a:ext cx="10515600" cy="666717"/>
          </a:xfrm>
        </p:spPr>
        <p:txBody>
          <a:bodyPr/>
          <a:lstStyle/>
          <a:p>
            <a:pPr algn="ctr"/>
            <a:r>
              <a:rPr lang="ru-RU" sz="2400" dirty="0">
                <a:solidFill>
                  <a:srgbClr val="FF0000"/>
                </a:solidFill>
              </a:rPr>
              <a:t>Примеры административной практики по 616 в новой редакции</a:t>
            </a:r>
          </a:p>
        </p:txBody>
      </p:sp>
      <p:sp>
        <p:nvSpPr>
          <p:cNvPr id="3" name="Объект 2">
            <a:extLst>
              <a:ext uri="{FF2B5EF4-FFF2-40B4-BE49-F238E27FC236}">
                <a16:creationId xmlns:a16="http://schemas.microsoft.com/office/drawing/2014/main" id="{8A4358A3-F58D-42E4-B473-B56AE8212244}"/>
              </a:ext>
            </a:extLst>
          </p:cNvPr>
          <p:cNvSpPr>
            <a:spLocks noGrp="1"/>
          </p:cNvSpPr>
          <p:nvPr>
            <p:ph idx="1"/>
          </p:nvPr>
        </p:nvSpPr>
        <p:spPr>
          <a:xfrm>
            <a:off x="440267" y="939566"/>
            <a:ext cx="11353800" cy="5746251"/>
          </a:xfrm>
        </p:spPr>
        <p:txBody>
          <a:bodyPr/>
          <a:lstStyle/>
          <a:p>
            <a:r>
              <a:rPr lang="ru-RU" sz="1400" dirty="0"/>
              <a:t> </a:t>
            </a:r>
            <a:r>
              <a:rPr lang="ru-RU" sz="1600" dirty="0">
                <a:solidFill>
                  <a:srgbClr val="00B0F0"/>
                </a:solidFill>
              </a:rPr>
              <a:t>РЕШЕНИЕ Свердловского УФАС по жалобе № 066/06/106-1765/2022 от 25.05.2022 г.</a:t>
            </a:r>
          </a:p>
          <a:p>
            <a:r>
              <a:rPr lang="ru-RU" sz="1600" dirty="0"/>
              <a:t>Жалуется ИП Колмыкова Егора Владимировича (</a:t>
            </a:r>
            <a:r>
              <a:rPr lang="ru-RU" sz="1600" dirty="0" err="1"/>
              <a:t>вх</a:t>
            </a:r>
            <a:r>
              <a:rPr lang="ru-RU" sz="1600" dirty="0"/>
              <a:t>. № 01-10945 от 19.05.2022 г.) о нарушении заказчиком в лице Государственного бюджетного учреждения здравоохранения Свердловской области "</a:t>
            </a:r>
            <a:r>
              <a:rPr lang="ru-RU" sz="1600" dirty="0" err="1"/>
              <a:t>Ивдельская</a:t>
            </a:r>
            <a:r>
              <a:rPr lang="ru-RU" sz="1600" dirty="0"/>
              <a:t> центральная районная больница", его комиссией при осуществлении закупки путем проведения электронного аукциона на поставку химических реактивов и расходных материалов для клинико-диагностической лаборатории для медицинского применения (извещение №  0362200068822000045).</a:t>
            </a:r>
          </a:p>
          <a:p>
            <a:r>
              <a:rPr lang="ru-RU" sz="1600" dirty="0"/>
              <a:t>В своей жалобе заявитель указал, что извещение электронного аукциона № 0362200068822000045 составлено с нарушениями требований Закона о контактной системе.</a:t>
            </a:r>
          </a:p>
          <a:p>
            <a:r>
              <a:rPr lang="ru-RU" sz="1600" dirty="0"/>
              <a:t>Наименованием объекта рассматриваемой закупки выступает «поставка химических реактивов и расходных материалов для клинико-диагностической лаборатории для медицинского применения». Заказчиком в извещении электронного аукциона установлены коды КТРУ (32.50.50.000-00002368 «Пробирка вакуумная для взятия образцов крови ИВД, с натрия цитратом», 32.50.50.000-00001114 «Пробирка вакуумная для взятия образцов крови ИВД, с K3ЭДТА», 32.50.50.000-00002410 «Пробирка вакуумная для взятия образцов крови ИВД, с активатором свертывания/тромбином/разделительным гелем»), которые сформированы на основе кода ОКПД2 - 32.50.50.000, что также следует из п. 1.1 проекта контракта.</a:t>
            </a:r>
          </a:p>
          <a:p>
            <a:r>
              <a:rPr lang="ru-RU" sz="1600" dirty="0"/>
              <a:t>Комиссией установлено, что код ОКПД2 32.50.50 не включен в перечень промышленных товаров, происходящих из иностранных государств (за исключением государств - членов евразийского экономического союза), в отношении которых устанавливается запрет на допуск для целей осуществления закупок для государственных и муниципальных нужд постановлением Правительства № 616.</a:t>
            </a:r>
          </a:p>
          <a:p>
            <a:r>
              <a:rPr lang="ru-RU" sz="1600" dirty="0"/>
              <a:t>Ввиду изложенного Комиссия приходит к выводу, что заказчиком в нарушение п. 15 ч. 1 ст. 42, ч. 3 ст. 14 Закона о контрактной системе в извещении электронного аукциона установлен запрет в соответствии с требованиями постановления Правительства № 616.</a:t>
            </a:r>
          </a:p>
          <a:p>
            <a:r>
              <a:rPr lang="ru-RU" sz="1600" dirty="0">
                <a:solidFill>
                  <a:srgbClr val="FF0000"/>
                </a:solidFill>
              </a:rPr>
              <a:t>Жалоба обоснована.</a:t>
            </a:r>
          </a:p>
        </p:txBody>
      </p:sp>
    </p:spTree>
    <p:extLst>
      <p:ext uri="{BB962C8B-B14F-4D97-AF65-F5344CB8AC3E}">
        <p14:creationId xmlns:p14="http://schemas.microsoft.com/office/powerpoint/2010/main" val="210908864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E6603C0-43BB-4CAF-8E8B-F871F0303626}"/>
              </a:ext>
            </a:extLst>
          </p:cNvPr>
          <p:cNvSpPr>
            <a:spLocks noGrp="1"/>
          </p:cNvSpPr>
          <p:nvPr>
            <p:ph type="title"/>
          </p:nvPr>
        </p:nvSpPr>
        <p:spPr>
          <a:xfrm>
            <a:off x="360727" y="105066"/>
            <a:ext cx="11653705" cy="1325563"/>
          </a:xfrm>
        </p:spPr>
        <p:txBody>
          <a:bodyPr>
            <a:normAutofit/>
          </a:bodyPr>
          <a:lstStyle/>
          <a:p>
            <a:pPr algn="ctr"/>
            <a:r>
              <a:rPr lang="ru-RU" sz="2800" b="1" dirty="0">
                <a:solidFill>
                  <a:srgbClr val="00B0F0"/>
                </a:solidFill>
              </a:rPr>
              <a:t>Новая редакция 878 ПП (радиоэлектронная продукция) – </a:t>
            </a:r>
            <a:br>
              <a:rPr lang="ru-RU" sz="2800" b="1" dirty="0">
                <a:solidFill>
                  <a:srgbClr val="00B0F0"/>
                </a:solidFill>
              </a:rPr>
            </a:br>
            <a:r>
              <a:rPr lang="ru-RU" sz="2800" dirty="0"/>
              <a:t>Постановление Правительства Российской Федерации от 6 декабря 2021 г. № 2213</a:t>
            </a:r>
          </a:p>
        </p:txBody>
      </p:sp>
      <p:sp>
        <p:nvSpPr>
          <p:cNvPr id="3" name="Объект 2">
            <a:extLst>
              <a:ext uri="{FF2B5EF4-FFF2-40B4-BE49-F238E27FC236}">
                <a16:creationId xmlns:a16="http://schemas.microsoft.com/office/drawing/2014/main" id="{7B9C5033-FB9D-45EC-A3CF-2FCF3D7CCFFF}"/>
              </a:ext>
            </a:extLst>
          </p:cNvPr>
          <p:cNvSpPr>
            <a:spLocks noGrp="1"/>
          </p:cNvSpPr>
          <p:nvPr>
            <p:ph idx="1"/>
          </p:nvPr>
        </p:nvSpPr>
        <p:spPr>
          <a:xfrm>
            <a:off x="494950" y="1568741"/>
            <a:ext cx="11383858" cy="4608222"/>
          </a:xfrm>
        </p:spPr>
        <p:txBody>
          <a:bodyPr>
            <a:normAutofit/>
          </a:bodyPr>
          <a:lstStyle/>
          <a:p>
            <a:r>
              <a:rPr lang="ru-RU" sz="2000" b="1" dirty="0">
                <a:solidFill>
                  <a:srgbClr val="C00000"/>
                </a:solidFill>
              </a:rPr>
              <a:t>1 изменение:</a:t>
            </a:r>
          </a:p>
          <a:p>
            <a:r>
              <a:rPr lang="ru-RU" sz="1800" b="1" dirty="0">
                <a:solidFill>
                  <a:srgbClr val="C00000"/>
                </a:solidFill>
              </a:rPr>
              <a:t>С 26.12.2021 </a:t>
            </a:r>
            <a:r>
              <a:rPr lang="ru-RU" sz="1800" dirty="0"/>
              <a:t>– закончилось действие 1746 ПП (запрет на допуск СХД)</a:t>
            </a:r>
          </a:p>
          <a:p>
            <a:r>
              <a:rPr lang="ru-RU" sz="1800" b="1" dirty="0">
                <a:solidFill>
                  <a:srgbClr val="C00000"/>
                </a:solidFill>
              </a:rPr>
              <a:t>С 27.12.2021 </a:t>
            </a:r>
            <a:r>
              <a:rPr lang="ru-RU" sz="1800" dirty="0"/>
              <a:t>- Устройства запоминающие и прочие устройства хранения данных (код ОКПД 26.20.2) «ушли» под 616 ПП (запрет на допуск) </a:t>
            </a:r>
            <a:r>
              <a:rPr lang="ru-RU" sz="1800" i="1" dirty="0"/>
              <a:t>(Постановление Правительства РФ от 6 декабря 2021 г. N 2213)</a:t>
            </a:r>
          </a:p>
          <a:p>
            <a:endParaRPr lang="ru-RU" sz="1400" i="1" dirty="0"/>
          </a:p>
          <a:p>
            <a:r>
              <a:rPr lang="ru-RU" sz="2000" b="1" dirty="0">
                <a:solidFill>
                  <a:srgbClr val="C00000"/>
                </a:solidFill>
              </a:rPr>
              <a:t>2 изменение :</a:t>
            </a:r>
          </a:p>
          <a:p>
            <a:r>
              <a:rPr lang="ru-RU" sz="1800" b="1" dirty="0">
                <a:solidFill>
                  <a:srgbClr val="C00000"/>
                </a:solidFill>
              </a:rPr>
              <a:t>С 27.12.2021  </a:t>
            </a:r>
            <a:r>
              <a:rPr lang="ru-RU" sz="1800" dirty="0"/>
              <a:t>в наименовании позиции "Тонометры измерения внутриглазного давления, соответствующие кодам 171850, 172450, 172460 вида медицинского изделия в соответствии с номенклатурной классификацией медицинских изделий, утвержденной Министерством здравоохранения Российской Федерации" </a:t>
            </a:r>
            <a:r>
              <a:rPr lang="ru-RU" sz="1800" dirty="0">
                <a:solidFill>
                  <a:srgbClr val="C00000"/>
                </a:solidFill>
              </a:rPr>
              <a:t>цифры "171850" исключить</a:t>
            </a:r>
            <a:r>
              <a:rPr lang="ru-RU" sz="1800" dirty="0"/>
              <a:t>, </a:t>
            </a:r>
            <a:r>
              <a:rPr lang="ru-RU" sz="1800" i="1" dirty="0">
                <a:solidFill>
                  <a:srgbClr val="7030A0"/>
                </a:solidFill>
              </a:rPr>
              <a:t>т.е. правило «второй лишний на такой тонометр не распространяется.</a:t>
            </a:r>
          </a:p>
          <a:p>
            <a:r>
              <a:rPr lang="ru-RU" sz="1400" i="1" dirty="0"/>
              <a:t>171850 - Тонометр офтальмологический, ручной. Офтальмологический управляемый вручную измерительный инструмент, используемый для определения внутриглазного давления посредством воздействия внешней силой на глаз, что позволяет получить показатели сопротивления оболочки глаза деформации (степени вдавливания роговицы), выраженные в миллиметрах ртутного столба (мм рт. ст.). Это изделие (известное как тонометр контактного типа, например, </a:t>
            </a:r>
            <a:r>
              <a:rPr lang="ru-RU" sz="1400" i="1" dirty="0" err="1"/>
              <a:t>тономерт</a:t>
            </a:r>
            <a:r>
              <a:rPr lang="ru-RU" sz="1400" i="1" dirty="0"/>
              <a:t> </a:t>
            </a:r>
            <a:r>
              <a:rPr lang="ru-RU" sz="1400" i="1" dirty="0" err="1"/>
              <a:t>Шиотца</a:t>
            </a:r>
            <a:r>
              <a:rPr lang="ru-RU" sz="1400" i="1" dirty="0"/>
              <a:t> или Перкинса) используется для диагностики глаукомы и может быть переносным или использоваться вместе с щелевой лампой.</a:t>
            </a:r>
          </a:p>
          <a:p>
            <a:endParaRPr lang="ru-RU" sz="1800" dirty="0"/>
          </a:p>
        </p:txBody>
      </p:sp>
    </p:spTree>
    <p:extLst>
      <p:ext uri="{BB962C8B-B14F-4D97-AF65-F5344CB8AC3E}">
        <p14:creationId xmlns:p14="http://schemas.microsoft.com/office/powerpoint/2010/main" val="337237076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E6603C0-43BB-4CAF-8E8B-F871F0303626}"/>
              </a:ext>
            </a:extLst>
          </p:cNvPr>
          <p:cNvSpPr>
            <a:spLocks noGrp="1"/>
          </p:cNvSpPr>
          <p:nvPr>
            <p:ph type="title"/>
          </p:nvPr>
        </p:nvSpPr>
        <p:spPr>
          <a:xfrm>
            <a:off x="360727" y="105066"/>
            <a:ext cx="11653705" cy="1325563"/>
          </a:xfrm>
        </p:spPr>
        <p:txBody>
          <a:bodyPr>
            <a:normAutofit/>
          </a:bodyPr>
          <a:lstStyle/>
          <a:p>
            <a:pPr algn="ctr"/>
            <a:r>
              <a:rPr lang="ru-RU" sz="2800" b="1" dirty="0">
                <a:solidFill>
                  <a:srgbClr val="00B0F0"/>
                </a:solidFill>
              </a:rPr>
              <a:t>Новая редакция 878 ПП (радиоэлектронная продукция) – </a:t>
            </a:r>
            <a:br>
              <a:rPr lang="ru-RU" sz="2800" b="1" dirty="0">
                <a:solidFill>
                  <a:srgbClr val="00B0F0"/>
                </a:solidFill>
              </a:rPr>
            </a:br>
            <a:r>
              <a:rPr lang="ru-RU" sz="2800" dirty="0"/>
              <a:t>Постановление Правительства Российской Федерации от 6 декабря 2021 г. № 2213</a:t>
            </a:r>
          </a:p>
        </p:txBody>
      </p:sp>
      <p:sp>
        <p:nvSpPr>
          <p:cNvPr id="3" name="Объект 2">
            <a:extLst>
              <a:ext uri="{FF2B5EF4-FFF2-40B4-BE49-F238E27FC236}">
                <a16:creationId xmlns:a16="http://schemas.microsoft.com/office/drawing/2014/main" id="{7B9C5033-FB9D-45EC-A3CF-2FCF3D7CCFFF}"/>
              </a:ext>
            </a:extLst>
          </p:cNvPr>
          <p:cNvSpPr>
            <a:spLocks noGrp="1"/>
          </p:cNvSpPr>
          <p:nvPr>
            <p:ph idx="1"/>
          </p:nvPr>
        </p:nvSpPr>
        <p:spPr>
          <a:xfrm>
            <a:off x="495650" y="1430629"/>
            <a:ext cx="11383858" cy="4608222"/>
          </a:xfrm>
        </p:spPr>
        <p:txBody>
          <a:bodyPr>
            <a:normAutofit/>
          </a:bodyPr>
          <a:lstStyle/>
          <a:p>
            <a:r>
              <a:rPr lang="ru-RU" sz="1800" b="1" dirty="0">
                <a:solidFill>
                  <a:srgbClr val="C00000"/>
                </a:solidFill>
              </a:rPr>
              <a:t>3 изменение </a:t>
            </a:r>
          </a:p>
          <a:p>
            <a:r>
              <a:rPr lang="ru-RU" sz="1800" b="1" dirty="0">
                <a:solidFill>
                  <a:srgbClr val="C00000"/>
                </a:solidFill>
              </a:rPr>
              <a:t>С 01.01.2022 </a:t>
            </a:r>
          </a:p>
          <a:p>
            <a:r>
              <a:rPr lang="ru-RU" sz="1800" dirty="0"/>
              <a:t>Исключено указание на то, что Постановление Правительства в том числе утверждает Порядок подготовки обоснования невозможности соблюдения ограничения на допуск радиоэлектронной продукции, происходящей из иностранных государств, для целей осуществления закупок для обеспечения государственных и муниципальных нужд </a:t>
            </a:r>
            <a:r>
              <a:rPr lang="ru-RU" sz="1800" i="1" dirty="0">
                <a:solidFill>
                  <a:srgbClr val="7030A0"/>
                </a:solidFill>
              </a:rPr>
              <a:t> (сам Порядок исключен из 878 ПП с 31.08.2021, но ссылка в преамбуле оставалась);</a:t>
            </a:r>
          </a:p>
          <a:p>
            <a:endParaRPr lang="ru-RU" sz="1800" i="1" dirty="0">
              <a:solidFill>
                <a:srgbClr val="7030A0"/>
              </a:solidFill>
            </a:endParaRPr>
          </a:p>
          <a:p>
            <a:r>
              <a:rPr lang="ru-RU" sz="1800" b="1" dirty="0">
                <a:solidFill>
                  <a:srgbClr val="C00000"/>
                </a:solidFill>
              </a:rPr>
              <a:t>3.1. Техническое изменение </a:t>
            </a:r>
            <a:r>
              <a:rPr lang="ru-RU" sz="1800" dirty="0">
                <a:solidFill>
                  <a:srgbClr val="C00000"/>
                </a:solidFill>
              </a:rPr>
              <a:t>– по тексту убрали ссылку на окончательные предложения, т.к. их нет с 01.01.2022 в законе</a:t>
            </a:r>
          </a:p>
        </p:txBody>
      </p:sp>
    </p:spTree>
    <p:extLst>
      <p:ext uri="{BB962C8B-B14F-4D97-AF65-F5344CB8AC3E}">
        <p14:creationId xmlns:p14="http://schemas.microsoft.com/office/powerpoint/2010/main" val="200586195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E6603C0-43BB-4CAF-8E8B-F871F0303626}"/>
              </a:ext>
            </a:extLst>
          </p:cNvPr>
          <p:cNvSpPr>
            <a:spLocks noGrp="1"/>
          </p:cNvSpPr>
          <p:nvPr>
            <p:ph type="title"/>
          </p:nvPr>
        </p:nvSpPr>
        <p:spPr>
          <a:xfrm>
            <a:off x="360727" y="105066"/>
            <a:ext cx="11653705" cy="1325563"/>
          </a:xfrm>
        </p:spPr>
        <p:txBody>
          <a:bodyPr>
            <a:normAutofit/>
          </a:bodyPr>
          <a:lstStyle/>
          <a:p>
            <a:pPr algn="ctr"/>
            <a:r>
              <a:rPr lang="ru-RU" sz="2800" b="1" dirty="0">
                <a:solidFill>
                  <a:srgbClr val="00B0F0"/>
                </a:solidFill>
              </a:rPr>
              <a:t>Новая редакция 878 ПП (радиоэлектронная продукция) – </a:t>
            </a:r>
            <a:br>
              <a:rPr lang="ru-RU" sz="2800" b="1" dirty="0">
                <a:solidFill>
                  <a:srgbClr val="00B0F0"/>
                </a:solidFill>
              </a:rPr>
            </a:br>
            <a:r>
              <a:rPr lang="ru-RU" sz="2800" dirty="0"/>
              <a:t>Постановление Правительства Российской Федерации от 6 декабря 2021 г. № 2213</a:t>
            </a:r>
          </a:p>
        </p:txBody>
      </p:sp>
      <p:sp>
        <p:nvSpPr>
          <p:cNvPr id="3" name="Объект 2">
            <a:extLst>
              <a:ext uri="{FF2B5EF4-FFF2-40B4-BE49-F238E27FC236}">
                <a16:creationId xmlns:a16="http://schemas.microsoft.com/office/drawing/2014/main" id="{7B9C5033-FB9D-45EC-A3CF-2FCF3D7CCFFF}"/>
              </a:ext>
            </a:extLst>
          </p:cNvPr>
          <p:cNvSpPr>
            <a:spLocks noGrp="1"/>
          </p:cNvSpPr>
          <p:nvPr>
            <p:ph idx="1"/>
          </p:nvPr>
        </p:nvSpPr>
        <p:spPr>
          <a:xfrm>
            <a:off x="495650" y="1430629"/>
            <a:ext cx="11383858" cy="4608222"/>
          </a:xfrm>
        </p:spPr>
        <p:txBody>
          <a:bodyPr>
            <a:normAutofit/>
          </a:bodyPr>
          <a:lstStyle/>
          <a:p>
            <a:r>
              <a:rPr lang="ru-RU" sz="1800" b="1" dirty="0">
                <a:solidFill>
                  <a:srgbClr val="C00000"/>
                </a:solidFill>
              </a:rPr>
              <a:t>4 изменение  с  01.01.2022 </a:t>
            </a:r>
          </a:p>
          <a:p>
            <a:endParaRPr lang="ru-RU" sz="1800" b="1" dirty="0">
              <a:solidFill>
                <a:srgbClr val="C00000"/>
              </a:solidFill>
            </a:endParaRPr>
          </a:p>
        </p:txBody>
      </p:sp>
      <p:graphicFrame>
        <p:nvGraphicFramePr>
          <p:cNvPr id="4" name="Таблица 4">
            <a:extLst>
              <a:ext uri="{FF2B5EF4-FFF2-40B4-BE49-F238E27FC236}">
                <a16:creationId xmlns:a16="http://schemas.microsoft.com/office/drawing/2014/main" id="{2EFA3F80-F219-459D-A7CA-FADEB6F525F3}"/>
              </a:ext>
            </a:extLst>
          </p:cNvPr>
          <p:cNvGraphicFramePr>
            <a:graphicFrameLocks noGrp="1"/>
          </p:cNvGraphicFramePr>
          <p:nvPr/>
        </p:nvGraphicFramePr>
        <p:xfrm>
          <a:off x="209725" y="1812022"/>
          <a:ext cx="11887199" cy="4816231"/>
        </p:xfrm>
        <a:graphic>
          <a:graphicData uri="http://schemas.openxmlformats.org/drawingml/2006/table">
            <a:tbl>
              <a:tblPr firstRow="1" bandRow="1">
                <a:tableStyleId>{F5AB1C69-6EDB-4FF4-983F-18BD219EF322}</a:tableStyleId>
              </a:tblPr>
              <a:tblGrid>
                <a:gridCol w="3864185">
                  <a:extLst>
                    <a:ext uri="{9D8B030D-6E8A-4147-A177-3AD203B41FA5}">
                      <a16:colId xmlns:a16="http://schemas.microsoft.com/office/drawing/2014/main" val="3236737490"/>
                    </a:ext>
                  </a:extLst>
                </a:gridCol>
                <a:gridCol w="8023014">
                  <a:extLst>
                    <a:ext uri="{9D8B030D-6E8A-4147-A177-3AD203B41FA5}">
                      <a16:colId xmlns:a16="http://schemas.microsoft.com/office/drawing/2014/main" val="4038574530"/>
                    </a:ext>
                  </a:extLst>
                </a:gridCol>
              </a:tblGrid>
              <a:tr h="366151">
                <a:tc>
                  <a:txBody>
                    <a:bodyPr/>
                    <a:lstStyle/>
                    <a:p>
                      <a:r>
                        <a:rPr lang="ru-RU" dirty="0"/>
                        <a:t>Редакция до 01.01.2022</a:t>
                      </a:r>
                    </a:p>
                  </a:txBody>
                  <a:tcPr/>
                </a:tc>
                <a:tc>
                  <a:txBody>
                    <a:bodyPr/>
                    <a:lstStyle/>
                    <a:p>
                      <a:r>
                        <a:rPr lang="ru-RU" dirty="0"/>
                        <a:t>Редакция с 01.01.2022</a:t>
                      </a:r>
                    </a:p>
                  </a:txBody>
                  <a:tcPr/>
                </a:tc>
                <a:extLst>
                  <a:ext uri="{0D108BD9-81ED-4DB2-BD59-A6C34878D82A}">
                    <a16:rowId xmlns:a16="http://schemas.microsoft.com/office/drawing/2014/main" val="1963064738"/>
                  </a:ext>
                </a:extLst>
              </a:tr>
              <a:tr h="1363302">
                <a:tc>
                  <a:txBody>
                    <a:bodyPr/>
                    <a:lstStyle/>
                    <a:p>
                      <a:r>
                        <a:rPr lang="ru-RU" sz="1200" dirty="0"/>
                        <a:t>3. Установить, что при осуществлении закупок радиоэлектронной продукции, включенной в перечень, заказчик отклоняет все заявки (окончательные предложения), содержащие предложения о поставке радиоэлектронной продукции, происходящей из иностранных государств (за исключением государств - членов Евразийского экономического союза), при условии, что на участие в закупке подана 1 (или более) удовлетворяющая требованиям извещения об осуществлении закупки и (или) документации о закупке заявка (окончательное предложение), содержащая предложение о поставке радиоэлектронной продукции, произведенной на территориях государств - членов Евразийского экономического союза.</a:t>
                      </a:r>
                    </a:p>
                    <a:p>
                      <a:endParaRPr lang="ru-RU"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t>3. Установить, что при осуществлении закупок радиоэлектронной продукции, включенной в перечень, заказчик отклоняет все заявки, содержащие предложения о поставке радиоэлектронной продукции, происходящей из иностранных государств (за исключением государств - членов Евразийского экономического союза), при условии, что на участие в закупке </a:t>
                      </a:r>
                      <a:r>
                        <a:rPr lang="ru-RU" sz="1200" b="1" dirty="0"/>
                        <a:t>подана 1 (или более</a:t>
                      </a:r>
                      <a:r>
                        <a:rPr lang="ru-RU" sz="1200" dirty="0"/>
                        <a:t>) удовлетворяющая требованиям извещения об осуществлении закупки, документации о закупке (в случае, если Федеральным законом "О контрактной системе в сфере закупок товаров, работ, услуг для обеспечения государственных и муниципальных нужд" предусмотрена документация о закупке) заявка, содержащая предложение о поставке радиоэлектронной продукции, страной происхождения которой являются только государства - члены Евразийского экономического союза.</a:t>
                      </a:r>
                    </a:p>
                  </a:txBody>
                  <a:tcPr/>
                </a:tc>
                <a:extLst>
                  <a:ext uri="{0D108BD9-81ED-4DB2-BD59-A6C34878D82A}">
                    <a16:rowId xmlns:a16="http://schemas.microsoft.com/office/drawing/2014/main" val="1836659221"/>
                  </a:ext>
                </a:extLst>
              </a:tr>
              <a:tr h="1533989">
                <a:tc>
                  <a:txBody>
                    <a:bodyPr/>
                    <a:lstStyle/>
                    <a:p>
                      <a:r>
                        <a:rPr lang="ru-RU" sz="1200" dirty="0"/>
                        <a:t>Подтверждением производства радиоэлектронной продукции является:</a:t>
                      </a:r>
                    </a:p>
                    <a:p>
                      <a:endParaRPr lang="ru-RU" sz="1200" dirty="0"/>
                    </a:p>
                    <a:p>
                      <a:r>
                        <a:rPr lang="ru-RU" sz="1200" dirty="0"/>
                        <a:t>на территории Российской Федерации - наличие сведений о такой продукции в реестре;</a:t>
                      </a:r>
                    </a:p>
                    <a:p>
                      <a:endParaRPr lang="ru-RU" sz="1200" dirty="0"/>
                    </a:p>
                    <a:p>
                      <a:endParaRPr lang="ru-RU" dirty="0"/>
                    </a:p>
                  </a:txBody>
                  <a:tcPr/>
                </a:tc>
                <a:tc>
                  <a:txBody>
                    <a:bodyPr/>
                    <a:lstStyle/>
                    <a:p>
                      <a:r>
                        <a:rPr lang="ru-RU" sz="1200" dirty="0"/>
                        <a:t>Подтверждением страны происхождения радиоэлектронной продукции является одно из следующих условий:</a:t>
                      </a:r>
                    </a:p>
                    <a:p>
                      <a:endParaRPr lang="ru-RU" sz="1200" dirty="0"/>
                    </a:p>
                    <a:p>
                      <a:r>
                        <a:rPr lang="ru-RU" sz="1200" dirty="0"/>
                        <a:t>а) наличие сведений о такой продукции в реестре </a:t>
                      </a:r>
                      <a:r>
                        <a:rPr lang="ru-RU" sz="1600" b="1" dirty="0">
                          <a:solidFill>
                            <a:srgbClr val="C00000"/>
                          </a:solidFill>
                        </a:rPr>
                        <a:t>и</a:t>
                      </a:r>
                      <a:r>
                        <a:rPr lang="ru-RU" sz="1200" dirty="0"/>
                        <a:t> соответствие информации о совокупном количестве баллов за выполнение технологических операций (условий) на территории Российской Федерации требованиям, установленным для целей осуществления закупок постановлением Правительства Российской Федерации от 17 июля 2015 г. N 719 "О подтверждении производства промышленной продукции на территории Российской Федерации" (для продукции, в отношении которой установлены требования о совокупном количестве баллов за выполнение (освоение) соответствующих операций (условий);</a:t>
                      </a:r>
                    </a:p>
                  </a:txBody>
                  <a:tcPr/>
                </a:tc>
                <a:extLst>
                  <a:ext uri="{0D108BD9-81ED-4DB2-BD59-A6C34878D82A}">
                    <a16:rowId xmlns:a16="http://schemas.microsoft.com/office/drawing/2014/main" val="2055015615"/>
                  </a:ext>
                </a:extLst>
              </a:tr>
            </a:tbl>
          </a:graphicData>
        </a:graphic>
      </p:graphicFrame>
    </p:spTree>
    <p:extLst>
      <p:ext uri="{BB962C8B-B14F-4D97-AF65-F5344CB8AC3E}">
        <p14:creationId xmlns:p14="http://schemas.microsoft.com/office/powerpoint/2010/main" val="58247780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E6603C0-43BB-4CAF-8E8B-F871F0303626}"/>
              </a:ext>
            </a:extLst>
          </p:cNvPr>
          <p:cNvSpPr>
            <a:spLocks noGrp="1"/>
          </p:cNvSpPr>
          <p:nvPr>
            <p:ph type="title"/>
          </p:nvPr>
        </p:nvSpPr>
        <p:spPr>
          <a:xfrm>
            <a:off x="360727" y="105066"/>
            <a:ext cx="11653705" cy="834501"/>
          </a:xfrm>
        </p:spPr>
        <p:txBody>
          <a:bodyPr>
            <a:normAutofit/>
          </a:bodyPr>
          <a:lstStyle/>
          <a:p>
            <a:pPr algn="ctr"/>
            <a:r>
              <a:rPr lang="ru-RU" sz="2800" b="1" dirty="0">
                <a:solidFill>
                  <a:srgbClr val="00B0F0"/>
                </a:solidFill>
              </a:rPr>
              <a:t>Новая редакция 878 ПП (радиоэлектронная продукция) – </a:t>
            </a:r>
            <a:br>
              <a:rPr lang="ru-RU" sz="2800" b="1" dirty="0">
                <a:solidFill>
                  <a:srgbClr val="00B0F0"/>
                </a:solidFill>
              </a:rPr>
            </a:br>
            <a:r>
              <a:rPr lang="ru-RU" sz="2000" dirty="0"/>
              <a:t>Постановление Правительства Российской Федерации от 6 декабря 2021 г. № 2213</a:t>
            </a:r>
          </a:p>
        </p:txBody>
      </p:sp>
      <p:graphicFrame>
        <p:nvGraphicFramePr>
          <p:cNvPr id="4" name="Таблица 4">
            <a:extLst>
              <a:ext uri="{FF2B5EF4-FFF2-40B4-BE49-F238E27FC236}">
                <a16:creationId xmlns:a16="http://schemas.microsoft.com/office/drawing/2014/main" id="{2EFA3F80-F219-459D-A7CA-FADEB6F525F3}"/>
              </a:ext>
            </a:extLst>
          </p:cNvPr>
          <p:cNvGraphicFramePr>
            <a:graphicFrameLocks noGrp="1"/>
          </p:cNvGraphicFramePr>
          <p:nvPr/>
        </p:nvGraphicFramePr>
        <p:xfrm>
          <a:off x="152400" y="1114630"/>
          <a:ext cx="11887199" cy="5638304"/>
        </p:xfrm>
        <a:graphic>
          <a:graphicData uri="http://schemas.openxmlformats.org/drawingml/2006/table">
            <a:tbl>
              <a:tblPr firstRow="1" bandRow="1">
                <a:tableStyleId>{F5AB1C69-6EDB-4FF4-983F-18BD219EF322}</a:tableStyleId>
              </a:tblPr>
              <a:tblGrid>
                <a:gridCol w="2818003">
                  <a:extLst>
                    <a:ext uri="{9D8B030D-6E8A-4147-A177-3AD203B41FA5}">
                      <a16:colId xmlns:a16="http://schemas.microsoft.com/office/drawing/2014/main" val="3236737490"/>
                    </a:ext>
                  </a:extLst>
                </a:gridCol>
                <a:gridCol w="9069196">
                  <a:extLst>
                    <a:ext uri="{9D8B030D-6E8A-4147-A177-3AD203B41FA5}">
                      <a16:colId xmlns:a16="http://schemas.microsoft.com/office/drawing/2014/main" val="4038574530"/>
                    </a:ext>
                  </a:extLst>
                </a:gridCol>
              </a:tblGrid>
              <a:tr h="338539">
                <a:tc>
                  <a:txBody>
                    <a:bodyPr/>
                    <a:lstStyle/>
                    <a:p>
                      <a:r>
                        <a:rPr lang="ru-RU" dirty="0"/>
                        <a:t>Редакция до 01.01.2022</a:t>
                      </a:r>
                    </a:p>
                  </a:txBody>
                  <a:tcPr/>
                </a:tc>
                <a:tc>
                  <a:txBody>
                    <a:bodyPr/>
                    <a:lstStyle/>
                    <a:p>
                      <a:r>
                        <a:rPr lang="ru-RU" dirty="0"/>
                        <a:t>Редакция с 01.01.2022</a:t>
                      </a:r>
                    </a:p>
                  </a:txBody>
                  <a:tcPr/>
                </a:tc>
                <a:extLst>
                  <a:ext uri="{0D108BD9-81ED-4DB2-BD59-A6C34878D82A}">
                    <a16:rowId xmlns:a16="http://schemas.microsoft.com/office/drawing/2014/main" val="1963064738"/>
                  </a:ext>
                </a:extLst>
              </a:tr>
              <a:tr h="1585166">
                <a:tc row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t>на территории государства - члена Евразийского экономического союза - наличие сведений о такой продукции в евразийском реестре промышленных товаров государств - членов Евразийского экономического союза, формирование и ведение которого устанавливаются правом Евразийского экономического союза (далее - евразийский реестр промышленных товаров).</a:t>
                      </a:r>
                    </a:p>
                    <a:p>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t>б) наличие сведений о такой продукции в евразийском реестре промышленных товаров государств - членов Евразийского экономического союза, правила формирования и ведения которого устанавливаются правом Евразийского экономического союза (далее - евразийский реестр промышленных товаров),</a:t>
                      </a:r>
                      <a:r>
                        <a:rPr lang="ru-RU" sz="1600" b="1" dirty="0">
                          <a:solidFill>
                            <a:srgbClr val="C00000"/>
                          </a:solidFill>
                        </a:rPr>
                        <a:t> и </a:t>
                      </a:r>
                      <a:r>
                        <a:rPr lang="ru-RU" sz="1200" dirty="0"/>
                        <a:t>соответствие информации о совокупном количестве баллов за выполнение технологических операций (условий) на территории государства - члена Евразийского экономического союза требованиям, </a:t>
                      </a:r>
                      <a:r>
                        <a:rPr lang="ru-RU" sz="1200" b="1" dirty="0">
                          <a:solidFill>
                            <a:srgbClr val="C00000"/>
                          </a:solidFill>
                        </a:rPr>
                        <a:t>установленным решением Совета Евразийской экономической комиссии от 23 ноября 2020 г. N 105 </a:t>
                      </a:r>
                      <a:r>
                        <a:rPr lang="ru-RU" sz="1200" dirty="0"/>
                        <a:t>"Об утверждении Правил определения страны происхождения отдельных видов товаров для целей государственных (муниципальных) закупок" (для продукции, в отношении которой установлены требования о совокупном количестве баллов за выполнение (освоение) соответствующих операций (условий);</a:t>
                      </a:r>
                    </a:p>
                  </a:txBody>
                  <a:tcPr/>
                </a:tc>
                <a:extLst>
                  <a:ext uri="{0D108BD9-81ED-4DB2-BD59-A6C34878D82A}">
                    <a16:rowId xmlns:a16="http://schemas.microsoft.com/office/drawing/2014/main" val="1291325470"/>
                  </a:ext>
                </a:extLst>
              </a:tr>
              <a:tr h="1431858">
                <a:tc vMerge="1">
                  <a:txBody>
                    <a:bodyPr/>
                    <a:lstStyle/>
                    <a:p>
                      <a:endParaRPr lang="ru-RU" dirty="0"/>
                    </a:p>
                  </a:txBody>
                  <a:tcPr/>
                </a:tc>
                <a:tc>
                  <a:txBody>
                    <a:bodyPr/>
                    <a:lstStyle/>
                    <a:p>
                      <a:r>
                        <a:rPr lang="ru-RU" sz="1200" dirty="0"/>
                        <a:t>в) наличие сертификата о происхождении товара, выдаваемого уполномоченным органом (организацией) государства - члена Евразийского экономического союза по форме, установленной Правилами определения страны происхождения товаров, являющимися неотъемлемой частью Соглашения о Правилах определения страны происхождения товаров в Содружестве Независимых Государств от 20 ноября 2009 г., и в соответствии с критериями определения страны происхождения товаров, предусмотренными указанными Правилами (далее - сертификат по форме СТ-1), - для целей осуществления закупок радиоэлектронной продукции, извещения об осуществлении которых размещены в единой информационной системе в сфере закупок либо приглашения принять участие в которых направлены:</a:t>
                      </a:r>
                    </a:p>
                  </a:txBody>
                  <a:tcPr/>
                </a:tc>
                <a:extLst>
                  <a:ext uri="{0D108BD9-81ED-4DB2-BD59-A6C34878D82A}">
                    <a16:rowId xmlns:a16="http://schemas.microsoft.com/office/drawing/2014/main" val="1566140242"/>
                  </a:ext>
                </a:extLst>
              </a:tr>
              <a:tr h="591810">
                <a:tc vMerge="1">
                  <a:txBody>
                    <a:bodyPr/>
                    <a:lstStyle/>
                    <a:p>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dirty="0">
                          <a:solidFill>
                            <a:srgbClr val="C00000"/>
                          </a:solidFill>
                        </a:rPr>
                        <a:t>до 30 июня 2022 г. </a:t>
                      </a:r>
                      <a:r>
                        <a:rPr lang="ru-RU" sz="1200" dirty="0"/>
                        <a:t>включительно - в отношении радиоэлектронной продукции, кроме продукции, указанной в абзаце третьем настоящего подпункта – </a:t>
                      </a:r>
                      <a:r>
                        <a:rPr lang="ru-RU" sz="1200" i="1" dirty="0">
                          <a:solidFill>
                            <a:srgbClr val="7030A0"/>
                          </a:solidFill>
                        </a:rPr>
                        <a:t>см. ниже</a:t>
                      </a:r>
                      <a:r>
                        <a:rPr lang="ru-RU" sz="1200" dirty="0"/>
                        <a:t>, страной происхождения которой являются государства - члены Евразийского экономического союза (за исключением Российской Федерации);</a:t>
                      </a:r>
                    </a:p>
                  </a:txBody>
                  <a:tcPr/>
                </a:tc>
                <a:extLst>
                  <a:ext uri="{0D108BD9-81ED-4DB2-BD59-A6C34878D82A}">
                    <a16:rowId xmlns:a16="http://schemas.microsoft.com/office/drawing/2014/main" val="161948833"/>
                  </a:ext>
                </a:extLst>
              </a:tr>
              <a:tr h="1585166">
                <a:tc vMerge="1">
                  <a:txBody>
                    <a:bodyPr/>
                    <a:lstStyle/>
                    <a:p>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dirty="0">
                          <a:solidFill>
                            <a:srgbClr val="C00000"/>
                          </a:solidFill>
                        </a:rPr>
                        <a:t>до 31 декабря 2022 г. </a:t>
                      </a:r>
                      <a:r>
                        <a:rPr lang="ru-RU" sz="1200" dirty="0"/>
                        <a:t>включительно - в отношении радиоэлектронной продукции, являющейся медицинским изделием и классифицируемой в рамках следующих кодов в соответствии с Общероссийским классификатором продукции по видам экономической деятельности (ОКПД2) ОК 034-2014: 26.51.53.140, 26.51.53.190, 26.51.70.110, 26.60.11.111, 26.60.11.112, 26.60.11.113, 26.60.12.110, 26.60.12.129, 32.50.1, 32.50.21.112, 26.60.11.119, 26.60.11.120, 26.60.11.129, 26.60.11.130, 26.60.12.111, 26.60.12.119, 26.60.12.120, 26.60.12.124, 27.40.39.110, 32.50.13.190, 32.50.13, 26.60.12.121, 26.60.12.122, 26.60.12.123, 26.60.12.131, 26.60.12.132, 26.60.13.130, 26.60.13.190, 26.60.13, 26.60.13.120, 26.60.13.140, 26.60.13.150, 26.60.13.180, 26.60.13.190, 28.25.13.110, 32.50.50, 28.25.14.110, 32.50.50.190, 32.50.12, 32.50.21.121, 32.50.21.122, 32.50.21.129, 32.50.21.160, 32.99.59.000.</a:t>
                      </a:r>
                    </a:p>
                    <a:p>
                      <a:endParaRPr lang="ru-RU" sz="1200" dirty="0"/>
                    </a:p>
                  </a:txBody>
                  <a:tcPr/>
                </a:tc>
                <a:extLst>
                  <a:ext uri="{0D108BD9-81ED-4DB2-BD59-A6C34878D82A}">
                    <a16:rowId xmlns:a16="http://schemas.microsoft.com/office/drawing/2014/main" val="99095619"/>
                  </a:ext>
                </a:extLst>
              </a:tr>
            </a:tbl>
          </a:graphicData>
        </a:graphic>
      </p:graphicFrame>
    </p:spTree>
    <p:extLst>
      <p:ext uri="{BB962C8B-B14F-4D97-AF65-F5344CB8AC3E}">
        <p14:creationId xmlns:p14="http://schemas.microsoft.com/office/powerpoint/2010/main" val="60332794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E6603C0-43BB-4CAF-8E8B-F871F0303626}"/>
              </a:ext>
            </a:extLst>
          </p:cNvPr>
          <p:cNvSpPr>
            <a:spLocks noGrp="1"/>
          </p:cNvSpPr>
          <p:nvPr>
            <p:ph type="title"/>
          </p:nvPr>
        </p:nvSpPr>
        <p:spPr>
          <a:xfrm>
            <a:off x="385894" y="167211"/>
            <a:ext cx="11653705" cy="383206"/>
          </a:xfrm>
        </p:spPr>
        <p:txBody>
          <a:bodyPr>
            <a:normAutofit fontScale="90000"/>
          </a:bodyPr>
          <a:lstStyle/>
          <a:p>
            <a:pPr algn="ctr"/>
            <a:r>
              <a:rPr lang="ru-RU" sz="2800" b="1" dirty="0">
                <a:solidFill>
                  <a:srgbClr val="00B0F0"/>
                </a:solidFill>
              </a:rPr>
              <a:t>Новая редакция 878 ПП (радиоэлектронная продукция) – </a:t>
            </a:r>
            <a:br>
              <a:rPr lang="ru-RU" sz="2800" b="1" dirty="0">
                <a:solidFill>
                  <a:srgbClr val="00B0F0"/>
                </a:solidFill>
              </a:rPr>
            </a:br>
            <a:endParaRPr lang="ru-RU" sz="2800" dirty="0"/>
          </a:p>
        </p:txBody>
      </p:sp>
      <p:graphicFrame>
        <p:nvGraphicFramePr>
          <p:cNvPr id="4" name="Таблица 4">
            <a:extLst>
              <a:ext uri="{FF2B5EF4-FFF2-40B4-BE49-F238E27FC236}">
                <a16:creationId xmlns:a16="http://schemas.microsoft.com/office/drawing/2014/main" id="{2EFA3F80-F219-459D-A7CA-FADEB6F525F3}"/>
              </a:ext>
            </a:extLst>
          </p:cNvPr>
          <p:cNvGraphicFramePr>
            <a:graphicFrameLocks noGrp="1"/>
          </p:cNvGraphicFramePr>
          <p:nvPr/>
        </p:nvGraphicFramePr>
        <p:xfrm>
          <a:off x="152400" y="550419"/>
          <a:ext cx="11887199" cy="5679006"/>
        </p:xfrm>
        <a:graphic>
          <a:graphicData uri="http://schemas.openxmlformats.org/drawingml/2006/table">
            <a:tbl>
              <a:tblPr firstRow="1" bandRow="1">
                <a:tableStyleId>{F5AB1C69-6EDB-4FF4-983F-18BD219EF322}</a:tableStyleId>
              </a:tblPr>
              <a:tblGrid>
                <a:gridCol w="6461464">
                  <a:extLst>
                    <a:ext uri="{9D8B030D-6E8A-4147-A177-3AD203B41FA5}">
                      <a16:colId xmlns:a16="http://schemas.microsoft.com/office/drawing/2014/main" val="3236737490"/>
                    </a:ext>
                  </a:extLst>
                </a:gridCol>
                <a:gridCol w="5425735">
                  <a:extLst>
                    <a:ext uri="{9D8B030D-6E8A-4147-A177-3AD203B41FA5}">
                      <a16:colId xmlns:a16="http://schemas.microsoft.com/office/drawing/2014/main" val="4038574530"/>
                    </a:ext>
                  </a:extLst>
                </a:gridCol>
              </a:tblGrid>
              <a:tr h="348506">
                <a:tc>
                  <a:txBody>
                    <a:bodyPr/>
                    <a:lstStyle/>
                    <a:p>
                      <a:r>
                        <a:rPr lang="ru-RU" dirty="0"/>
                        <a:t>Редакция до 01.01.2022</a:t>
                      </a:r>
                    </a:p>
                  </a:txBody>
                  <a:tcPr/>
                </a:tc>
                <a:tc>
                  <a:txBody>
                    <a:bodyPr/>
                    <a:lstStyle/>
                    <a:p>
                      <a:r>
                        <a:rPr lang="ru-RU" dirty="0"/>
                        <a:t>Редакция с 01.01.2022</a:t>
                      </a:r>
                    </a:p>
                  </a:txBody>
                  <a:tcPr/>
                </a:tc>
                <a:extLst>
                  <a:ext uri="{0D108BD9-81ED-4DB2-BD59-A6C34878D82A}">
                    <a16:rowId xmlns:a16="http://schemas.microsoft.com/office/drawing/2014/main" val="1963064738"/>
                  </a:ext>
                </a:extLst>
              </a:tr>
              <a:tr h="958391">
                <a:tc>
                  <a:txBody>
                    <a:bodyPr/>
                    <a:lstStyle/>
                    <a:p>
                      <a:r>
                        <a:rPr lang="ru-RU" sz="1200" dirty="0"/>
                        <a:t>3.1. Установить, что для подтверждения соответствия поставляемой радиоэлектронной продукции требованиям, установленным настоящим постановлением, участник закупки указывает (декларирует) в составе заявки на участие в закупке:</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t>3.1. Установить, что для подтверждения соответствия радиоэлектронной продукции условиям, предусмотренным подпунктами "а" - "в" пункта 3 </a:t>
                      </a:r>
                      <a:r>
                        <a:rPr lang="ru-RU" sz="1200" i="1" dirty="0">
                          <a:solidFill>
                            <a:srgbClr val="7030A0"/>
                          </a:solidFill>
                        </a:rPr>
                        <a:t>(на предыдущих слайдах)  </a:t>
                      </a:r>
                      <a:r>
                        <a:rPr lang="ru-RU" sz="1200" dirty="0"/>
                        <a:t>настоящего постановления, участник закупки в составе заявки на участие в закупке представляет следующие документы и (или) информацию соответственно:</a:t>
                      </a:r>
                    </a:p>
                  </a:txBody>
                  <a:tcPr/>
                </a:tc>
                <a:extLst>
                  <a:ext uri="{0D108BD9-81ED-4DB2-BD59-A6C34878D82A}">
                    <a16:rowId xmlns:a16="http://schemas.microsoft.com/office/drawing/2014/main" val="1836659221"/>
                  </a:ext>
                </a:extLst>
              </a:tr>
              <a:tr h="1655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t>в отношении товаров, </a:t>
                      </a:r>
                      <a:r>
                        <a:rPr lang="ru-RU" sz="1200" b="1" dirty="0"/>
                        <a:t>страной происхождения которых является Российская Федерация</a:t>
                      </a:r>
                      <a:r>
                        <a:rPr lang="ru-RU" sz="1200" dirty="0"/>
                        <a:t>, </a:t>
                      </a:r>
                      <a:r>
                        <a:rPr lang="ru-RU" sz="1200" dirty="0">
                          <a:solidFill>
                            <a:schemeClr val="tx1"/>
                          </a:solidFill>
                        </a:rPr>
                        <a:t>- номера реестровых записей из реестра, а также информацию о совокупном количестве баллов за выполнение технологических операций (условий) на территории Российской Федерации, </a:t>
                      </a:r>
                      <a:r>
                        <a:rPr lang="ru-RU" sz="1200" dirty="0"/>
                        <a:t>если такое предусмотрено постановлением Правительства Российской Федерации от 17 июля 2015 г. N 719 "О подтверждении производства промышленной продукции на территории Российской Федерации" (для продукции, в отношении которой установлены требования о совокупном количестве баллов за выполнение (освоение) на территории Российской Федерации соответствующих операций (условий) (далее - совокупное количество баллов). </a:t>
                      </a:r>
                      <a:r>
                        <a:rPr lang="ru-RU" sz="1200" dirty="0">
                          <a:solidFill>
                            <a:srgbClr val="FF0000"/>
                          </a:solidFill>
                        </a:rPr>
                        <a:t>Информация о реестровых записях о товаре включается в контракт</a:t>
                      </a:r>
                      <a:r>
                        <a:rPr lang="ru-RU" sz="1200"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solidFill>
                            <a:srgbClr val="FF0000"/>
                          </a:solidFill>
                        </a:rPr>
                        <a:t>номер реестровой записи из реестра, </a:t>
                      </a:r>
                      <a:r>
                        <a:rPr lang="ru-RU" sz="1200" u="sng" dirty="0">
                          <a:solidFill>
                            <a:srgbClr val="FF0000"/>
                          </a:solidFill>
                        </a:rPr>
                        <a:t>а также </a:t>
                      </a:r>
                      <a:r>
                        <a:rPr lang="ru-RU" sz="1200" dirty="0">
                          <a:solidFill>
                            <a:srgbClr val="FF0000"/>
                          </a:solidFill>
                        </a:rPr>
                        <a:t>информация о совокупном количестве баллов за выполнение технологических операций (условий) на территории Российской Федерации</a:t>
                      </a:r>
                      <a:r>
                        <a:rPr lang="ru-RU" sz="1200" dirty="0"/>
                        <a:t>, если такое предусмотрено постановлением Правительства Российской Федерации от 17 июля 2015 г. N 719 "О подтверждении производства промышленной продукции на территории Российской Федерации" (для продукции, в отношении которой установлены требования о совокупном количестве баллов за выполнение (освоение) соответствующих операций (условий);</a:t>
                      </a:r>
                    </a:p>
                    <a:p>
                      <a:endParaRPr lang="ru-RU" sz="1200" dirty="0"/>
                    </a:p>
                  </a:txBody>
                  <a:tcPr/>
                </a:tc>
                <a:extLst>
                  <a:ext uri="{0D108BD9-81ED-4DB2-BD59-A6C34878D82A}">
                    <a16:rowId xmlns:a16="http://schemas.microsoft.com/office/drawing/2014/main" val="2055015615"/>
                  </a:ext>
                </a:extLst>
              </a:tr>
              <a:tr h="20039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t>в отношении товаров, </a:t>
                      </a:r>
                      <a:r>
                        <a:rPr lang="ru-RU" sz="1200" b="1" dirty="0"/>
                        <a:t>страной происхождения которых является государство - член Евразийского экономического союза,</a:t>
                      </a:r>
                      <a:r>
                        <a:rPr lang="ru-RU" sz="1200" dirty="0"/>
                        <a:t> за исключением Российской Федерации, - номера реестровых записей из евразийского реестра промышленных товаров, а также информацию о совокупном количестве баллов за выполнение технологических операций (условий) на территории государства - члена Евразийского экономического союза, если такое предусмотрено решением Совета Евразийской экономической комиссии от 23 ноября 2020 г. N 105 "Об утверждении Правил определения страны происхождения отдельных видов товаров для целей государственных (муниципальных) закупок" (для продукции, в отношении которой установлены требования о совокупном количестве баллов за выполнение (освоение) соответствующих операций (условий). </a:t>
                      </a:r>
                      <a:r>
                        <a:rPr lang="ru-RU" sz="1200" dirty="0">
                          <a:solidFill>
                            <a:srgbClr val="FF0000"/>
                          </a:solidFill>
                        </a:rPr>
                        <a:t>Информация о реестровых записях о товаре включается в контракт.</a:t>
                      </a:r>
                    </a:p>
                  </a:txBody>
                  <a:tcPr/>
                </a:tc>
                <a:tc>
                  <a:txBody>
                    <a:bodyPr/>
                    <a:lstStyle/>
                    <a:p>
                      <a:r>
                        <a:rPr lang="ru-RU" sz="1200" dirty="0">
                          <a:solidFill>
                            <a:srgbClr val="FF0000"/>
                          </a:solidFill>
                        </a:rPr>
                        <a:t>номер реестровой записи из евразийского реестра промышленных товаров, а также информация о совокупном количестве баллов за выполнение технологических операций (условий) на территории государства - члена Евразийского экономического союза, если такое предусмотрено решением </a:t>
                      </a:r>
                      <a:r>
                        <a:rPr lang="ru-RU" sz="1200" dirty="0"/>
                        <a:t>Совета Евразийской экономической комиссии от 23 ноября 2020 г. N 105 "Об утверждении Правил определения страны происхождения отдельных видов товаров для целей государственных (муниципальных) закупок" (для продукции, в отношении которой установлены требования о совокупном количестве баллов за выполнение (освоение) соответствующих операций (условий);</a:t>
                      </a:r>
                    </a:p>
                    <a:p>
                      <a:endParaRPr lang="ru-RU" sz="1200" dirty="0"/>
                    </a:p>
                  </a:txBody>
                  <a:tcPr/>
                </a:tc>
                <a:extLst>
                  <a:ext uri="{0D108BD9-81ED-4DB2-BD59-A6C34878D82A}">
                    <a16:rowId xmlns:a16="http://schemas.microsoft.com/office/drawing/2014/main" val="1758765434"/>
                  </a:ext>
                </a:extLst>
              </a:tr>
              <a:tr h="4669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solidFill>
                            <a:srgbClr val="FF0000"/>
                          </a:solidFill>
                        </a:rPr>
                        <a:t>копия сертификата по форме СТ-1.</a:t>
                      </a:r>
                    </a:p>
                  </a:txBody>
                  <a:tcPr/>
                </a:tc>
                <a:extLst>
                  <a:ext uri="{0D108BD9-81ED-4DB2-BD59-A6C34878D82A}">
                    <a16:rowId xmlns:a16="http://schemas.microsoft.com/office/drawing/2014/main" val="3121025893"/>
                  </a:ext>
                </a:extLst>
              </a:tr>
            </a:tbl>
          </a:graphicData>
        </a:graphic>
      </p:graphicFrame>
    </p:spTree>
    <p:extLst>
      <p:ext uri="{BB962C8B-B14F-4D97-AF65-F5344CB8AC3E}">
        <p14:creationId xmlns:p14="http://schemas.microsoft.com/office/powerpoint/2010/main" val="346803225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E6603C0-43BB-4CAF-8E8B-F871F0303626}"/>
              </a:ext>
            </a:extLst>
          </p:cNvPr>
          <p:cNvSpPr>
            <a:spLocks noGrp="1"/>
          </p:cNvSpPr>
          <p:nvPr>
            <p:ph type="title"/>
          </p:nvPr>
        </p:nvSpPr>
        <p:spPr>
          <a:xfrm>
            <a:off x="385894" y="167211"/>
            <a:ext cx="11653705" cy="383206"/>
          </a:xfrm>
        </p:spPr>
        <p:txBody>
          <a:bodyPr>
            <a:normAutofit fontScale="90000"/>
          </a:bodyPr>
          <a:lstStyle/>
          <a:p>
            <a:pPr algn="ctr"/>
            <a:r>
              <a:rPr lang="ru-RU" sz="2800" b="1" dirty="0">
                <a:solidFill>
                  <a:srgbClr val="00B0F0"/>
                </a:solidFill>
              </a:rPr>
              <a:t>Новая редакция 878 ПП (радиоэлектронная продукция) – </a:t>
            </a:r>
            <a:br>
              <a:rPr lang="ru-RU" sz="2800" b="1" dirty="0">
                <a:solidFill>
                  <a:srgbClr val="00B0F0"/>
                </a:solidFill>
              </a:rPr>
            </a:br>
            <a:endParaRPr lang="ru-RU" sz="2800" dirty="0"/>
          </a:p>
        </p:txBody>
      </p:sp>
      <p:graphicFrame>
        <p:nvGraphicFramePr>
          <p:cNvPr id="4" name="Таблица 4">
            <a:extLst>
              <a:ext uri="{FF2B5EF4-FFF2-40B4-BE49-F238E27FC236}">
                <a16:creationId xmlns:a16="http://schemas.microsoft.com/office/drawing/2014/main" id="{2EFA3F80-F219-459D-A7CA-FADEB6F525F3}"/>
              </a:ext>
            </a:extLst>
          </p:cNvPr>
          <p:cNvGraphicFramePr>
            <a:graphicFrameLocks noGrp="1"/>
          </p:cNvGraphicFramePr>
          <p:nvPr/>
        </p:nvGraphicFramePr>
        <p:xfrm>
          <a:off x="152400" y="550419"/>
          <a:ext cx="11887199" cy="5577840"/>
        </p:xfrm>
        <a:graphic>
          <a:graphicData uri="http://schemas.openxmlformats.org/drawingml/2006/table">
            <a:tbl>
              <a:tblPr firstRow="1" bandRow="1">
                <a:tableStyleId>{F5AB1C69-6EDB-4FF4-983F-18BD219EF322}</a:tableStyleId>
              </a:tblPr>
              <a:tblGrid>
                <a:gridCol w="6461464">
                  <a:extLst>
                    <a:ext uri="{9D8B030D-6E8A-4147-A177-3AD203B41FA5}">
                      <a16:colId xmlns:a16="http://schemas.microsoft.com/office/drawing/2014/main" val="3236737490"/>
                    </a:ext>
                  </a:extLst>
                </a:gridCol>
                <a:gridCol w="5425735">
                  <a:extLst>
                    <a:ext uri="{9D8B030D-6E8A-4147-A177-3AD203B41FA5}">
                      <a16:colId xmlns:a16="http://schemas.microsoft.com/office/drawing/2014/main" val="4038574530"/>
                    </a:ext>
                  </a:extLst>
                </a:gridCol>
              </a:tblGrid>
              <a:tr h="348506">
                <a:tc>
                  <a:txBody>
                    <a:bodyPr/>
                    <a:lstStyle/>
                    <a:p>
                      <a:r>
                        <a:rPr lang="ru-RU" dirty="0"/>
                        <a:t>Редакция до 01.01.2022</a:t>
                      </a:r>
                    </a:p>
                  </a:txBody>
                  <a:tcPr/>
                </a:tc>
                <a:tc>
                  <a:txBody>
                    <a:bodyPr/>
                    <a:lstStyle/>
                    <a:p>
                      <a:r>
                        <a:rPr lang="ru-RU" dirty="0"/>
                        <a:t>Редакция с 01.01.2022</a:t>
                      </a:r>
                    </a:p>
                  </a:txBody>
                  <a:tcPr/>
                </a:tc>
                <a:extLst>
                  <a:ext uri="{0D108BD9-81ED-4DB2-BD59-A6C34878D82A}">
                    <a16:rowId xmlns:a16="http://schemas.microsoft.com/office/drawing/2014/main" val="1963064738"/>
                  </a:ext>
                </a:extLst>
              </a:tr>
              <a:tr h="958391">
                <a:tc>
                  <a:txBody>
                    <a:bodyPr/>
                    <a:lstStyle/>
                    <a:p>
                      <a:r>
                        <a:rPr lang="ru-RU" sz="1200" dirty="0"/>
                        <a:t>В случае представления участником закупки в </a:t>
                      </a:r>
                      <a:r>
                        <a:rPr lang="ru-RU" sz="1200" dirty="0">
                          <a:solidFill>
                            <a:schemeClr val="tx1"/>
                          </a:solidFill>
                        </a:rPr>
                        <a:t>составе заявки </a:t>
                      </a:r>
                      <a:r>
                        <a:rPr lang="ru-RU" sz="1200" dirty="0">
                          <a:solidFill>
                            <a:srgbClr val="FF0000"/>
                          </a:solidFill>
                        </a:rPr>
                        <a:t>информации из реестра или евразийского реестра промышленных товаров без указания совокупного количества баллов или с указанием совокупного количества баллов, </a:t>
                      </a:r>
                      <a:r>
                        <a:rPr lang="ru-RU" sz="1200" dirty="0"/>
                        <a:t>установленного для целей осуществления закупок постановлением Правительства Российской Федерации от 17 июля 2015 г. N 719 "О подтверждении производства промышленной продукции на территории Российской Федерации", настоящим постановлением или решением Совета Евразийской экономической комиссии от 23 ноября 2020 г. N 105 "Об утверждении Правил определения страны происхождения отдельных видов товаров для целей государственных (муниципальных) закупок" соответственно, </a:t>
                      </a:r>
                      <a:r>
                        <a:rPr lang="ru-RU" sz="1200" dirty="0">
                          <a:solidFill>
                            <a:srgbClr val="FF0000"/>
                          </a:solidFill>
                        </a:rPr>
                        <a:t>такая заявка приравнивается к заявке, в которой содержится предложение о поставке товаров, происходящих из иностранных государств.</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t>В случае предоставления участником закупки в составе заявки на участие в закупке в соответствии с абзацами вторым и третьим настоящего пункта </a:t>
                      </a:r>
                      <a:r>
                        <a:rPr lang="ru-RU" sz="1200" dirty="0">
                          <a:solidFill>
                            <a:srgbClr val="FF0000"/>
                          </a:solidFill>
                        </a:rPr>
                        <a:t>информации из реестра или евразийского реестра промышленных товаров без указания информации о совокупном количестве баллов в отношении продукции, для которой установлены требования о совокупном количестве баллов за выполнение (освоение) соответствующих операций (условий), или с указанием совокупного количества баллов, не соответствующего требованиям, установленным для целей закупок постановлением Правительства Российской Федерации от 17 июля 2015 г. N 719 "О подтверждении производства промышленной продукции на территории Российской Федерации" или решением Совета Евразийской экономической комиссии от 23 ноября 2020 г. N 105 "Об утверждении Правил определения страны происхождения отдельных видов товаров для целей государственных (муниципальных) закупок" соответственно, </a:t>
                      </a:r>
                      <a:r>
                        <a:rPr lang="ru-RU" sz="1200" u="sng" dirty="0">
                          <a:solidFill>
                            <a:srgbClr val="FF0000"/>
                          </a:solidFill>
                        </a:rPr>
                        <a:t>такая заявка приравнивается к заявке, в которой содержится предложение о поставке продукции, происходящей из иностранных государств.</a:t>
                      </a:r>
                    </a:p>
                  </a:txBody>
                  <a:tcPr/>
                </a:tc>
                <a:extLst>
                  <a:ext uri="{0D108BD9-81ED-4DB2-BD59-A6C34878D82A}">
                    <a16:rowId xmlns:a16="http://schemas.microsoft.com/office/drawing/2014/main" val="1836659221"/>
                  </a:ext>
                </a:extLst>
              </a:tr>
              <a:tr h="59036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t>Номера реестровых записей </a:t>
                      </a:r>
                      <a:r>
                        <a:rPr lang="ru-RU" sz="1200" strike="sngStrike" dirty="0"/>
                        <a:t>(из реестра) </a:t>
                      </a:r>
                      <a:r>
                        <a:rPr lang="ru-RU" sz="1200" dirty="0"/>
                        <a:t>не предоставляются при поставках вооружения, военной и специальной техники, принятых на вооружение, снабжение, в эксплуатацию, и (или) при поставках образцов вооружения, военной и специальной техники, разработанных в соответствии с конструкторской документацией с литерой не ниже "О 1". Информация о таких товарах не подлежит включению в реестр.</a:t>
                      </a:r>
                    </a:p>
                  </a:txBody>
                  <a:tcPr/>
                </a:tc>
                <a:tc hMerge="1">
                  <a:txBody>
                    <a:bodyPr/>
                    <a:lstStyle/>
                    <a:p>
                      <a:endParaRPr lang="ru-RU" sz="1200" dirty="0"/>
                    </a:p>
                  </a:txBody>
                  <a:tcPr/>
                </a:tc>
                <a:extLst>
                  <a:ext uri="{0D108BD9-81ED-4DB2-BD59-A6C34878D82A}">
                    <a16:rowId xmlns:a16="http://schemas.microsoft.com/office/drawing/2014/main" val="2055015615"/>
                  </a:ext>
                </a:extLst>
              </a:tr>
              <a:tr h="16547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strike="sngStrike" dirty="0">
                          <a:solidFill>
                            <a:schemeClr val="tx1"/>
                          </a:solidFill>
                        </a:rPr>
                        <a:t>При исполнении контракта поставщик (подрядчик, исполнитель) при передаче товара (результатов работы) обязан представить заказчику документы, подтверждающие страну происхождения товара, на основании которых осуществляется включение продукции в реестр или евразийский реестр промышленных товаров.</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strike="sngStrik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strike="sngStrike" dirty="0">
                          <a:solidFill>
                            <a:schemeClr val="tx1"/>
                          </a:solidFill>
                        </a:rPr>
                        <a:t>Подавая заявку, участник закупки соглашается с условием о внесении сведений о таком товаре в реестр или евразийский реестр промышленных товаров, а также о необходимости представить на стадии исполнения контракта сведения и документы, указанные в настоящем пункте.</a:t>
                      </a:r>
                    </a:p>
                  </a:txBody>
                  <a:tcPr/>
                </a:tc>
                <a:tc>
                  <a:txBody>
                    <a:bodyPr/>
                    <a:lstStyle/>
                    <a:p>
                      <a:r>
                        <a:rPr lang="ru-RU" sz="1200" b="1" dirty="0"/>
                        <a:t> - </a:t>
                      </a:r>
                    </a:p>
                  </a:txBody>
                  <a:tcPr/>
                </a:tc>
                <a:extLst>
                  <a:ext uri="{0D108BD9-81ED-4DB2-BD59-A6C34878D82A}">
                    <a16:rowId xmlns:a16="http://schemas.microsoft.com/office/drawing/2014/main" val="1758765434"/>
                  </a:ext>
                </a:extLst>
              </a:tr>
            </a:tbl>
          </a:graphicData>
        </a:graphic>
      </p:graphicFrame>
    </p:spTree>
    <p:extLst>
      <p:ext uri="{BB962C8B-B14F-4D97-AF65-F5344CB8AC3E}">
        <p14:creationId xmlns:p14="http://schemas.microsoft.com/office/powerpoint/2010/main" val="314644417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50401F73-AACF-4F32-925E-3EBD400E8316}"/>
              </a:ext>
            </a:extLst>
          </p:cNvPr>
          <p:cNvSpPr>
            <a:spLocks noGrp="1"/>
          </p:cNvSpPr>
          <p:nvPr>
            <p:ph type="title"/>
          </p:nvPr>
        </p:nvSpPr>
        <p:spPr>
          <a:xfrm>
            <a:off x="247477" y="361945"/>
            <a:ext cx="11957107" cy="394282"/>
          </a:xfrm>
        </p:spPr>
        <p:txBody>
          <a:bodyPr>
            <a:normAutofit fontScale="90000"/>
          </a:bodyPr>
          <a:lstStyle/>
          <a:p>
            <a:br>
              <a:rPr lang="en-US" sz="4000" dirty="0">
                <a:solidFill>
                  <a:srgbClr val="C00000"/>
                </a:solidFill>
              </a:rPr>
            </a:br>
            <a:r>
              <a:rPr lang="ru-RU" sz="2700" dirty="0">
                <a:solidFill>
                  <a:srgbClr val="00B0F0"/>
                </a:solidFill>
              </a:rPr>
              <a:t>В отношении какой радиоэлектронной продукции установлены требования о совокупном количестве баллов в соответствии с постановлением Правительства Российской Федерации от 17 июля 2015 г. N 719</a:t>
            </a:r>
            <a:r>
              <a:rPr lang="en-US" sz="2700" dirty="0">
                <a:solidFill>
                  <a:srgbClr val="00B0F0"/>
                </a:solidFill>
              </a:rPr>
              <a:t>?</a:t>
            </a:r>
            <a:endParaRPr lang="ru-RU" sz="2400" b="1" dirty="0">
              <a:solidFill>
                <a:srgbClr val="0070C0"/>
              </a:solidFill>
            </a:endParaRPr>
          </a:p>
        </p:txBody>
      </p:sp>
      <p:graphicFrame>
        <p:nvGraphicFramePr>
          <p:cNvPr id="2" name="Таблица 4">
            <a:extLst>
              <a:ext uri="{FF2B5EF4-FFF2-40B4-BE49-F238E27FC236}">
                <a16:creationId xmlns:a16="http://schemas.microsoft.com/office/drawing/2014/main" id="{0524D048-9AEE-4631-8FB1-E7CDF374B251}"/>
              </a:ext>
            </a:extLst>
          </p:cNvPr>
          <p:cNvGraphicFramePr>
            <a:graphicFrameLocks noGrp="1"/>
          </p:cNvGraphicFramePr>
          <p:nvPr>
            <p:ph idx="1"/>
          </p:nvPr>
        </p:nvGraphicFramePr>
        <p:xfrm>
          <a:off x="272643" y="1590733"/>
          <a:ext cx="11646714" cy="4511040"/>
        </p:xfrm>
        <a:graphic>
          <a:graphicData uri="http://schemas.openxmlformats.org/drawingml/2006/table">
            <a:tbl>
              <a:tblPr firstRow="1" bandRow="1">
                <a:tableStyleId>{00A15C55-8517-42AA-B614-E9B94910E393}</a:tableStyleId>
              </a:tblPr>
              <a:tblGrid>
                <a:gridCol w="1185644">
                  <a:extLst>
                    <a:ext uri="{9D8B030D-6E8A-4147-A177-3AD203B41FA5}">
                      <a16:colId xmlns:a16="http://schemas.microsoft.com/office/drawing/2014/main" val="3225042896"/>
                    </a:ext>
                  </a:extLst>
                </a:gridCol>
                <a:gridCol w="3909270">
                  <a:extLst>
                    <a:ext uri="{9D8B030D-6E8A-4147-A177-3AD203B41FA5}">
                      <a16:colId xmlns:a16="http://schemas.microsoft.com/office/drawing/2014/main" val="1776339470"/>
                    </a:ext>
                  </a:extLst>
                </a:gridCol>
                <a:gridCol w="1988191">
                  <a:extLst>
                    <a:ext uri="{9D8B030D-6E8A-4147-A177-3AD203B41FA5}">
                      <a16:colId xmlns:a16="http://schemas.microsoft.com/office/drawing/2014/main" val="2446594023"/>
                    </a:ext>
                  </a:extLst>
                </a:gridCol>
                <a:gridCol w="4563609">
                  <a:extLst>
                    <a:ext uri="{9D8B030D-6E8A-4147-A177-3AD203B41FA5}">
                      <a16:colId xmlns:a16="http://schemas.microsoft.com/office/drawing/2014/main" val="3730162586"/>
                    </a:ext>
                  </a:extLst>
                </a:gridCol>
              </a:tblGrid>
              <a:tr h="370840">
                <a:tc gridSpan="2">
                  <a:txBody>
                    <a:bodyPr/>
                    <a:lstStyle/>
                    <a:p>
                      <a:r>
                        <a:rPr lang="ru-RU" sz="1600" dirty="0"/>
                        <a:t>Продукция в новом Перечне в 878 ПП</a:t>
                      </a:r>
                    </a:p>
                  </a:txBody>
                  <a:tcPr/>
                </a:tc>
                <a:tc hMerge="1">
                  <a:txBody>
                    <a:bodyPr/>
                    <a:lstStyle/>
                    <a:p>
                      <a:endParaRPr lang="ru-RU" dirty="0"/>
                    </a:p>
                  </a:txBody>
                  <a:tcPr/>
                </a:tc>
                <a:tc gridSpan="2">
                  <a:txBody>
                    <a:bodyPr/>
                    <a:lstStyle/>
                    <a:p>
                      <a:r>
                        <a:rPr lang="ru-RU" sz="1600" dirty="0"/>
                        <a:t>Продукция с СКБ в 719 ПП</a:t>
                      </a:r>
                    </a:p>
                  </a:txBody>
                  <a:tcPr/>
                </a:tc>
                <a:tc hMerge="1">
                  <a:txBody>
                    <a:bodyPr/>
                    <a:lstStyle/>
                    <a:p>
                      <a:endParaRPr lang="ru-RU" dirty="0"/>
                    </a:p>
                  </a:txBody>
                  <a:tcPr/>
                </a:tc>
                <a:extLst>
                  <a:ext uri="{0D108BD9-81ED-4DB2-BD59-A6C34878D82A}">
                    <a16:rowId xmlns:a16="http://schemas.microsoft.com/office/drawing/2014/main" val="80129941"/>
                  </a:ext>
                </a:extLst>
              </a:tr>
              <a:tr h="370840">
                <a:tc>
                  <a:txBody>
                    <a:bodyPr/>
                    <a:lstStyle/>
                    <a:p>
                      <a:r>
                        <a:rPr lang="ru-RU" sz="1600" b="1" dirty="0"/>
                        <a:t>Код ОКПД2</a:t>
                      </a:r>
                    </a:p>
                  </a:txBody>
                  <a:tcPr/>
                </a:tc>
                <a:tc>
                  <a:txBody>
                    <a:bodyPr/>
                    <a:lstStyle/>
                    <a:p>
                      <a:r>
                        <a:rPr lang="ru-RU" sz="1600" b="1" dirty="0"/>
                        <a:t>Наименование</a:t>
                      </a:r>
                    </a:p>
                  </a:txBody>
                  <a:tcPr/>
                </a:tc>
                <a:tc>
                  <a:txBody>
                    <a:bodyPr/>
                    <a:lstStyle/>
                    <a:p>
                      <a:r>
                        <a:rPr lang="ru-RU" sz="1600" b="1" dirty="0"/>
                        <a:t>Код ОКПД2</a:t>
                      </a:r>
                    </a:p>
                  </a:txBody>
                  <a:tcPr/>
                </a:tc>
                <a:tc>
                  <a:txBody>
                    <a:bodyPr/>
                    <a:lstStyle/>
                    <a:p>
                      <a:r>
                        <a:rPr lang="ru-RU" sz="1600" b="1" dirty="0"/>
                        <a:t>Наименование</a:t>
                      </a:r>
                    </a:p>
                  </a:txBody>
                  <a:tcPr/>
                </a:tc>
                <a:extLst>
                  <a:ext uri="{0D108BD9-81ED-4DB2-BD59-A6C34878D82A}">
                    <a16:rowId xmlns:a16="http://schemas.microsoft.com/office/drawing/2014/main" val="625237199"/>
                  </a:ext>
                </a:extLst>
              </a:tr>
              <a:tr h="370840">
                <a:tc>
                  <a:txBody>
                    <a:bodyPr/>
                    <a:lstStyle/>
                    <a:p>
                      <a:r>
                        <a:rPr lang="ru-RU" sz="1400" dirty="0"/>
                        <a:t>26.11.2</a:t>
                      </a:r>
                    </a:p>
                  </a:txBody>
                  <a:tcPr/>
                </a:tc>
                <a:tc>
                  <a:txBody>
                    <a:bodyPr/>
                    <a:lstStyle/>
                    <a:p>
                      <a:r>
                        <a:rPr lang="ru-RU" sz="1400" dirty="0"/>
                        <a:t>Диоды и транзисторы</a:t>
                      </a:r>
                    </a:p>
                  </a:txBody>
                  <a:tcPr/>
                </a:tc>
                <a:tc>
                  <a:txBody>
                    <a:bodyPr/>
                    <a:lstStyle/>
                    <a:p>
                      <a:r>
                        <a:rPr lang="ru-RU" sz="1400" dirty="0"/>
                        <a:t>из 26.11.22.200</a:t>
                      </a:r>
                    </a:p>
                    <a:p>
                      <a:endParaRPr lang="ru-RU"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Светодиоды, включая светодиодные модули по технологии </a:t>
                      </a:r>
                      <a:r>
                        <a:rPr lang="ru-RU" sz="1400" dirty="0" err="1"/>
                        <a:t>chip-on-board</a:t>
                      </a:r>
                      <a:r>
                        <a:rPr lang="ru-RU" sz="1400" dirty="0"/>
                        <a:t> и иные модификации сборок светоизлучающих полупроводниковых кристаллов</a:t>
                      </a:r>
                    </a:p>
                  </a:txBody>
                  <a:tcPr/>
                </a:tc>
                <a:extLst>
                  <a:ext uri="{0D108BD9-81ED-4DB2-BD59-A6C34878D82A}">
                    <a16:rowId xmlns:a16="http://schemas.microsoft.com/office/drawing/2014/main" val="3278173042"/>
                  </a:ext>
                </a:extLst>
              </a:tr>
              <a:tr h="370840">
                <a:tc>
                  <a:txBody>
                    <a:bodyPr/>
                    <a:lstStyle/>
                    <a:p>
                      <a:r>
                        <a:rPr lang="ru-RU" sz="1400" dirty="0"/>
                        <a:t>26.40.31.190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Аппаратура для воспроизведения звука прочая</a:t>
                      </a:r>
                    </a:p>
                  </a:txBody>
                  <a:tcPr/>
                </a:tc>
                <a:tc>
                  <a:txBody>
                    <a:bodyPr/>
                    <a:lstStyle/>
                    <a:p>
                      <a:r>
                        <a:rPr lang="ru-RU" sz="1400" dirty="0"/>
                        <a:t>26.40.31.190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Аппаратура для воспроизведения звука прочая</a:t>
                      </a:r>
                    </a:p>
                  </a:txBody>
                  <a:tcPr/>
                </a:tc>
                <a:extLst>
                  <a:ext uri="{0D108BD9-81ED-4DB2-BD59-A6C34878D82A}">
                    <a16:rowId xmlns:a16="http://schemas.microsoft.com/office/drawing/2014/main" val="2627579167"/>
                  </a:ext>
                </a:extLst>
              </a:tr>
              <a:tr h="370840">
                <a:tc rowSpan="5">
                  <a:txBody>
                    <a:bodyPr/>
                    <a:lstStyle/>
                    <a:p>
                      <a:r>
                        <a:rPr lang="ru-RU" sz="1400" dirty="0"/>
                        <a:t>26.40.4</a:t>
                      </a:r>
                    </a:p>
                  </a:txBody>
                  <a:tcPr/>
                </a:tc>
                <a:tc rowSpan="5">
                  <a:txBody>
                    <a:bodyPr/>
                    <a:lstStyle/>
                    <a:p>
                      <a:r>
                        <a:rPr lang="ru-RU" sz="1400" dirty="0"/>
                        <a:t>Микрофоны, громкоговорители, приемная аппаратура для радиотелефонной или радиотелеграфной связи</a:t>
                      </a:r>
                    </a:p>
                  </a:txBody>
                  <a:tcPr/>
                </a:tc>
                <a:tc>
                  <a:txBody>
                    <a:bodyPr/>
                    <a:lstStyle/>
                    <a:p>
                      <a:r>
                        <a:rPr lang="ru-RU" sz="1400" dirty="0"/>
                        <a:t>26.40.41.000</a:t>
                      </a:r>
                    </a:p>
                    <a:p>
                      <a:endParaRPr lang="ru-RU"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Микрофоны и подставки для них</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400" dirty="0"/>
                    </a:p>
                  </a:txBody>
                  <a:tcPr/>
                </a:tc>
                <a:extLst>
                  <a:ext uri="{0D108BD9-81ED-4DB2-BD59-A6C34878D82A}">
                    <a16:rowId xmlns:a16="http://schemas.microsoft.com/office/drawing/2014/main" val="2810559174"/>
                  </a:ext>
                </a:extLst>
              </a:tr>
              <a:tr h="370840">
                <a:tc vMerge="1">
                  <a:txBody>
                    <a:bodyPr/>
                    <a:lstStyle/>
                    <a:p>
                      <a:endParaRPr lang="ru-RU" sz="1400" dirty="0"/>
                    </a:p>
                  </a:txBody>
                  <a:tcPr/>
                </a:tc>
                <a:tc vMerge="1">
                  <a:txBody>
                    <a:bodyPr/>
                    <a:lstStyle/>
                    <a:p>
                      <a:endParaRPr lang="ru-RU" sz="1400" dirty="0"/>
                    </a:p>
                  </a:txBody>
                  <a:tcPr/>
                </a:tc>
                <a:tc>
                  <a:txBody>
                    <a:bodyPr/>
                    <a:lstStyle/>
                    <a:p>
                      <a:r>
                        <a:rPr lang="ru-RU" sz="1400" dirty="0"/>
                        <a:t>26.40.42.110</a:t>
                      </a:r>
                    </a:p>
                  </a:txBody>
                  <a:tcPr/>
                </a:tc>
                <a:tc>
                  <a:txBody>
                    <a:bodyPr/>
                    <a:lstStyle/>
                    <a:p>
                      <a:r>
                        <a:rPr lang="ru-RU" sz="1400" dirty="0"/>
                        <a:t>Громкоговорители</a:t>
                      </a:r>
                    </a:p>
                  </a:txBody>
                  <a:tcPr/>
                </a:tc>
                <a:extLst>
                  <a:ext uri="{0D108BD9-81ED-4DB2-BD59-A6C34878D82A}">
                    <a16:rowId xmlns:a16="http://schemas.microsoft.com/office/drawing/2014/main" val="329697639"/>
                  </a:ext>
                </a:extLst>
              </a:tr>
              <a:tr h="370840">
                <a:tc vMerge="1">
                  <a:txBody>
                    <a:bodyPr/>
                    <a:lstStyle/>
                    <a:p>
                      <a:endParaRPr lang="ru-RU" sz="1400" dirty="0"/>
                    </a:p>
                  </a:txBody>
                  <a:tcPr/>
                </a:tc>
                <a:tc vMerge="1">
                  <a:txBody>
                    <a:bodyPr/>
                    <a:lstStyle/>
                    <a:p>
                      <a:endParaRPr lang="ru-RU" sz="1400" dirty="0"/>
                    </a:p>
                  </a:txBody>
                  <a:tcPr/>
                </a:tc>
                <a:tc>
                  <a:txBody>
                    <a:bodyPr/>
                    <a:lstStyle/>
                    <a:p>
                      <a:r>
                        <a:rPr lang="ru-RU" sz="1400" dirty="0"/>
                        <a:t>26.40.42.120</a:t>
                      </a:r>
                    </a:p>
                    <a:p>
                      <a:endParaRPr lang="ru-RU" sz="1400" dirty="0"/>
                    </a:p>
                  </a:txBody>
                  <a:tcPr/>
                </a:tc>
                <a:tc>
                  <a:txBody>
                    <a:bodyPr/>
                    <a:lstStyle/>
                    <a:p>
                      <a:r>
                        <a:rPr lang="ru-RU" sz="1400" dirty="0"/>
                        <a:t>Телефоны головные, наушники и комбинированные устройства, состоящие из микрофона и громкоговорителя</a:t>
                      </a:r>
                    </a:p>
                  </a:txBody>
                  <a:tcPr/>
                </a:tc>
                <a:extLst>
                  <a:ext uri="{0D108BD9-81ED-4DB2-BD59-A6C34878D82A}">
                    <a16:rowId xmlns:a16="http://schemas.microsoft.com/office/drawing/2014/main" val="4168466628"/>
                  </a:ext>
                </a:extLst>
              </a:tr>
              <a:tr h="370840">
                <a:tc vMerge="1">
                  <a:txBody>
                    <a:bodyPr/>
                    <a:lstStyle/>
                    <a:p>
                      <a:endParaRPr lang="ru-RU" sz="1400" dirty="0"/>
                    </a:p>
                  </a:txBody>
                  <a:tcPr/>
                </a:tc>
                <a:tc vMerge="1">
                  <a:txBody>
                    <a:bodyPr/>
                    <a:lstStyle/>
                    <a:p>
                      <a:endParaRPr lang="ru-RU" sz="1400" dirty="0"/>
                    </a:p>
                  </a:txBody>
                  <a:tcPr/>
                </a:tc>
                <a:tc>
                  <a:txBody>
                    <a:bodyPr/>
                    <a:lstStyle/>
                    <a:p>
                      <a:r>
                        <a:rPr lang="ru-RU" sz="1400" dirty="0"/>
                        <a:t>26.40.43.110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Усилители электрические звуковых частот</a:t>
                      </a:r>
                    </a:p>
                  </a:txBody>
                  <a:tcPr/>
                </a:tc>
                <a:extLst>
                  <a:ext uri="{0D108BD9-81ED-4DB2-BD59-A6C34878D82A}">
                    <a16:rowId xmlns:a16="http://schemas.microsoft.com/office/drawing/2014/main" val="1540505136"/>
                  </a:ext>
                </a:extLst>
              </a:tr>
              <a:tr h="370840">
                <a:tc vMerge="1">
                  <a:txBody>
                    <a:bodyPr/>
                    <a:lstStyle/>
                    <a:p>
                      <a:endParaRPr lang="ru-RU" sz="1400" dirty="0"/>
                    </a:p>
                  </a:txBody>
                  <a:tcPr/>
                </a:tc>
                <a:tc vMerge="1">
                  <a:txBody>
                    <a:bodyPr/>
                    <a:lstStyle/>
                    <a:p>
                      <a:endParaRPr lang="ru-RU" sz="1400" dirty="0"/>
                    </a:p>
                  </a:txBody>
                  <a:tcPr/>
                </a:tc>
                <a:tc>
                  <a:txBody>
                    <a:bodyPr/>
                    <a:lstStyle/>
                    <a:p>
                      <a:r>
                        <a:rPr lang="ru-RU" sz="1400" dirty="0"/>
                        <a:t>26.40.43.120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Установки электрических усилителей звука</a:t>
                      </a:r>
                    </a:p>
                  </a:txBody>
                  <a:tcPr/>
                </a:tc>
                <a:extLst>
                  <a:ext uri="{0D108BD9-81ED-4DB2-BD59-A6C34878D82A}">
                    <a16:rowId xmlns:a16="http://schemas.microsoft.com/office/drawing/2014/main" val="511392364"/>
                  </a:ext>
                </a:extLst>
              </a:tr>
              <a:tr h="163358">
                <a:tc>
                  <a:txBody>
                    <a:bodyPr/>
                    <a:lstStyle/>
                    <a:p>
                      <a:r>
                        <a:rPr lang="ru-RU" sz="1400" dirty="0"/>
                        <a:t>27.31.1</a:t>
                      </a:r>
                    </a:p>
                  </a:txBody>
                  <a:tcPr/>
                </a:tc>
                <a:tc>
                  <a:txBody>
                    <a:bodyPr/>
                    <a:lstStyle/>
                    <a:p>
                      <a:r>
                        <a:rPr lang="ru-RU" sz="1400" dirty="0"/>
                        <a:t>Кабели волоконно-оптические</a:t>
                      </a:r>
                    </a:p>
                  </a:txBody>
                  <a:tcPr/>
                </a:tc>
                <a:tc>
                  <a:txBody>
                    <a:bodyPr/>
                    <a:lstStyle/>
                    <a:p>
                      <a:r>
                        <a:rPr lang="ru-RU" sz="1400" dirty="0"/>
                        <a:t>из 27.31.12.110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Волокна оптические</a:t>
                      </a:r>
                    </a:p>
                  </a:txBody>
                  <a:tcPr/>
                </a:tc>
                <a:extLst>
                  <a:ext uri="{0D108BD9-81ED-4DB2-BD59-A6C34878D82A}">
                    <a16:rowId xmlns:a16="http://schemas.microsoft.com/office/drawing/2014/main" val="4251398609"/>
                  </a:ext>
                </a:extLst>
              </a:tr>
            </a:tbl>
          </a:graphicData>
        </a:graphic>
      </p:graphicFrame>
    </p:spTree>
    <p:extLst>
      <p:ext uri="{BB962C8B-B14F-4D97-AF65-F5344CB8AC3E}">
        <p14:creationId xmlns:p14="http://schemas.microsoft.com/office/powerpoint/2010/main" val="2522500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stretch>
            <a:fillRect/>
          </a:stretch>
        </p:blipFill>
        <p:spPr>
          <a:xfrm>
            <a:off x="3020037" y="612396"/>
            <a:ext cx="4639879" cy="5931017"/>
          </a:xfrm>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E6603C0-43BB-4CAF-8E8B-F871F0303626}"/>
              </a:ext>
            </a:extLst>
          </p:cNvPr>
          <p:cNvSpPr>
            <a:spLocks noGrp="1"/>
          </p:cNvSpPr>
          <p:nvPr>
            <p:ph type="title"/>
          </p:nvPr>
        </p:nvSpPr>
        <p:spPr>
          <a:xfrm>
            <a:off x="385894" y="167211"/>
            <a:ext cx="11653705" cy="383206"/>
          </a:xfrm>
        </p:spPr>
        <p:txBody>
          <a:bodyPr>
            <a:normAutofit fontScale="90000"/>
          </a:bodyPr>
          <a:lstStyle/>
          <a:p>
            <a:pPr algn="ctr"/>
            <a:r>
              <a:rPr lang="ru-RU" sz="2800" b="1" dirty="0">
                <a:solidFill>
                  <a:srgbClr val="00B0F0"/>
                </a:solidFill>
              </a:rPr>
              <a:t>Новая редакция 878 ПП (радиоэлектронная продукция) – </a:t>
            </a:r>
            <a:br>
              <a:rPr lang="ru-RU" sz="2800" b="1" dirty="0">
                <a:solidFill>
                  <a:srgbClr val="00B0F0"/>
                </a:solidFill>
              </a:rPr>
            </a:br>
            <a:endParaRPr lang="ru-RU" sz="2800" dirty="0"/>
          </a:p>
        </p:txBody>
      </p:sp>
      <p:graphicFrame>
        <p:nvGraphicFramePr>
          <p:cNvPr id="4" name="Таблица 4">
            <a:extLst>
              <a:ext uri="{FF2B5EF4-FFF2-40B4-BE49-F238E27FC236}">
                <a16:creationId xmlns:a16="http://schemas.microsoft.com/office/drawing/2014/main" id="{2EFA3F80-F219-459D-A7CA-FADEB6F525F3}"/>
              </a:ext>
            </a:extLst>
          </p:cNvPr>
          <p:cNvGraphicFramePr>
            <a:graphicFrameLocks noGrp="1"/>
          </p:cNvGraphicFramePr>
          <p:nvPr/>
        </p:nvGraphicFramePr>
        <p:xfrm>
          <a:off x="152400" y="550420"/>
          <a:ext cx="11887199" cy="4593443"/>
        </p:xfrm>
        <a:graphic>
          <a:graphicData uri="http://schemas.openxmlformats.org/drawingml/2006/table">
            <a:tbl>
              <a:tblPr firstRow="1" bandRow="1">
                <a:tableStyleId>{F5AB1C69-6EDB-4FF4-983F-18BD219EF322}</a:tableStyleId>
              </a:tblPr>
              <a:tblGrid>
                <a:gridCol w="6461464">
                  <a:extLst>
                    <a:ext uri="{9D8B030D-6E8A-4147-A177-3AD203B41FA5}">
                      <a16:colId xmlns:a16="http://schemas.microsoft.com/office/drawing/2014/main" val="3236737490"/>
                    </a:ext>
                  </a:extLst>
                </a:gridCol>
                <a:gridCol w="5425735">
                  <a:extLst>
                    <a:ext uri="{9D8B030D-6E8A-4147-A177-3AD203B41FA5}">
                      <a16:colId xmlns:a16="http://schemas.microsoft.com/office/drawing/2014/main" val="4038574530"/>
                    </a:ext>
                  </a:extLst>
                </a:gridCol>
              </a:tblGrid>
              <a:tr h="323966">
                <a:tc>
                  <a:txBody>
                    <a:bodyPr/>
                    <a:lstStyle/>
                    <a:p>
                      <a:r>
                        <a:rPr lang="ru-RU" dirty="0"/>
                        <a:t>Редакция до 01.01.2022</a:t>
                      </a:r>
                    </a:p>
                  </a:txBody>
                  <a:tcPr/>
                </a:tc>
                <a:tc>
                  <a:txBody>
                    <a:bodyPr/>
                    <a:lstStyle/>
                    <a:p>
                      <a:r>
                        <a:rPr lang="ru-RU" dirty="0"/>
                        <a:t>Редакция с 01.01.2022</a:t>
                      </a:r>
                    </a:p>
                  </a:txBody>
                  <a:tcPr/>
                </a:tc>
                <a:extLst>
                  <a:ext uri="{0D108BD9-81ED-4DB2-BD59-A6C34878D82A}">
                    <a16:rowId xmlns:a16="http://schemas.microsoft.com/office/drawing/2014/main" val="1963064738"/>
                  </a:ext>
                </a:extLst>
              </a:tr>
              <a:tr h="1376855">
                <a:tc>
                  <a:txBody>
                    <a:bodyPr/>
                    <a:lstStyle/>
                    <a:p>
                      <a:r>
                        <a:rPr lang="ru-RU" sz="1200" strike="sngStrike" dirty="0">
                          <a:solidFill>
                            <a:schemeClr val="tx1"/>
                          </a:solidFill>
                        </a:rPr>
                        <a:t>4. Установить, что ограничение на допуск радиоэлектронной продукции, происходящей из иностранных государств, не устанавливается, если в реестре и реестре евразийских промышленных товаров отсутствует радиоэлектронная продукция, соответствующая тому же классу (функциональному назначению) радиоэлектронной продукции, планируемой к закупке, и (или) радиоэлектронная продукция, включенная в реестр или реестр евразийских промышленных товаров, по своим функциональным, техническим и (или) эксплуатационным характеристикам не соответствует установленным заказчиком требованиям к планируемой к закупке радиоэлектронной продукции.</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solidFill>
                            <a:srgbClr val="FF0000"/>
                          </a:solidFill>
                        </a:rPr>
                        <a:t>-</a:t>
                      </a:r>
                    </a:p>
                  </a:txBody>
                  <a:tcPr/>
                </a:tc>
                <a:extLst>
                  <a:ext uri="{0D108BD9-81ED-4DB2-BD59-A6C34878D82A}">
                    <a16:rowId xmlns:a16="http://schemas.microsoft.com/office/drawing/2014/main" val="1836659221"/>
                  </a:ext>
                </a:extLst>
              </a:tr>
              <a:tr h="9358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strike="sngStrike" dirty="0">
                          <a:solidFill>
                            <a:schemeClr val="tx1"/>
                          </a:solidFill>
                        </a:rPr>
                        <a:t>5. Установить, что подтверждением случая, установленного пунктом 4 настоящего постановления, является разрешение на закупку происходящего из иностранного государства промышленного товара, выданное в порядке, установленном Министерством промышленности и торговли Российской Федерации.</a:t>
                      </a:r>
                    </a:p>
                  </a:txBody>
                  <a:tcPr/>
                </a:tc>
                <a:tc>
                  <a:txBody>
                    <a:bodyPr/>
                    <a:lstStyle/>
                    <a:p>
                      <a:r>
                        <a:rPr lang="ru-RU" sz="1200" dirty="0"/>
                        <a:t>-</a:t>
                      </a:r>
                    </a:p>
                  </a:txBody>
                  <a:tcPr/>
                </a:tc>
                <a:extLst>
                  <a:ext uri="{0D108BD9-81ED-4DB2-BD59-A6C34878D82A}">
                    <a16:rowId xmlns:a16="http://schemas.microsoft.com/office/drawing/2014/main" val="1758765434"/>
                  </a:ext>
                </a:extLst>
              </a:tr>
              <a:tr h="9358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strike="noStrike" dirty="0">
                          <a:solidFill>
                            <a:schemeClr val="tx1"/>
                          </a:solidFill>
                        </a:rPr>
                        <a:t>8. При исполнении контракта замена электронной продукции, включенной в перечень, на электронную продукцию, сведения о которой отсутствуют в реестре или в реестре евразийских промышленных товаров, не допускается.</a:t>
                      </a:r>
                    </a:p>
                  </a:txBody>
                  <a:tcPr/>
                </a:tc>
                <a:tc>
                  <a:txBody>
                    <a:bodyPr/>
                    <a:lstStyle/>
                    <a:p>
                      <a:r>
                        <a:rPr lang="ru-RU" sz="1200" dirty="0"/>
                        <a:t>8. При исполнении контракта, указанного в пункте 7 настоящего постановления, замена радиоэлектронной продукции на радиоэлектронную продукцию, страной происхождения которой не являются государства - члены Евразийского экономического союза, не допускается.</a:t>
                      </a:r>
                    </a:p>
                    <a:p>
                      <a:endParaRPr lang="ru-RU" sz="1200" dirty="0"/>
                    </a:p>
                    <a:p>
                      <a:r>
                        <a:rPr lang="ru-RU" sz="1200" i="1" dirty="0"/>
                        <a:t>7. Установить, что для целей ограничения допуска радиоэлектронной продукции, происходящей из иностранных государств, не может быть предметом одного контракта (одного лота) радиоэлектронная продукция, включенная в перечень и не включенная в него.</a:t>
                      </a:r>
                    </a:p>
                  </a:txBody>
                  <a:tcPr/>
                </a:tc>
                <a:extLst>
                  <a:ext uri="{0D108BD9-81ED-4DB2-BD59-A6C34878D82A}">
                    <a16:rowId xmlns:a16="http://schemas.microsoft.com/office/drawing/2014/main" val="3834638075"/>
                  </a:ext>
                </a:extLst>
              </a:tr>
            </a:tbl>
          </a:graphicData>
        </a:graphic>
      </p:graphicFrame>
    </p:spTree>
    <p:extLst>
      <p:ext uri="{BB962C8B-B14F-4D97-AF65-F5344CB8AC3E}">
        <p14:creationId xmlns:p14="http://schemas.microsoft.com/office/powerpoint/2010/main" val="58387166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B71610B-8839-4C42-A662-9CC42AE3D85F}"/>
              </a:ext>
            </a:extLst>
          </p:cNvPr>
          <p:cNvSpPr>
            <a:spLocks noGrp="1"/>
          </p:cNvSpPr>
          <p:nvPr>
            <p:ph type="title"/>
          </p:nvPr>
        </p:nvSpPr>
        <p:spPr>
          <a:xfrm>
            <a:off x="583035" y="0"/>
            <a:ext cx="11025929" cy="324864"/>
          </a:xfrm>
        </p:spPr>
        <p:txBody>
          <a:bodyPr/>
          <a:lstStyle/>
          <a:p>
            <a:pPr algn="ctr"/>
            <a:r>
              <a:rPr lang="ru-RU" sz="2400" b="1" dirty="0">
                <a:solidFill>
                  <a:srgbClr val="FF0000"/>
                </a:solidFill>
              </a:rPr>
              <a:t>Сохраняющиеся сложности в применении КТРУ</a:t>
            </a:r>
          </a:p>
        </p:txBody>
      </p:sp>
      <p:sp>
        <p:nvSpPr>
          <p:cNvPr id="3" name="Объект 2">
            <a:extLst>
              <a:ext uri="{FF2B5EF4-FFF2-40B4-BE49-F238E27FC236}">
                <a16:creationId xmlns:a16="http://schemas.microsoft.com/office/drawing/2014/main" id="{DA095813-7082-4F03-90C8-16FAFDDDCF42}"/>
              </a:ext>
            </a:extLst>
          </p:cNvPr>
          <p:cNvSpPr>
            <a:spLocks noGrp="1"/>
          </p:cNvSpPr>
          <p:nvPr>
            <p:ph idx="1"/>
          </p:nvPr>
        </p:nvSpPr>
        <p:spPr>
          <a:xfrm>
            <a:off x="248171" y="719146"/>
            <a:ext cx="11450973" cy="2980398"/>
          </a:xfrm>
        </p:spPr>
        <p:txBody>
          <a:bodyPr/>
          <a:lstStyle/>
          <a:p>
            <a:r>
              <a:rPr lang="ru-RU" sz="1600" dirty="0"/>
              <a:t>Если в КТРУ нет закупаемой позиции, но по отдельности все составляющие части в КТРУ в наличии. Должен ли заказчик применять КТРУ на составляющие части</a:t>
            </a:r>
            <a:r>
              <a:rPr lang="en-US" sz="1600" dirty="0"/>
              <a:t>?</a:t>
            </a:r>
          </a:p>
          <a:p>
            <a:endParaRPr lang="en-US" sz="1600" dirty="0"/>
          </a:p>
          <a:p>
            <a:endParaRPr lang="ru-RU" sz="1600" dirty="0"/>
          </a:p>
        </p:txBody>
      </p:sp>
      <p:graphicFrame>
        <p:nvGraphicFramePr>
          <p:cNvPr id="7" name="Таблица 7">
            <a:extLst>
              <a:ext uri="{FF2B5EF4-FFF2-40B4-BE49-F238E27FC236}">
                <a16:creationId xmlns:a16="http://schemas.microsoft.com/office/drawing/2014/main" id="{AE9AEC1C-1B96-4DE2-A6C2-07C626F5B93B}"/>
              </a:ext>
            </a:extLst>
          </p:cNvPr>
          <p:cNvGraphicFramePr>
            <a:graphicFrameLocks noGrp="1"/>
          </p:cNvGraphicFramePr>
          <p:nvPr/>
        </p:nvGraphicFramePr>
        <p:xfrm>
          <a:off x="248173" y="1672345"/>
          <a:ext cx="11695656" cy="3383280"/>
        </p:xfrm>
        <a:graphic>
          <a:graphicData uri="http://schemas.openxmlformats.org/drawingml/2006/table">
            <a:tbl>
              <a:tblPr firstRow="1" bandRow="1">
                <a:tableStyleId>{5C22544A-7EE6-4342-B048-85BDC9FD1C3A}</a:tableStyleId>
              </a:tblPr>
              <a:tblGrid>
                <a:gridCol w="6010016">
                  <a:extLst>
                    <a:ext uri="{9D8B030D-6E8A-4147-A177-3AD203B41FA5}">
                      <a16:colId xmlns:a16="http://schemas.microsoft.com/office/drawing/2014/main" val="55163438"/>
                    </a:ext>
                  </a:extLst>
                </a:gridCol>
                <a:gridCol w="5685640">
                  <a:extLst>
                    <a:ext uri="{9D8B030D-6E8A-4147-A177-3AD203B41FA5}">
                      <a16:colId xmlns:a16="http://schemas.microsoft.com/office/drawing/2014/main" val="1669987010"/>
                    </a:ext>
                  </a:extLst>
                </a:gridCol>
              </a:tblGrid>
              <a:tr h="276532">
                <a:tc>
                  <a:txBody>
                    <a:bodyPr/>
                    <a:lstStyle/>
                    <a:p>
                      <a:r>
                        <a:rPr lang="ru-RU" sz="1600" dirty="0"/>
                        <a:t>1 позиция</a:t>
                      </a:r>
                    </a:p>
                  </a:txBody>
                  <a:tcPr>
                    <a:solidFill>
                      <a:schemeClr val="accent6">
                        <a:lumMod val="40000"/>
                        <a:lumOff val="60000"/>
                      </a:schemeClr>
                    </a:solidFill>
                  </a:tcPr>
                </a:tc>
                <a:tc>
                  <a:txBody>
                    <a:bodyPr/>
                    <a:lstStyle/>
                    <a:p>
                      <a:r>
                        <a:rPr lang="ru-RU" sz="1600" dirty="0"/>
                        <a:t>2 «встречная» позиция</a:t>
                      </a:r>
                    </a:p>
                  </a:txBody>
                  <a:tcPr>
                    <a:solidFill>
                      <a:srgbClr val="FF5050"/>
                    </a:solidFill>
                  </a:tcPr>
                </a:tc>
                <a:extLst>
                  <a:ext uri="{0D108BD9-81ED-4DB2-BD59-A6C34878D82A}">
                    <a16:rowId xmlns:a16="http://schemas.microsoft.com/office/drawing/2014/main" val="306797113"/>
                  </a:ext>
                </a:extLst>
              </a:tr>
              <a:tr h="370840">
                <a:tc>
                  <a:txBody>
                    <a:bodyPr/>
                    <a:lstStyle/>
                    <a:p>
                      <a:r>
                        <a:rPr lang="ru-RU" sz="1400" b="0" i="0" dirty="0"/>
                        <a:t>Заказчику для обеспечения АРМ обучающихся требовались персональные компьютеры с 16 ГБ ОЗУ. В РИС-закупки, справочнике предметов государственного заказа (СПГЗ) данные персональные компьютеры с требуемыми характеристиками указаны как: «АВТОМАТИЗИРОВАННОЕ РАБОЧЕЕ МЕСТО (АРМ), ОЗУ 16ГБ, МОНИТОР 23,6ДЮЙМ, КЛАВИАТУРА, МЫШЬ», которое и выбрано Заказчиком при формировании Лота. При этом в справочнике нет позиции «персональные компьютеры с 16ГБ ОЗУ». В КТРУ также отсутствует позиция «автоматизированное рабочее место (АРМ), ОЗУ 16ГБ».</a:t>
                      </a:r>
                    </a:p>
                    <a:p>
                      <a:r>
                        <a:rPr lang="ru-RU" sz="1400" b="0" i="0" dirty="0"/>
                        <a:t>Таким образом, Заказчиком описание объекта закупки сформировано самостоятельно на основании требований ст. 33 44-ФЗ, без использования КТРУ, что не противоречит требованиям 44-ФЗ и Постановлению Правительства РФ от 08.02.2017 г. № 145.</a:t>
                      </a:r>
                      <a:r>
                        <a:rPr lang="ru-RU" sz="1400" b="0" i="1" dirty="0"/>
                        <a:t> </a:t>
                      </a:r>
                    </a:p>
                    <a:p>
                      <a:r>
                        <a:rPr lang="ru-RU" sz="1200" b="0" i="1" dirty="0"/>
                        <a:t>Решение Пермского УФАС от 16.02.2021 по жалобе № 202100120047000212: </a:t>
                      </a:r>
                      <a:endParaRPr lang="ru-RU" sz="1200" b="0" i="0" dirty="0"/>
                    </a:p>
                  </a:txBody>
                  <a:tcP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Заказчик закупает поставку автоматизированных рабочих мест.</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ru-RU" sz="1400" b="1" i="0" u="none" strike="noStrike" kern="1200" cap="none" spc="0" normalizeH="0" baseline="0" noProof="0" dirty="0">
                          <a:ln>
                            <a:noFill/>
                          </a:ln>
                          <a:solidFill>
                            <a:prstClr val="black"/>
                          </a:solidFill>
                          <a:effectLst/>
                          <a:uLnTx/>
                          <a:uFillTx/>
                          <a:latin typeface="+mn-lt"/>
                          <a:ea typeface="+mn-ea"/>
                          <a:cs typeface="+mn-cs"/>
                        </a:rPr>
                        <a:t>Суть нарушения</a:t>
                      </a:r>
                      <a:r>
                        <a:rPr kumimoji="0" lang="ru-RU" sz="1400" b="0" i="0" u="none" strike="noStrike" kern="1200" cap="none" spc="0" normalizeH="0" baseline="0" noProof="0" dirty="0">
                          <a:ln>
                            <a:noFill/>
                          </a:ln>
                          <a:solidFill>
                            <a:prstClr val="black"/>
                          </a:solidFill>
                          <a:effectLst/>
                          <a:uLnTx/>
                          <a:uFillTx/>
                          <a:latin typeface="+mn-lt"/>
                          <a:ea typeface="+mn-ea"/>
                          <a:cs typeface="+mn-cs"/>
                        </a:rPr>
                        <a:t>: Несмотря на то, что объект закупки имеет позиции, в состав которых входят самостоятельные компоненты, к примеру, АРМ тип 1 в составе: системный блок тип 1, монитор тип 1, ИБП 1, и при этом сам АРМ не имеет кода КТРУ, а только ОКПД2, это не освобождает заказчика от обязанности указывать код КТРУ на все поставляемые товары в рамках осуществляемой закупки. Все товары, входящие в состав АРМ, есть в КТРУ, а значит должны быть описаны в соответствии с требованиями пп.4-5 Правил. </a:t>
                      </a:r>
                      <a:endParaRPr kumimoji="0" lang="en-US" sz="14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ru-RU" sz="1200" b="0" i="1" u="none" strike="noStrike" kern="1200" cap="none" spc="0" normalizeH="0" baseline="0" noProof="0" dirty="0">
                          <a:ln>
                            <a:noFill/>
                          </a:ln>
                          <a:solidFill>
                            <a:prstClr val="black"/>
                          </a:solidFill>
                          <a:effectLst/>
                          <a:uLnTx/>
                          <a:uFillTx/>
                          <a:latin typeface="+mn-lt"/>
                          <a:ea typeface="+mn-ea"/>
                          <a:cs typeface="+mn-cs"/>
                        </a:rPr>
                        <a:t>Решение Ставропольского УФАС по делу № 026/06/64-1802/2020 от 18.08.2020 (№ закупки 0321200014120000396)</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ru-RU" sz="1200" b="0" i="1" u="none" strike="noStrike" kern="1200" cap="none" spc="0" normalizeH="0" baseline="0" noProof="0" dirty="0">
                        <a:ln>
                          <a:noFill/>
                        </a:ln>
                        <a:solidFill>
                          <a:prstClr val="black"/>
                        </a:solidFill>
                        <a:effectLst/>
                        <a:uLnTx/>
                        <a:uFillTx/>
                        <a:latin typeface="+mn-lt"/>
                        <a:ea typeface="+mn-ea"/>
                        <a:cs typeface="+mn-cs"/>
                      </a:endParaRPr>
                    </a:p>
                  </a:txBody>
                  <a:tcPr>
                    <a:solidFill>
                      <a:srgbClr val="FF5050"/>
                    </a:solidFill>
                  </a:tcPr>
                </a:tc>
                <a:extLst>
                  <a:ext uri="{0D108BD9-81ED-4DB2-BD59-A6C34878D82A}">
                    <a16:rowId xmlns:a16="http://schemas.microsoft.com/office/drawing/2014/main" val="2997629126"/>
                  </a:ext>
                </a:extLst>
              </a:tr>
            </a:tbl>
          </a:graphicData>
        </a:graphic>
      </p:graphicFrame>
    </p:spTree>
    <p:extLst>
      <p:ext uri="{BB962C8B-B14F-4D97-AF65-F5344CB8AC3E}">
        <p14:creationId xmlns:p14="http://schemas.microsoft.com/office/powerpoint/2010/main" val="418342521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B71610B-8839-4C42-A662-9CC42AE3D85F}"/>
              </a:ext>
            </a:extLst>
          </p:cNvPr>
          <p:cNvSpPr>
            <a:spLocks noGrp="1"/>
          </p:cNvSpPr>
          <p:nvPr>
            <p:ph type="title"/>
          </p:nvPr>
        </p:nvSpPr>
        <p:spPr>
          <a:xfrm>
            <a:off x="658536" y="163192"/>
            <a:ext cx="11025929" cy="324864"/>
          </a:xfrm>
        </p:spPr>
        <p:txBody>
          <a:bodyPr/>
          <a:lstStyle/>
          <a:p>
            <a:pPr algn="ctr"/>
            <a:r>
              <a:rPr lang="ru-RU" sz="2400" b="1" dirty="0">
                <a:solidFill>
                  <a:srgbClr val="FF0000"/>
                </a:solidFill>
              </a:rPr>
              <a:t>Сохраняющиеся сложности в применении КТРУ</a:t>
            </a:r>
          </a:p>
        </p:txBody>
      </p:sp>
      <p:sp>
        <p:nvSpPr>
          <p:cNvPr id="9" name="TextBox 8">
            <a:extLst>
              <a:ext uri="{FF2B5EF4-FFF2-40B4-BE49-F238E27FC236}">
                <a16:creationId xmlns:a16="http://schemas.microsoft.com/office/drawing/2014/main" id="{7B2FA045-3C12-48D5-92FB-A9FDB33D2795}"/>
              </a:ext>
            </a:extLst>
          </p:cNvPr>
          <p:cNvSpPr txBox="1"/>
          <p:nvPr/>
        </p:nvSpPr>
        <p:spPr>
          <a:xfrm>
            <a:off x="-1403" y="588724"/>
            <a:ext cx="12081549" cy="535531"/>
          </a:xfrm>
          <a:prstGeom prst="rect">
            <a:avLst/>
          </a:prstGeom>
          <a:noFill/>
        </p:spPr>
        <p:txBody>
          <a:bodyPr wrap="square">
            <a:spAutoFit/>
          </a:bodyPr>
          <a:lstStyle/>
          <a:p>
            <a:pPr marL="228600" marR="0" lvl="0" indent="-228600" algn="l" defTabSz="914400" rtl="0" eaLnBrk="0" fontAlgn="base" latinLnBrk="0" hangingPunct="0">
              <a:lnSpc>
                <a:spcPct val="90000"/>
              </a:lnSpc>
              <a:spcBef>
                <a:spcPts val="1000"/>
              </a:spcBef>
              <a:spcAft>
                <a:spcPct val="0"/>
              </a:spcAft>
              <a:buClrTx/>
              <a:buSzTx/>
              <a:buFont typeface="Arial" panose="020B0604020202020204" pitchFamily="34" charset="0"/>
              <a:buChar char="•"/>
              <a:tabLst/>
              <a:defRPr/>
            </a:pPr>
            <a:r>
              <a:rPr kumimoji="0" lang="ru-RU" sz="1600" b="0" i="0" u="none" strike="noStrike" kern="1200" cap="none" spc="0" normalizeH="0" baseline="0" noProof="0" dirty="0">
                <a:ln>
                  <a:noFill/>
                </a:ln>
                <a:solidFill>
                  <a:prstClr val="black"/>
                </a:solidFill>
                <a:effectLst/>
                <a:uLnTx/>
                <a:uFillTx/>
                <a:latin typeface="Calibri"/>
                <a:ea typeface="+mn-ea"/>
                <a:cs typeface="+mn-cs"/>
              </a:rPr>
              <a:t>Если наименование товара, работы, услуги в КТРУ и планируемые к закупке заказчиком совпадают, но характеристики такого товара, работы, услуги (значения показателей) необходимые заказчику в каталоге отсутствуют, заказчик обязан / не обязан применять КТРУ</a:t>
            </a:r>
            <a:r>
              <a:rPr kumimoji="0" lang="en-US" sz="1600" b="0" i="0" u="none" strike="noStrike" kern="1200" cap="none" spc="0" normalizeH="0" baseline="0" noProof="0" dirty="0">
                <a:ln>
                  <a:noFill/>
                </a:ln>
                <a:solidFill>
                  <a:prstClr val="black"/>
                </a:solidFill>
                <a:effectLst/>
                <a:uLnTx/>
                <a:uFillTx/>
                <a:latin typeface="Calibri"/>
                <a:ea typeface="+mn-ea"/>
                <a:cs typeface="+mn-cs"/>
              </a:rPr>
              <a:t>?</a:t>
            </a:r>
          </a:p>
        </p:txBody>
      </p:sp>
      <p:graphicFrame>
        <p:nvGraphicFramePr>
          <p:cNvPr id="10" name="Таблица 7">
            <a:extLst>
              <a:ext uri="{FF2B5EF4-FFF2-40B4-BE49-F238E27FC236}">
                <a16:creationId xmlns:a16="http://schemas.microsoft.com/office/drawing/2014/main" id="{96A10D36-4C81-4257-B523-6FC32F844390}"/>
              </a:ext>
            </a:extLst>
          </p:cNvPr>
          <p:cNvGraphicFramePr>
            <a:graphicFrameLocks noGrp="1"/>
          </p:cNvGraphicFramePr>
          <p:nvPr/>
        </p:nvGraphicFramePr>
        <p:xfrm>
          <a:off x="127927" y="1266868"/>
          <a:ext cx="11822888" cy="5242560"/>
        </p:xfrm>
        <a:graphic>
          <a:graphicData uri="http://schemas.openxmlformats.org/drawingml/2006/table">
            <a:tbl>
              <a:tblPr firstRow="1" bandRow="1">
                <a:tableStyleId>{5C22544A-7EE6-4342-B048-85BDC9FD1C3A}</a:tableStyleId>
              </a:tblPr>
              <a:tblGrid>
                <a:gridCol w="5911444">
                  <a:extLst>
                    <a:ext uri="{9D8B030D-6E8A-4147-A177-3AD203B41FA5}">
                      <a16:colId xmlns:a16="http://schemas.microsoft.com/office/drawing/2014/main" val="55163438"/>
                    </a:ext>
                  </a:extLst>
                </a:gridCol>
                <a:gridCol w="5911444">
                  <a:extLst>
                    <a:ext uri="{9D8B030D-6E8A-4147-A177-3AD203B41FA5}">
                      <a16:colId xmlns:a16="http://schemas.microsoft.com/office/drawing/2014/main" val="1669987010"/>
                    </a:ext>
                  </a:extLst>
                </a:gridCol>
              </a:tblGrid>
              <a:tr h="304008">
                <a:tc>
                  <a:txBody>
                    <a:bodyPr/>
                    <a:lstStyle/>
                    <a:p>
                      <a:r>
                        <a:rPr lang="ru-RU" sz="1600" dirty="0"/>
                        <a:t>1 позиция</a:t>
                      </a:r>
                    </a:p>
                  </a:txBody>
                  <a:tcPr>
                    <a:solidFill>
                      <a:schemeClr val="accent6">
                        <a:lumMod val="40000"/>
                        <a:lumOff val="60000"/>
                      </a:schemeClr>
                    </a:solidFill>
                  </a:tcPr>
                </a:tc>
                <a:tc>
                  <a:txBody>
                    <a:bodyPr/>
                    <a:lstStyle/>
                    <a:p>
                      <a:r>
                        <a:rPr lang="ru-RU" sz="1600" dirty="0"/>
                        <a:t>2 «встречная» позиция</a:t>
                      </a:r>
                    </a:p>
                  </a:txBody>
                  <a:tcPr>
                    <a:solidFill>
                      <a:srgbClr val="FF5050"/>
                    </a:solidFill>
                  </a:tcPr>
                </a:tc>
                <a:extLst>
                  <a:ext uri="{0D108BD9-81ED-4DB2-BD59-A6C34878D82A}">
                    <a16:rowId xmlns:a16="http://schemas.microsoft.com/office/drawing/2014/main" val="306797113"/>
                  </a:ext>
                </a:extLst>
              </a:tr>
              <a:tr h="370840">
                <a:tc>
                  <a:txBody>
                    <a:bodyPr/>
                    <a:lstStyle/>
                    <a:p>
                      <a:r>
                        <a:rPr lang="ru-RU" sz="1400" dirty="0"/>
                        <a:t>Заказчиком установлен код ОКПД 2 (на АРМ) ввиду того, что характеристики КТРУ не отвечают требованиям ПСД к поставляемому оборудованию. По позициям № ….аукционной документации ЭА ПСД предусматривала значение 2800 </a:t>
                      </a:r>
                      <a:r>
                        <a:rPr lang="ru-RU" sz="1400" dirty="0" err="1"/>
                        <a:t>мГц</a:t>
                      </a:r>
                      <a:r>
                        <a:rPr lang="ru-RU" sz="1400" dirty="0"/>
                        <a:t> характеристики «Тактовая частота процессора» (Приложение 2), что и было отражено в техническом задании данного аукциона. Согласно КТРУ данная характеристика предполагает диапазон значений «больше или равно 2,6 и менее или равно 3 ГГц.», что влечет за собой риск поставки оборудования с характеристиками, не соответствующими ПСД и потребностям заказчика.  Жалоба не обоснована.</a:t>
                      </a:r>
                    </a:p>
                    <a:p>
                      <a:r>
                        <a:rPr lang="ru-RU" sz="1200" i="1" dirty="0"/>
                        <a:t>Решение Красноярского УФАС  от 18.08.2020  по жалобе № 202000121671001670</a:t>
                      </a:r>
                    </a:p>
                  </a:txBody>
                  <a:tcP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Заказчик закупает системный блок по позиции КТРУ 26.20.15.000-00000028 с объемом оперативной памяти ≥ 8 Гб.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Но в КТРУ объем установленной оперативной памяти (характеристика является обязательной для применения) по указанной позиции должен быть ≥ 16 Гб.</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ru-RU" sz="1400" b="0" i="0" u="sng" strike="noStrike" kern="1200" cap="none" spc="0" normalizeH="0" baseline="0" noProof="0" dirty="0">
                          <a:ln>
                            <a:noFill/>
                          </a:ln>
                          <a:solidFill>
                            <a:prstClr val="black"/>
                          </a:solidFill>
                          <a:effectLst/>
                          <a:uLnTx/>
                          <a:uFillTx/>
                          <a:latin typeface="+mn-lt"/>
                          <a:ea typeface="+mn-ea"/>
                          <a:cs typeface="+mn-cs"/>
                        </a:rPr>
                        <a:t>Позиция УФАС: </a:t>
                      </a:r>
                      <a:r>
                        <a:rPr kumimoji="0" lang="ru-RU" sz="1400" b="0" i="0" u="none" strike="noStrike" kern="1200" cap="none" spc="0" normalizeH="0" baseline="0" noProof="0" dirty="0">
                          <a:ln>
                            <a:noFill/>
                          </a:ln>
                          <a:solidFill>
                            <a:prstClr val="black"/>
                          </a:solidFill>
                          <a:effectLst/>
                          <a:uLnTx/>
                          <a:uFillTx/>
                          <a:latin typeface="+mn-lt"/>
                          <a:ea typeface="+mn-ea"/>
                          <a:cs typeface="+mn-cs"/>
                        </a:rPr>
                        <a:t>закупаемый Заказчиком товар входит в  Перечень 878 ПП, и, как следствие, в данном конкретном случае Заказчик не вправе был  изменять характеристики товара, предусмотренные КТРУ.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ru-RU" sz="1200" b="0" i="1" u="none" strike="noStrike" kern="1200" cap="none" spc="0" normalizeH="0" baseline="0" noProof="0" dirty="0">
                          <a:ln>
                            <a:noFill/>
                          </a:ln>
                          <a:solidFill>
                            <a:prstClr val="black"/>
                          </a:solidFill>
                          <a:effectLst/>
                          <a:uLnTx/>
                          <a:uFillTx/>
                          <a:latin typeface="+mn-lt"/>
                          <a:ea typeface="+mn-ea"/>
                          <a:cs typeface="+mn-cs"/>
                        </a:rPr>
                        <a:t>Решение  Пермского УФАС по жалобе № 202000120047002430 от 20.10.2020 г.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ru-RU" sz="1200" b="0" i="1"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ru-RU" sz="1200" b="0" i="1" u="none" strike="noStrike" kern="1200" cap="none" spc="0" normalizeH="0" baseline="0" noProof="0" dirty="0">
                          <a:ln>
                            <a:noFill/>
                          </a:ln>
                          <a:solidFill>
                            <a:prstClr val="black"/>
                          </a:solidFill>
                          <a:effectLst/>
                          <a:uLnTx/>
                          <a:uFillTx/>
                          <a:latin typeface="+mn-lt"/>
                          <a:ea typeface="+mn-ea"/>
                          <a:cs typeface="+mn-cs"/>
                        </a:rPr>
                        <a:t>Аналогичное решение – Решение Московского УФАС по делу №077/06/106-10670/2021 от 24.06.2021: </a:t>
                      </a:r>
                      <a:r>
                        <a:rPr kumimoji="0" lang="ru-RU" sz="1400" b="0" i="0" u="none" strike="noStrike" kern="1200" cap="none" spc="0" normalizeH="0" baseline="0" noProof="0" dirty="0">
                          <a:ln>
                            <a:noFill/>
                          </a:ln>
                          <a:solidFill>
                            <a:prstClr val="black"/>
                          </a:solidFill>
                          <a:effectLst/>
                          <a:uLnTx/>
                          <a:uFillTx/>
                          <a:latin typeface="+mn-lt"/>
                          <a:ea typeface="+mn-ea"/>
                          <a:cs typeface="+mn-cs"/>
                        </a:rPr>
                        <a:t>закупались АРМ. Коду ОКПД2 26.20.15.000, установленному Заказчиком, соответствуют позиция КТРУ, а именно: 26.20.15.000­00000001 «Системный блок», при этом в аукционной документации установлены следующие характеристики, отсутствующие в КТРУ, так например: «Основной цвет: черный, Предустановленная операционная система: не ниже Windows 10 Pro и т.д.».</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При этом п.1.6.3.1 аукционной документации Заказчиком установлены ограничения допуска отдельных видов радиоэлектронной продукции, происходящих из иностранных государств в соответствии с постановлением Правительства Российской Федерации от 10 июля 2019 г. № 878, что свидетельствует о невозможности установления характеристик товара, отличных от предусмотренных КТРУ.</a:t>
                      </a:r>
                    </a:p>
                  </a:txBody>
                  <a:tcPr>
                    <a:solidFill>
                      <a:srgbClr val="FF5050"/>
                    </a:solidFill>
                  </a:tcPr>
                </a:tc>
                <a:extLst>
                  <a:ext uri="{0D108BD9-81ED-4DB2-BD59-A6C34878D82A}">
                    <a16:rowId xmlns:a16="http://schemas.microsoft.com/office/drawing/2014/main" val="2997629126"/>
                  </a:ext>
                </a:extLst>
              </a:tr>
            </a:tbl>
          </a:graphicData>
        </a:graphic>
      </p:graphicFrame>
    </p:spTree>
    <p:extLst>
      <p:ext uri="{BB962C8B-B14F-4D97-AF65-F5344CB8AC3E}">
        <p14:creationId xmlns:p14="http://schemas.microsoft.com/office/powerpoint/2010/main" val="21592366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nvPr>
        </p:nvGraphicFramePr>
        <p:xfrm>
          <a:off x="456695" y="688767"/>
          <a:ext cx="11209600" cy="5480465"/>
        </p:xfrm>
        <a:graphic>
          <a:graphicData uri="http://schemas.openxmlformats.org/drawingml/2006/table">
            <a:tbl>
              <a:tblPr firstRow="1" bandRow="1">
                <a:tableStyleId>{5C22544A-7EE6-4342-B048-85BDC9FD1C3A}</a:tableStyleId>
              </a:tblPr>
              <a:tblGrid>
                <a:gridCol w="3288485">
                  <a:extLst>
                    <a:ext uri="{9D8B030D-6E8A-4147-A177-3AD203B41FA5}">
                      <a16:colId xmlns:a16="http://schemas.microsoft.com/office/drawing/2014/main" val="3044798495"/>
                    </a:ext>
                  </a:extLst>
                </a:gridCol>
                <a:gridCol w="7921115">
                  <a:extLst>
                    <a:ext uri="{9D8B030D-6E8A-4147-A177-3AD203B41FA5}">
                      <a16:colId xmlns:a16="http://schemas.microsoft.com/office/drawing/2014/main" val="918130968"/>
                    </a:ext>
                  </a:extLst>
                </a:gridCol>
              </a:tblGrid>
              <a:tr h="3433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a:t>Особенности</a:t>
                      </a:r>
                    </a:p>
                  </a:txBody>
                  <a:tcPr/>
                </a:tc>
                <a:tc>
                  <a:txBody>
                    <a:bodyPr/>
                    <a:lstStyle/>
                    <a:p>
                      <a:r>
                        <a:rPr lang="ru-RU" sz="1200" dirty="0"/>
                        <a:t>878 (электроника)</a:t>
                      </a:r>
                    </a:p>
                  </a:txBody>
                  <a:tcPr/>
                </a:tc>
                <a:extLst>
                  <a:ext uri="{0D108BD9-81ED-4DB2-BD59-A6C34878D82A}">
                    <a16:rowId xmlns:a16="http://schemas.microsoft.com/office/drawing/2014/main" val="2227870990"/>
                  </a:ext>
                </a:extLst>
              </a:tr>
              <a:tr h="275573">
                <a:tc>
                  <a:txBody>
                    <a:bodyPr/>
                    <a:lstStyle/>
                    <a:p>
                      <a:r>
                        <a:rPr lang="ru-RU" sz="1200" dirty="0"/>
                        <a:t>Имеет срок действия</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a:t>Нет</a:t>
                      </a:r>
                    </a:p>
                  </a:txBody>
                  <a:tcPr/>
                </a:tc>
                <a:extLst>
                  <a:ext uri="{0D108BD9-81ED-4DB2-BD59-A6C34878D82A}">
                    <a16:rowId xmlns:a16="http://schemas.microsoft.com/office/drawing/2014/main" val="220073320"/>
                  </a:ext>
                </a:extLst>
              </a:tr>
              <a:tr h="253868">
                <a:tc>
                  <a:txBody>
                    <a:bodyPr/>
                    <a:lstStyle/>
                    <a:p>
                      <a:r>
                        <a:rPr lang="ru-RU" sz="1200" dirty="0"/>
                        <a:t>Сфера</a:t>
                      </a:r>
                      <a:r>
                        <a:rPr lang="ru-RU" sz="1200" baseline="0" dirty="0"/>
                        <a:t> действия</a:t>
                      </a:r>
                      <a:endParaRPr lang="ru-RU"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aseline="0" dirty="0"/>
                        <a:t>1. По Перечню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baseline="0" dirty="0"/>
                        <a:t>2. Не применяется заказчиками, осуществляющими деятельность на территории иностранного государства</a:t>
                      </a:r>
                    </a:p>
                  </a:txBody>
                  <a:tcPr/>
                </a:tc>
                <a:extLst>
                  <a:ext uri="{0D108BD9-81ED-4DB2-BD59-A6C34878D82A}">
                    <a16:rowId xmlns:a16="http://schemas.microsoft.com/office/drawing/2014/main" val="2058311543"/>
                  </a:ext>
                </a:extLst>
              </a:tr>
              <a:tr h="253868">
                <a:tc>
                  <a:txBody>
                    <a:bodyPr/>
                    <a:lstStyle/>
                    <a:p>
                      <a:r>
                        <a:rPr lang="ru-RU" sz="1200" dirty="0"/>
                        <a:t>Правило закупки</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aseline="0" dirty="0"/>
                        <a:t>1. В 1 лоте нельзя из Перечня и не из Перечня</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baseline="0" dirty="0"/>
                        <a:t>2. «Второй лишний»: если 1 из РФ или ЕАЭС, заявки с иностранной продукцией отклоняются. Исключений нет. Получить разрешение Минпромторга на закупку иностранной продукции нельзя.</a:t>
                      </a:r>
                    </a:p>
                  </a:txBody>
                  <a:tcPr/>
                </a:tc>
                <a:extLst>
                  <a:ext uri="{0D108BD9-81ED-4DB2-BD59-A6C34878D82A}">
                    <a16:rowId xmlns:a16="http://schemas.microsoft.com/office/drawing/2014/main" val="3130730520"/>
                  </a:ext>
                </a:extLst>
              </a:tr>
              <a:tr h="4270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a:t>Документы в составе заявки</a:t>
                      </a:r>
                    </a:p>
                    <a:p>
                      <a:endParaRPr lang="ru-RU"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ru-RU" sz="1200" dirty="0"/>
                        <a:t>Декларация номера реестровой записи из РРЭП (электронная продукция) по определенным пунктам перечня) + информация о совокупном количестве баллов  - по 719 ПП, если предусмотрено</a:t>
                      </a:r>
                    </a:p>
                    <a:p>
                      <a:pPr marL="0" marR="0" indent="0" algn="l" defTabSz="914400" rtl="0" eaLnBrk="1" fontAlgn="auto" latinLnBrk="0" hangingPunct="1">
                        <a:lnSpc>
                          <a:spcPct val="100000"/>
                        </a:lnSpc>
                        <a:spcBef>
                          <a:spcPts val="0"/>
                        </a:spcBef>
                        <a:spcAft>
                          <a:spcPts val="0"/>
                        </a:spcAft>
                        <a:buClrTx/>
                        <a:buSzTx/>
                        <a:buFont typeface="+mj-lt"/>
                        <a:buNone/>
                        <a:tabLst/>
                        <a:defRPr/>
                      </a:pPr>
                      <a:r>
                        <a:rPr lang="ru-RU" sz="1200" dirty="0"/>
                        <a:t>На ЕАЭС – декларация номера реестровой записи из ЕРПТ (евразийский реестр </a:t>
                      </a:r>
                      <a:r>
                        <a:rPr lang="ru-RU" sz="1200" dirty="0" err="1"/>
                        <a:t>пром</a:t>
                      </a:r>
                      <a:r>
                        <a:rPr lang="ru-RU" sz="1200" dirty="0"/>
                        <a:t>. Товаров) + информация о совокупном количестве баллов – по Решению совета Комиссии ЕАЭС № 105, если предусмотрено</a:t>
                      </a:r>
                    </a:p>
                    <a:p>
                      <a:pPr marL="0" marR="0" indent="0" algn="l" defTabSz="914400" rtl="0" eaLnBrk="1" fontAlgn="auto" latinLnBrk="0" hangingPunct="1">
                        <a:lnSpc>
                          <a:spcPct val="100000"/>
                        </a:lnSpc>
                        <a:spcBef>
                          <a:spcPts val="0"/>
                        </a:spcBef>
                        <a:spcAft>
                          <a:spcPts val="0"/>
                        </a:spcAft>
                        <a:buClrTx/>
                        <a:buSzTx/>
                        <a:buFont typeface="+mj-lt"/>
                        <a:buNone/>
                        <a:tabLst/>
                        <a:defRPr/>
                      </a:pPr>
                      <a:r>
                        <a:rPr lang="ru-RU" sz="1200" dirty="0"/>
                        <a:t>Копия Сертификата СТ-1 (до 30.06.2022 – по всей РЭП, кром мед. Оборудования. По мед. Оборудованию по определенным видам </a:t>
                      </a:r>
                      <a:r>
                        <a:rPr lang="ru-RU" sz="1200" dirty="0" err="1"/>
                        <a:t>мед.изделий</a:t>
                      </a:r>
                      <a:r>
                        <a:rPr lang="ru-RU" sz="1200" dirty="0"/>
                        <a:t> – до 31.12.2022)</a:t>
                      </a:r>
                    </a:p>
                  </a:txBody>
                  <a:tcPr/>
                </a:tc>
                <a:extLst>
                  <a:ext uri="{0D108BD9-81ED-4DB2-BD59-A6C34878D82A}">
                    <a16:rowId xmlns:a16="http://schemas.microsoft.com/office/drawing/2014/main" val="3108342691"/>
                  </a:ext>
                </a:extLst>
              </a:tr>
              <a:tr h="370840">
                <a:tc>
                  <a:txBody>
                    <a:bodyPr/>
                    <a:lstStyle/>
                    <a:p>
                      <a:r>
                        <a:rPr lang="ru-RU" sz="1200" dirty="0"/>
                        <a:t>Применяется к закупке</a:t>
                      </a:r>
                      <a:r>
                        <a:rPr lang="ru-RU" sz="1200" baseline="0" dirty="0"/>
                        <a:t> у </a:t>
                      </a:r>
                      <a:r>
                        <a:rPr lang="ru-RU" sz="1200" baseline="0" dirty="0" err="1"/>
                        <a:t>ед.поставщика</a:t>
                      </a:r>
                      <a:endParaRPr lang="ru-RU" sz="1200" dirty="0"/>
                    </a:p>
                  </a:txBody>
                  <a:tcPr marL="91443" marR="91443" marT="45718" marB="45718"/>
                </a:tc>
                <a:tc>
                  <a:txBody>
                    <a:bodyPr/>
                    <a:lstStyle/>
                    <a:p>
                      <a:r>
                        <a:rPr lang="ru-RU" sz="1200" dirty="0"/>
                        <a:t>Нет</a:t>
                      </a:r>
                    </a:p>
                  </a:txBody>
                  <a:tcPr marL="91443" marR="91443" marT="45718" marB="45718"/>
                </a:tc>
                <a:extLst>
                  <a:ext uri="{0D108BD9-81ED-4DB2-BD59-A6C34878D82A}">
                    <a16:rowId xmlns:a16="http://schemas.microsoft.com/office/drawing/2014/main" val="153745982"/>
                  </a:ext>
                </a:extLst>
              </a:tr>
              <a:tr h="370840">
                <a:tc>
                  <a:txBody>
                    <a:bodyPr/>
                    <a:lstStyle/>
                    <a:p>
                      <a:r>
                        <a:rPr lang="ru-RU" sz="1200" dirty="0"/>
                        <a:t>Применяется</a:t>
                      </a:r>
                      <a:r>
                        <a:rPr lang="ru-RU" sz="1200" baseline="0" dirty="0"/>
                        <a:t> только при договоре поставки</a:t>
                      </a:r>
                      <a:endParaRPr lang="ru-RU"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a:t>В 878 ПП нет оговорок, что оно применяется к поставляемому товару при выполнении работ, оказании услуг</a:t>
                      </a:r>
                    </a:p>
                  </a:txBody>
                  <a:tcPr/>
                </a:tc>
                <a:extLst>
                  <a:ext uri="{0D108BD9-81ED-4DB2-BD59-A6C34878D82A}">
                    <a16:rowId xmlns:a16="http://schemas.microsoft.com/office/drawing/2014/main" val="1949140037"/>
                  </a:ext>
                </a:extLst>
              </a:tr>
              <a:tr h="288920">
                <a:tc>
                  <a:txBody>
                    <a:bodyPr/>
                    <a:lstStyle/>
                    <a:p>
                      <a:r>
                        <a:rPr lang="ru-RU" sz="1200" dirty="0"/>
                        <a:t>Специфическая</a:t>
                      </a:r>
                      <a:r>
                        <a:rPr lang="ru-RU" sz="1200" baseline="0" dirty="0"/>
                        <a:t> особенность</a:t>
                      </a:r>
                      <a:endParaRPr lang="ru-RU" sz="1200" dirty="0"/>
                    </a:p>
                  </a:txBody>
                  <a:tcPr/>
                </a:tc>
                <a:tc>
                  <a:txBody>
                    <a:bodyPr/>
                    <a:lstStyle/>
                    <a:p>
                      <a:r>
                        <a:rPr lang="ru-RU" sz="1200" dirty="0"/>
                        <a:t>1. Порядок определения НМЦК, а также ЦК, заключаемого с единственным поставщиком (подрядчиком, исполнителем), устанавливается </a:t>
                      </a:r>
                      <a:r>
                        <a:rPr lang="ru-RU" sz="1200" dirty="0" err="1"/>
                        <a:t>Минпромторгом</a:t>
                      </a:r>
                      <a:r>
                        <a:rPr lang="ru-RU" sz="1200" dirty="0"/>
                        <a:t>,</a:t>
                      </a:r>
                      <a:r>
                        <a:rPr lang="ru-RU" sz="1200" baseline="0" dirty="0"/>
                        <a:t> </a:t>
                      </a:r>
                      <a:r>
                        <a:rPr lang="ru-RU" sz="1200" dirty="0"/>
                        <a:t>за исключением радиоэлектронной продукции, поставляемой по ГОЗ</a:t>
                      </a:r>
                    </a:p>
                  </a:txBody>
                  <a:tcPr/>
                </a:tc>
                <a:extLst>
                  <a:ext uri="{0D108BD9-81ED-4DB2-BD59-A6C34878D82A}">
                    <a16:rowId xmlns:a16="http://schemas.microsoft.com/office/drawing/2014/main" val="2781087283"/>
                  </a:ext>
                </a:extLst>
              </a:tr>
              <a:tr h="370840">
                <a:tc>
                  <a:txBody>
                    <a:bodyPr/>
                    <a:lstStyle/>
                    <a:p>
                      <a:r>
                        <a:rPr lang="ru-RU" sz="1200" dirty="0"/>
                        <a:t>Особенности составления контракта</a:t>
                      </a:r>
                    </a:p>
                  </a:txBody>
                  <a:tcPr marL="91443" marR="91443" marT="45718" marB="45718"/>
                </a:tc>
                <a:tc>
                  <a:txBody>
                    <a:bodyPr/>
                    <a:lstStyle/>
                    <a:p>
                      <a:r>
                        <a:rPr lang="ru-RU" sz="1200" dirty="0"/>
                        <a:t>Не сказано, что номера реестровых записей и информация о совокупном количестве баллов включается в контракт</a:t>
                      </a:r>
                    </a:p>
                  </a:txBody>
                  <a:tcPr marL="91443" marR="91443" marT="45718" marB="45718"/>
                </a:tc>
                <a:extLst>
                  <a:ext uri="{0D108BD9-81ED-4DB2-BD59-A6C34878D82A}">
                    <a16:rowId xmlns:a16="http://schemas.microsoft.com/office/drawing/2014/main" val="2500864579"/>
                  </a:ext>
                </a:extLst>
              </a:tr>
              <a:tr h="370840">
                <a:tc>
                  <a:txBody>
                    <a:bodyPr/>
                    <a:lstStyle/>
                    <a:p>
                      <a:r>
                        <a:rPr lang="ru-RU" sz="1200" dirty="0"/>
                        <a:t>Особенности</a:t>
                      </a:r>
                      <a:r>
                        <a:rPr lang="ru-RU" sz="1200" baseline="0" dirty="0"/>
                        <a:t> исполнения контракта</a:t>
                      </a:r>
                      <a:endParaRPr lang="ru-RU" sz="1200" dirty="0"/>
                    </a:p>
                  </a:txBody>
                  <a:tcPr/>
                </a:tc>
                <a:tc>
                  <a:txBody>
                    <a:bodyPr/>
                    <a:lstStyle/>
                    <a:p>
                      <a:r>
                        <a:rPr lang="ru-RU" sz="1200" dirty="0"/>
                        <a:t>1. При исполнении контракта поставщик не представляет документы, на основании которых продукция включена в реестр.</a:t>
                      </a:r>
                    </a:p>
                    <a:p>
                      <a:r>
                        <a:rPr lang="ru-RU" sz="1200" dirty="0"/>
                        <a:t>2. При исполнении контракта замена радиоэлектронной продукции на радиоэлектронную продукцию, страной происхождения которой не являются государства - члены Евразийского экономического союза, не допускается.</a:t>
                      </a:r>
                    </a:p>
                  </a:txBody>
                  <a:tcPr/>
                </a:tc>
                <a:extLst>
                  <a:ext uri="{0D108BD9-81ED-4DB2-BD59-A6C34878D82A}">
                    <a16:rowId xmlns:a16="http://schemas.microsoft.com/office/drawing/2014/main" val="359841384"/>
                  </a:ext>
                </a:extLst>
              </a:tr>
            </a:tbl>
          </a:graphicData>
        </a:graphic>
      </p:graphicFrame>
      <p:sp>
        <p:nvSpPr>
          <p:cNvPr id="5" name="Заголовок 4"/>
          <p:cNvSpPr>
            <a:spLocks noGrp="1"/>
          </p:cNvSpPr>
          <p:nvPr>
            <p:ph type="title"/>
          </p:nvPr>
        </p:nvSpPr>
        <p:spPr>
          <a:xfrm>
            <a:off x="803695" y="189797"/>
            <a:ext cx="10515600" cy="186965"/>
          </a:xfrm>
        </p:spPr>
        <p:txBody>
          <a:bodyPr>
            <a:noAutofit/>
          </a:bodyPr>
          <a:lstStyle/>
          <a:p>
            <a:pPr algn="ctr"/>
            <a:r>
              <a:rPr lang="ru-RU" sz="2400" dirty="0">
                <a:solidFill>
                  <a:srgbClr val="00B0F0"/>
                </a:solidFill>
              </a:rPr>
              <a:t>Особенности применения «ограничительного» </a:t>
            </a:r>
            <a:r>
              <a:rPr lang="ru-RU" sz="2400" dirty="0" err="1">
                <a:solidFill>
                  <a:srgbClr val="00B0F0"/>
                </a:solidFill>
              </a:rPr>
              <a:t>нацрежима</a:t>
            </a:r>
            <a:r>
              <a:rPr lang="ru-RU" sz="2400" dirty="0">
                <a:solidFill>
                  <a:srgbClr val="00B0F0"/>
                </a:solidFill>
              </a:rPr>
              <a:t> по 878 ПП</a:t>
            </a:r>
          </a:p>
        </p:txBody>
      </p:sp>
    </p:spTree>
    <p:extLst>
      <p:ext uri="{BB962C8B-B14F-4D97-AF65-F5344CB8AC3E}">
        <p14:creationId xmlns:p14="http://schemas.microsoft.com/office/powerpoint/2010/main" val="109444027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55E8DF-C842-4286-9AE6-44CCF2828726}"/>
              </a:ext>
            </a:extLst>
          </p:cNvPr>
          <p:cNvSpPr>
            <a:spLocks noGrp="1"/>
          </p:cNvSpPr>
          <p:nvPr>
            <p:ph type="title"/>
          </p:nvPr>
        </p:nvSpPr>
        <p:spPr>
          <a:xfrm>
            <a:off x="838200" y="172182"/>
            <a:ext cx="10515600" cy="666717"/>
          </a:xfrm>
        </p:spPr>
        <p:txBody>
          <a:bodyPr/>
          <a:lstStyle/>
          <a:p>
            <a:pPr algn="ctr"/>
            <a:r>
              <a:rPr lang="ru-RU" sz="2400" dirty="0">
                <a:solidFill>
                  <a:srgbClr val="FF0000"/>
                </a:solidFill>
              </a:rPr>
              <a:t>Примеры административной практики по 878 в новой редакции</a:t>
            </a:r>
          </a:p>
        </p:txBody>
      </p:sp>
      <p:sp>
        <p:nvSpPr>
          <p:cNvPr id="3" name="Объект 2">
            <a:extLst>
              <a:ext uri="{FF2B5EF4-FFF2-40B4-BE49-F238E27FC236}">
                <a16:creationId xmlns:a16="http://schemas.microsoft.com/office/drawing/2014/main" id="{8A4358A3-F58D-42E4-B473-B56AE8212244}"/>
              </a:ext>
            </a:extLst>
          </p:cNvPr>
          <p:cNvSpPr>
            <a:spLocks noGrp="1"/>
          </p:cNvSpPr>
          <p:nvPr>
            <p:ph idx="1"/>
          </p:nvPr>
        </p:nvSpPr>
        <p:spPr>
          <a:xfrm>
            <a:off x="838200" y="939567"/>
            <a:ext cx="10515600" cy="5237396"/>
          </a:xfrm>
        </p:spPr>
        <p:txBody>
          <a:bodyPr/>
          <a:lstStyle/>
          <a:p>
            <a:r>
              <a:rPr lang="ru-RU" sz="1400" dirty="0"/>
              <a:t>РЕШЕНИЕ  по делу № 026/06/64-2884/2021 от 11.01.2022 года </a:t>
            </a:r>
          </a:p>
          <a:p>
            <a:r>
              <a:rPr lang="ru-RU" sz="1400" dirty="0"/>
              <a:t>В Ставропольское УФАС России поступила жалоба ООО «Партнер+» на действия заказчика – ГБУЗ СК «Ставропольская краевая клиническая больница», уполномоченного органа - Комитет Ставропольского края по государственным закупкам по факту осуществления закупки путем проведения аукциона в электронной форме № 0121200004721001317 «Поставка медицинского оборудования для обеспечения нужд Ставропольского края».</a:t>
            </a:r>
          </a:p>
          <a:p>
            <a:r>
              <a:rPr lang="ru-RU" sz="1400" dirty="0"/>
              <a:t>Исходя из совокупности требований, установленных Заказчиком в техническом задании к поставке требуется Система магнитно-резонансной томографии всего тела, со сверхпроводящим магнитом, что соответствует позиции КТРУ 26.60.12.131-00000037. (ОКПД2 26.60.12.131 – попадает в 878 Перечень).</a:t>
            </a:r>
          </a:p>
          <a:p>
            <a:r>
              <a:rPr lang="ru-RU" sz="1400" dirty="0"/>
              <a:t>Таким образом, Заказчик при описании товаров, содержащихся в перечне радиоэлектронной продукции, утвержденном Постановлением № 878, обязан использовать только информацию, содержащуюся в  КТРУ и не вправе указывать дополнительную информацию, дополнительные потребительские свойства.</a:t>
            </a:r>
          </a:p>
          <a:p>
            <a:r>
              <a:rPr lang="ru-RU" sz="1400" dirty="0"/>
              <a:t>В нарушение указанных норм Заказчиком при описании объекта закупки не применена информация, обязательная к применению, согласно соответствующей позиции каталога, и включена дополнительная информация в отношении потребительские свойства, в том числе функциональных, технических, качественных, эксплуатационных характеристик товара, не содержащаяся в соответствующей позиции КТРУ.</a:t>
            </a:r>
          </a:p>
          <a:p>
            <a:r>
              <a:rPr lang="ru-RU" sz="1400" dirty="0">
                <a:solidFill>
                  <a:srgbClr val="FF0000"/>
                </a:solidFill>
              </a:rPr>
              <a:t>Таким образом, Заказчиком при формировании документации об электронном аукционе допущены нарушения ч. 6 ст. 23 Закона № 44-ФЗ, Постановления Правительства РФ от 08.02.2017 № 145.</a:t>
            </a:r>
          </a:p>
        </p:txBody>
      </p:sp>
    </p:spTree>
    <p:extLst>
      <p:ext uri="{BB962C8B-B14F-4D97-AF65-F5344CB8AC3E}">
        <p14:creationId xmlns:p14="http://schemas.microsoft.com/office/powerpoint/2010/main" val="422032654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55E8DF-C842-4286-9AE6-44CCF2828726}"/>
              </a:ext>
            </a:extLst>
          </p:cNvPr>
          <p:cNvSpPr>
            <a:spLocks noGrp="1"/>
          </p:cNvSpPr>
          <p:nvPr>
            <p:ph type="title"/>
          </p:nvPr>
        </p:nvSpPr>
        <p:spPr>
          <a:xfrm>
            <a:off x="838200" y="172182"/>
            <a:ext cx="10515600" cy="666717"/>
          </a:xfrm>
        </p:spPr>
        <p:txBody>
          <a:bodyPr/>
          <a:lstStyle/>
          <a:p>
            <a:pPr algn="ctr"/>
            <a:r>
              <a:rPr lang="ru-RU" sz="2400" dirty="0">
                <a:solidFill>
                  <a:srgbClr val="FF0000"/>
                </a:solidFill>
              </a:rPr>
              <a:t>Примеры административной практики по 878 в новой редакции</a:t>
            </a:r>
          </a:p>
        </p:txBody>
      </p:sp>
      <p:sp>
        <p:nvSpPr>
          <p:cNvPr id="3" name="Объект 2">
            <a:extLst>
              <a:ext uri="{FF2B5EF4-FFF2-40B4-BE49-F238E27FC236}">
                <a16:creationId xmlns:a16="http://schemas.microsoft.com/office/drawing/2014/main" id="{8A4358A3-F58D-42E4-B473-B56AE8212244}"/>
              </a:ext>
            </a:extLst>
          </p:cNvPr>
          <p:cNvSpPr>
            <a:spLocks noGrp="1"/>
          </p:cNvSpPr>
          <p:nvPr>
            <p:ph idx="1"/>
          </p:nvPr>
        </p:nvSpPr>
        <p:spPr>
          <a:xfrm>
            <a:off x="838200" y="939567"/>
            <a:ext cx="10515600" cy="5237396"/>
          </a:xfrm>
        </p:spPr>
        <p:txBody>
          <a:bodyPr/>
          <a:lstStyle/>
          <a:p>
            <a:r>
              <a:rPr lang="ru-RU" sz="1400" dirty="0"/>
              <a:t> РЕШЕНИЕ по делу № 44-80/22 от 14.01.2022</a:t>
            </a:r>
          </a:p>
          <a:p>
            <a:r>
              <a:rPr lang="ru-RU" sz="1400" dirty="0"/>
              <a:t> Комиссия Санкт-Петербургского УФАС России рассмотрела жалобу ООО «Торговый дом «Гермес» на Комитет госзаказа Санкт-Петербурга при проведении электронного аукциона на поставку томографа рентгеновского компьютерного с программным обеспечением и сопутствующим оборудованием для выполнения исследований сердца и головного мозга, в том числе перфузии и КТ-ангиографии (извещение № 0172200002521000565).</a:t>
            </a:r>
          </a:p>
          <a:p>
            <a:r>
              <a:rPr lang="ru-RU" sz="1400" dirty="0"/>
              <a:t>В жалобе Заявитель указывает на неправомерные действия Заказчика, выразившиеся, по мнению Заявителя, в нарушении правил описания объекта закупки.</a:t>
            </a:r>
          </a:p>
          <a:p>
            <a:r>
              <a:rPr lang="ru-RU" sz="1400" dirty="0"/>
              <a:t>В рассматриваемом случае Заказчиком по необходимому товару «Томограф рентгеновский компьютерный с программным обеспечением и сопутствующим оборудованием для выполнения исследования сердца и головного мозга, в том числе перфузии и КТ-ангиографии» определен следующий код по ОКПД2: 26.60.11.111 «Томографы компьютерные».</a:t>
            </a:r>
          </a:p>
          <a:p>
            <a:r>
              <a:rPr lang="ru-RU" sz="1400" dirty="0"/>
              <a:t>На заседании Комиссия УФАС установила, что вышеуказанная позиция включена в КТРУ.</a:t>
            </a:r>
          </a:p>
          <a:p>
            <a:r>
              <a:rPr lang="ru-RU" sz="1400" dirty="0"/>
              <a:t>Так, например, в КТРУ содержится позиция «Система рентгеновской компьютерной томографии всего тела» соответствующая коду 26.60.11.119-00000024.</a:t>
            </a:r>
          </a:p>
          <a:p>
            <a:r>
              <a:rPr lang="ru-RU" sz="1400" dirty="0"/>
              <a:t>При этом с 22.12.2021 установлено обязательное применение сведений вышеуказанной позиции КТРУ при формировании объекта закупки.</a:t>
            </a:r>
          </a:p>
          <a:p>
            <a:r>
              <a:rPr lang="ru-RU" sz="1400" dirty="0"/>
              <a:t>Исходя из изложенного, на основании имеющихся сведений, Комиссия УФАС констатирует, что Заказчиком в рассматриваемом случае неправомерно выбран код ОКПД2, что повлекло к нарушению правил описания объекта закупки.</a:t>
            </a:r>
          </a:p>
          <a:p>
            <a:r>
              <a:rPr lang="ru-RU" sz="1400" dirty="0"/>
              <a:t>Отсутствие необходимой Заказчику характеристики в позиции КТРУ, при ее фактическом соответствии объекту закупки, по мнению Комиссии УФАС, не может рассматриваться в качестве основания для неисполнения требований Постановления.</a:t>
            </a:r>
          </a:p>
          <a:p>
            <a:r>
              <a:rPr lang="ru-RU" sz="1400" dirty="0">
                <a:solidFill>
                  <a:srgbClr val="FF0000"/>
                </a:solidFill>
              </a:rPr>
              <a:t>Таким образом, в действиях Заказчика усматривается нарушение ч. 6 ст. 23 Закона о контрактной системе.</a:t>
            </a:r>
          </a:p>
        </p:txBody>
      </p:sp>
    </p:spTree>
    <p:extLst>
      <p:ext uri="{BB962C8B-B14F-4D97-AF65-F5344CB8AC3E}">
        <p14:creationId xmlns:p14="http://schemas.microsoft.com/office/powerpoint/2010/main" val="109705285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55E8DF-C842-4286-9AE6-44CCF2828726}"/>
              </a:ext>
            </a:extLst>
          </p:cNvPr>
          <p:cNvSpPr>
            <a:spLocks noGrp="1"/>
          </p:cNvSpPr>
          <p:nvPr>
            <p:ph type="title"/>
          </p:nvPr>
        </p:nvSpPr>
        <p:spPr>
          <a:xfrm>
            <a:off x="838200" y="172182"/>
            <a:ext cx="10515600" cy="666717"/>
          </a:xfrm>
        </p:spPr>
        <p:txBody>
          <a:bodyPr/>
          <a:lstStyle/>
          <a:p>
            <a:pPr algn="ctr"/>
            <a:r>
              <a:rPr lang="ru-RU" sz="2400" dirty="0">
                <a:solidFill>
                  <a:srgbClr val="FF0000"/>
                </a:solidFill>
              </a:rPr>
              <a:t>Примеры административной практики по 878 в новой редакции</a:t>
            </a:r>
          </a:p>
        </p:txBody>
      </p:sp>
      <p:sp>
        <p:nvSpPr>
          <p:cNvPr id="3" name="Объект 2">
            <a:extLst>
              <a:ext uri="{FF2B5EF4-FFF2-40B4-BE49-F238E27FC236}">
                <a16:creationId xmlns:a16="http://schemas.microsoft.com/office/drawing/2014/main" id="{8A4358A3-F58D-42E4-B473-B56AE8212244}"/>
              </a:ext>
            </a:extLst>
          </p:cNvPr>
          <p:cNvSpPr>
            <a:spLocks noGrp="1"/>
          </p:cNvSpPr>
          <p:nvPr>
            <p:ph idx="1"/>
          </p:nvPr>
        </p:nvSpPr>
        <p:spPr>
          <a:xfrm>
            <a:off x="440267" y="939566"/>
            <a:ext cx="11353800" cy="5746251"/>
          </a:xfrm>
        </p:spPr>
        <p:txBody>
          <a:bodyPr/>
          <a:lstStyle/>
          <a:p>
            <a:r>
              <a:rPr lang="ru-RU" sz="1400" dirty="0"/>
              <a:t> </a:t>
            </a:r>
            <a:r>
              <a:rPr lang="ru-RU" sz="1600" dirty="0">
                <a:solidFill>
                  <a:srgbClr val="00B0F0"/>
                </a:solidFill>
              </a:rPr>
              <a:t>РЕШЕНИЕ Свердловского УФАС по жалобе № 066/06/106-1619/2022 от 16.05.2022 г. (1 из 2)</a:t>
            </a:r>
          </a:p>
          <a:p>
            <a:r>
              <a:rPr lang="ru-RU" sz="1600" dirty="0"/>
              <a:t>Жалуется ООО «Генезис-М» (</a:t>
            </a:r>
            <a:r>
              <a:rPr lang="ru-RU" sz="1600" dirty="0" err="1"/>
              <a:t>вх</a:t>
            </a:r>
            <a:r>
              <a:rPr lang="ru-RU" sz="1600" dirty="0"/>
              <a:t>. № 01-10357 от 12.05.2022 г.) о нарушении заказчиком в лице Министерства здравоохранения Свердловской области, уполномоченным органом в лице Департамента государственных закупок Свердловской области, его комиссией при осуществлении закупки путем проведения электронного аукциона на томограф компьютерный (извещение № 0162200011822001018).</a:t>
            </a:r>
          </a:p>
          <a:p>
            <a:r>
              <a:rPr lang="ru-RU" sz="1600" dirty="0"/>
              <a:t>В своей жалобе заявитель указал, что заказчиком при описании объекта закупки не был использован соответствующий объекту закупки код позиции Каталога товаров, работ, услуг (далее -КТРУ), а также в извещение электронного аукциона включены дополнительные характеристики, не предусмотренные кодом КТРУ.</a:t>
            </a:r>
          </a:p>
          <a:p>
            <a:r>
              <a:rPr lang="ru-RU" sz="1600" dirty="0"/>
              <a:t>Возражая против указанного довода представитель заказчика пояснил, что код КТРУ, на который ссылается заявитель - 26.60.11.119-00000024 «Система рентгеновской компьютерной томографии всего тела», не может быть применен к оборудованию, закупаемому в рамках электронного аукциона № 0162200011822001018 ввиду того, что вышеуказанный код содержит обязательную для применения позицию «максимальная нагрузка на стол пациента ≤ 220 килограмм», тогда как потребности заказчика соответствует томограф компьютерный с грузоподъемностью стола для пациента не менее 200 килограмм (п. 7.1 раздела «Описание объекта закупки»).</a:t>
            </a:r>
          </a:p>
          <a:p>
            <a:r>
              <a:rPr lang="ru-RU" sz="1600" dirty="0"/>
              <a:t>Характеристика, включенная в п. 7.1 раздела «Описание объекта закупки» извещения электронного аукциона, а именно: «грузоподъемность стола для пациента, кг - не менее 200» – установлена в соответствии с ГОСТом Р 55771-2013 «Томографы рентгеновские компьютерные. Технические требования для государственных закупок» и, на основании пояснений представителя заказчика, имеет принципиальную значимость с учетом потребности и видом осуществляемой деятельности.</a:t>
            </a:r>
          </a:p>
          <a:p>
            <a:r>
              <a:rPr lang="ru-RU" sz="1600" dirty="0"/>
              <a:t>Исходя из смысла п. 7 Правил, утвержденных Постановлением Правительства РФ № 145, заказчик вправе осуществлять описание объекта закупки, руководствуясь ст. 33 Закона о контрактной системе, исключительно в случае отсутствия соответствующей позиции в каталоге товаров, работ, услуг. Таким образом, именно наличие соответствующей позиции в коде каталога является определяющим фактором для использования при описании объекта закупки такого кода, а не соответствие показателя данной позиции потребности заказчика.</a:t>
            </a:r>
          </a:p>
          <a:p>
            <a:endParaRPr lang="ru-RU" sz="1600" dirty="0">
              <a:solidFill>
                <a:srgbClr val="FF0000"/>
              </a:solidFill>
            </a:endParaRPr>
          </a:p>
        </p:txBody>
      </p:sp>
    </p:spTree>
    <p:extLst>
      <p:ext uri="{BB962C8B-B14F-4D97-AF65-F5344CB8AC3E}">
        <p14:creationId xmlns:p14="http://schemas.microsoft.com/office/powerpoint/2010/main" val="12822003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55E8DF-C842-4286-9AE6-44CCF2828726}"/>
              </a:ext>
            </a:extLst>
          </p:cNvPr>
          <p:cNvSpPr>
            <a:spLocks noGrp="1"/>
          </p:cNvSpPr>
          <p:nvPr>
            <p:ph type="title"/>
          </p:nvPr>
        </p:nvSpPr>
        <p:spPr>
          <a:xfrm>
            <a:off x="838200" y="172182"/>
            <a:ext cx="10515600" cy="666717"/>
          </a:xfrm>
        </p:spPr>
        <p:txBody>
          <a:bodyPr/>
          <a:lstStyle/>
          <a:p>
            <a:pPr algn="ctr"/>
            <a:r>
              <a:rPr lang="ru-RU" sz="2400" dirty="0">
                <a:solidFill>
                  <a:srgbClr val="FF0000"/>
                </a:solidFill>
              </a:rPr>
              <a:t>Примеры административной практики по 878 в новой редакции</a:t>
            </a:r>
          </a:p>
        </p:txBody>
      </p:sp>
      <p:sp>
        <p:nvSpPr>
          <p:cNvPr id="3" name="Объект 2">
            <a:extLst>
              <a:ext uri="{FF2B5EF4-FFF2-40B4-BE49-F238E27FC236}">
                <a16:creationId xmlns:a16="http://schemas.microsoft.com/office/drawing/2014/main" id="{8A4358A3-F58D-42E4-B473-B56AE8212244}"/>
              </a:ext>
            </a:extLst>
          </p:cNvPr>
          <p:cNvSpPr>
            <a:spLocks noGrp="1"/>
          </p:cNvSpPr>
          <p:nvPr>
            <p:ph idx="1"/>
          </p:nvPr>
        </p:nvSpPr>
        <p:spPr>
          <a:xfrm>
            <a:off x="440267" y="939566"/>
            <a:ext cx="11353800" cy="5746251"/>
          </a:xfrm>
        </p:spPr>
        <p:txBody>
          <a:bodyPr/>
          <a:lstStyle/>
          <a:p>
            <a:r>
              <a:rPr lang="ru-RU" sz="1400" dirty="0"/>
              <a:t> </a:t>
            </a:r>
            <a:r>
              <a:rPr lang="ru-RU" sz="1600" dirty="0">
                <a:solidFill>
                  <a:srgbClr val="00B0F0"/>
                </a:solidFill>
              </a:rPr>
              <a:t>РЕШЕНИЕ Свердловского УФАС по жалобе № 066/06/106-1619/2022 от 16.05.2022 г. (2 из 2)</a:t>
            </a:r>
          </a:p>
          <a:p>
            <a:r>
              <a:rPr lang="ru-RU" sz="1600" dirty="0"/>
              <a:t>Комиссией установлено, что код КТРУ, на который ссылается заявитель - 26.60.11.119-00000024 «Система рентгеновской компьютерной томографии всего тела», включает в себя позицию «максимальная нагрузка на стол пациента». Следовательно, ссылка заказчика на возможность применения положений п. 7 Правил, утвержденных Постановлением Правительства РФ № 145, ввиду несоответствия значения вышеуказанной позиции потребности заказчика, является несостоятельной.</a:t>
            </a:r>
          </a:p>
          <a:p>
            <a:endParaRPr lang="ru-RU" sz="1600" dirty="0"/>
          </a:p>
          <a:p>
            <a:r>
              <a:rPr lang="ru-RU" sz="1600" dirty="0"/>
              <a:t>Кроме того, минимальное значение показателя, установленное заказчиком в п. 7.1 раздела «Описание объекта закупки» извещения электронного аукциона (грузоподъемность стола - не менее 200 килограмм) входит в максимальное значение соответствующей позиции кода КТРУ 26.60.11.119-00000024 (≤ 220 килограмм), ввиду чего потребности заказчика может соответствовать как конкретное значение, соответствующее сформированному в извещении закупки, так и установленному в предложенном заявителем коде каталога товаров, работ, услуг.  В силу изложенного, Комиссией установлено, что в нарушение требований п. 1 ч. 1 ст. 33, п. 1 ч. 2 ст. 42, ч. 6 ст. 23 Закона о контрактной системе, заказчиком при описании объекта закупки не применен действующий код КТРУ относительно оборудования, являющегося предметом закупки, а также установлены дополнительные характеристики, применение которых не предусмотрено Правилами, утвержденными Постановлением Правительства РФ № 145.</a:t>
            </a:r>
          </a:p>
          <a:p>
            <a:endParaRPr lang="ru-RU" sz="1600" dirty="0"/>
          </a:p>
          <a:p>
            <a:r>
              <a:rPr lang="ru-RU" sz="1600" dirty="0">
                <a:solidFill>
                  <a:srgbClr val="FF0000"/>
                </a:solidFill>
              </a:rPr>
              <a:t>В данных действиях заказчика содержатся признаки состава административного правонарушения, предусмотренного ч. 1.4 ст. 7.30 КоАП РФ КоАП РФ.</a:t>
            </a:r>
          </a:p>
          <a:p>
            <a:endParaRPr lang="ru-RU" sz="1600" dirty="0">
              <a:solidFill>
                <a:srgbClr val="FF0000"/>
              </a:solidFill>
            </a:endParaRPr>
          </a:p>
        </p:txBody>
      </p:sp>
    </p:spTree>
    <p:extLst>
      <p:ext uri="{BB962C8B-B14F-4D97-AF65-F5344CB8AC3E}">
        <p14:creationId xmlns:p14="http://schemas.microsoft.com/office/powerpoint/2010/main" val="215119230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55E8DF-C842-4286-9AE6-44CCF2828726}"/>
              </a:ext>
            </a:extLst>
          </p:cNvPr>
          <p:cNvSpPr>
            <a:spLocks noGrp="1"/>
          </p:cNvSpPr>
          <p:nvPr>
            <p:ph type="title"/>
          </p:nvPr>
        </p:nvSpPr>
        <p:spPr>
          <a:xfrm>
            <a:off x="838200" y="172182"/>
            <a:ext cx="10515600" cy="666717"/>
          </a:xfrm>
        </p:spPr>
        <p:txBody>
          <a:bodyPr/>
          <a:lstStyle/>
          <a:p>
            <a:pPr algn="ctr"/>
            <a:r>
              <a:rPr lang="ru-RU" sz="2400" dirty="0">
                <a:solidFill>
                  <a:srgbClr val="FF0000"/>
                </a:solidFill>
              </a:rPr>
              <a:t>Примеры административной практики по 878 в новой редакции</a:t>
            </a:r>
          </a:p>
        </p:txBody>
      </p:sp>
      <p:sp>
        <p:nvSpPr>
          <p:cNvPr id="3" name="Объект 2">
            <a:extLst>
              <a:ext uri="{FF2B5EF4-FFF2-40B4-BE49-F238E27FC236}">
                <a16:creationId xmlns:a16="http://schemas.microsoft.com/office/drawing/2014/main" id="{8A4358A3-F58D-42E4-B473-B56AE8212244}"/>
              </a:ext>
            </a:extLst>
          </p:cNvPr>
          <p:cNvSpPr>
            <a:spLocks noGrp="1"/>
          </p:cNvSpPr>
          <p:nvPr>
            <p:ph idx="1"/>
          </p:nvPr>
        </p:nvSpPr>
        <p:spPr>
          <a:xfrm>
            <a:off x="440267" y="939566"/>
            <a:ext cx="11353800" cy="5746251"/>
          </a:xfrm>
        </p:spPr>
        <p:txBody>
          <a:bodyPr/>
          <a:lstStyle/>
          <a:p>
            <a:r>
              <a:rPr lang="ru-RU" sz="1400" dirty="0"/>
              <a:t> </a:t>
            </a:r>
            <a:r>
              <a:rPr lang="ru-RU" sz="1600" dirty="0">
                <a:solidFill>
                  <a:srgbClr val="00B0F0"/>
                </a:solidFill>
              </a:rPr>
              <a:t>РЕШЕНИЕ Свердловского УФАС по жалобе № 066/06/106-1186/2022 от 08.04.2022 г.</a:t>
            </a:r>
          </a:p>
          <a:p>
            <a:r>
              <a:rPr lang="ru-RU" sz="1600" dirty="0"/>
              <a:t>Жалуется ИП Минеева Владимира Викторовича (</a:t>
            </a:r>
            <a:r>
              <a:rPr lang="ru-RU" sz="1600" dirty="0" err="1"/>
              <a:t>вх</a:t>
            </a:r>
            <a:r>
              <a:rPr lang="ru-RU" sz="1600" dirty="0"/>
              <a:t>. № 01-7856 от 06.04.2022 г.) о нарушении заказчиком в лице ГАУЗ СО "ОДКБ", уполномоченным органом в лице Департамента государственных закупок Свердловской области его комиссией при осуществлении закупки путем проведения электронного аукциона на поставку облучателей ультрафиолетовых бактерицидных (извещение № 0162200011822000542).</a:t>
            </a:r>
          </a:p>
          <a:p>
            <a:endParaRPr lang="ru-RU" sz="1600" dirty="0"/>
          </a:p>
          <a:p>
            <a:r>
              <a:rPr lang="ru-RU" sz="1600" dirty="0"/>
              <a:t>Комиссией установлено, что извещением электронного аукциона предусмотрена поставка товара с кодом ОКПД2 32.50.50.190 «Изделия медицинские, в том числе хирургические, прочие, не включенные в другие группировки», отнесенного к перечню товаров радиоэлектронной продукции, происходящей из иностранных государств, в отношении которой устанавливается ограничения в соответствии с Постановлением № 878 и в отношении которой в Каталоге сформированы соответствующие позиции. При этом заказчиком в нарушение п. 15 ч. 1 ст. 42, п. 5 ч. 1 ст. 43, ч. 3 ст. 14, в извещении закупки не установлены меры стимулирования, предусмотренные Постановлением № 878.</a:t>
            </a:r>
          </a:p>
          <a:p>
            <a:pPr marL="0" indent="0">
              <a:buNone/>
            </a:pPr>
            <a:endParaRPr lang="ru-RU" sz="1600" dirty="0"/>
          </a:p>
          <a:p>
            <a:r>
              <a:rPr lang="ru-RU" sz="1600" dirty="0">
                <a:solidFill>
                  <a:srgbClr val="FF0000"/>
                </a:solidFill>
              </a:rPr>
              <a:t>В указанных действиях заказчика имеются признаки события административного правонарушения, предусмотренного ч. 1.4 ст. 7.30 КоАП РФ.</a:t>
            </a:r>
          </a:p>
        </p:txBody>
      </p:sp>
    </p:spTree>
    <p:extLst>
      <p:ext uri="{BB962C8B-B14F-4D97-AF65-F5344CB8AC3E}">
        <p14:creationId xmlns:p14="http://schemas.microsoft.com/office/powerpoint/2010/main" val="252632349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55E8DF-C842-4286-9AE6-44CCF2828726}"/>
              </a:ext>
            </a:extLst>
          </p:cNvPr>
          <p:cNvSpPr>
            <a:spLocks noGrp="1"/>
          </p:cNvSpPr>
          <p:nvPr>
            <p:ph type="title"/>
          </p:nvPr>
        </p:nvSpPr>
        <p:spPr>
          <a:xfrm>
            <a:off x="838200" y="88293"/>
            <a:ext cx="10515600" cy="339546"/>
          </a:xfrm>
        </p:spPr>
        <p:txBody>
          <a:bodyPr/>
          <a:lstStyle/>
          <a:p>
            <a:pPr algn="ctr"/>
            <a:r>
              <a:rPr lang="ru-RU" sz="2400" dirty="0">
                <a:solidFill>
                  <a:srgbClr val="FF0000"/>
                </a:solidFill>
              </a:rPr>
              <a:t>Примеры административной практики по 878 в новой редакции</a:t>
            </a:r>
          </a:p>
        </p:txBody>
      </p:sp>
      <p:sp>
        <p:nvSpPr>
          <p:cNvPr id="3" name="Объект 2">
            <a:extLst>
              <a:ext uri="{FF2B5EF4-FFF2-40B4-BE49-F238E27FC236}">
                <a16:creationId xmlns:a16="http://schemas.microsoft.com/office/drawing/2014/main" id="{8A4358A3-F58D-42E4-B473-B56AE8212244}"/>
              </a:ext>
            </a:extLst>
          </p:cNvPr>
          <p:cNvSpPr>
            <a:spLocks noGrp="1"/>
          </p:cNvSpPr>
          <p:nvPr>
            <p:ph idx="1"/>
          </p:nvPr>
        </p:nvSpPr>
        <p:spPr>
          <a:xfrm>
            <a:off x="211123" y="369116"/>
            <a:ext cx="11450972" cy="5237396"/>
          </a:xfrm>
        </p:spPr>
        <p:txBody>
          <a:bodyPr/>
          <a:lstStyle/>
          <a:p>
            <a:r>
              <a:rPr lang="ru-RU" sz="1400" dirty="0"/>
              <a:t>РЕШЕНИЕ по жалобе № 202100143771001905 Резолютивная часть решения объявлена 13.01.2022 года.</a:t>
            </a:r>
          </a:p>
          <a:p>
            <a:r>
              <a:rPr lang="ru-RU" sz="1400" dirty="0"/>
              <a:t>Комиссия Иркутского УФАС  рассмотрела жалобу Общества с ограниченной ответственностью «ОФТ» на действия комиссии Государственного бюджетного учреждения здравоохранения Иркутская ордена «Знак Почета» областная клиническая больницы по осуществлению закупок, связанные </a:t>
            </a:r>
            <a:r>
              <a:rPr lang="ru-RU" sz="1400" u="sng" dirty="0"/>
              <a:t>с рассмотрением заявок </a:t>
            </a:r>
            <a:r>
              <a:rPr lang="ru-RU" sz="1400" dirty="0"/>
              <a:t>на участие в электронном аукционе «Поставка медицинских изделий - облучателей-</a:t>
            </a:r>
            <a:r>
              <a:rPr lang="ru-RU" sz="1400" dirty="0" err="1"/>
              <a:t>рециркуляторов</a:t>
            </a:r>
            <a:r>
              <a:rPr lang="ru-RU" sz="1400" dirty="0"/>
              <a:t>, ввод в эксплуатацию медицинского изделия, обучение правилам эксплуатации специалистов, эксплуатирующих медицинское изделие», извещение № 0134200000121006171.</a:t>
            </a:r>
          </a:p>
          <a:p>
            <a:r>
              <a:rPr lang="ru-RU" sz="1400" dirty="0"/>
              <a:t>Согласно протоколу подведения итогов электронного заявка №111196975 ООО «ОФТ» признана несоответствующей требованиям Федерального закона от 05.04.13 № 44-ФЗ. Исследовав заявку ООО «ОФТ» (№111196975), Комиссия Иркутского УФАС России установила, что участником закупки предложен к поставке товар:</a:t>
            </a:r>
          </a:p>
          <a:p>
            <a:r>
              <a:rPr lang="ru-RU" sz="1400" dirty="0"/>
              <a:t>- ОБЛУЧАТЕЛЬ-РЕЦИРКУЛЯТОР ВОЗДУХА УЛЬТРАФИОЛЕТОВЫЙ БАКТЕРИЦИДНЫЙ ПЕРЕДВИЖНОЙ «ОРУБП-3-5-«КРОНТ» (ДЕЗАР-7), Россия, 2021г., № ФСР 2009/04140 от 15.11.2021г. (Приложение № 1);</a:t>
            </a:r>
          </a:p>
          <a:p>
            <a:r>
              <a:rPr lang="ru-RU" sz="1400" dirty="0"/>
              <a:t>- ОБЛУЧАТЕЛЬ-РЕЦИРКУЛЯТОР ВОЗДУХА УЛЬТРАФИОЛЕТОВЫЙ БАКТЕРИЦИДНЫЙ НАСТЕННЫЙ «ОРУБН-3-3-«КРОНТ» (ДЕЗАР-3), Россия, 2021г., № ФСР 2011/11388 от 24.11.2021г. (Приложение №2).</a:t>
            </a:r>
          </a:p>
          <a:p>
            <a:r>
              <a:rPr lang="ru-RU" sz="1400" dirty="0"/>
              <a:t>Комиссия Иркутского УФАС России установила, что во второй части заявки ООО «ОФТ» (№111196975) отсутствует номер реестровой записи из реестра российской радиоэлектронной продукции в отношении товара ОБЛУЧАТЕЛЬ-РЕЦИРКУЛЯТОР ВОЗДУХА УЛЬТРАФИОЛЕТОВЫЙ БАКТЕРИЦИДНЫЙ НАСТЕННЫЙ «ОРУБН-3-3-«КРОНТ» (ДЕЗАР-З), Россия, 2021г., № ФСР 2011/11388 от 24.11.2021г., указанного в первой части заявки участника закупки (Приложение №2 первой части заявки).</a:t>
            </a:r>
          </a:p>
          <a:p>
            <a:r>
              <a:rPr lang="ru-RU" sz="1400" dirty="0"/>
              <a:t>Вместе с тем, во второй части заявки ООО «ОФТ» содержится номер реестровой записи из реестра российской радиоэлектронной продукции в отношении товара ОБЛУЧАТЕЛЬ-РЕЦИРКУЛЯТОР ВОЗДУХА УЛЬТРАФИОЛЕТОВЫЙ БАКТЕРИЦИДНЫЙ НАСТЕННЫЙ «ОРУБп-3-3- «КРОНТ» (ДЕЗАР-4), что не соответствует требованиям документации об электронном аукционе.</a:t>
            </a:r>
          </a:p>
          <a:p>
            <a:r>
              <a:rPr lang="ru-RU" sz="1400" dirty="0"/>
              <a:t>Таким образом, участником закупки ООО «ОФТ» (№111196975) не указан номер реестровой записи продукции из соответствующего реестра в отношении предложенного к поставке товара: ОБЛУЧАТЕЛЬ-РЕЦИРКУЛЯТОР ВОЗДУХА УЛЬТРАФИОЛЕТОВЫЙ БАКТЕРИЦИДНЫЙ НАСТЕННЫЙ «ОРУБН-3-3-«КРОНТ» (ДЕЗАР-З), Россия, 2021г., № ФСР 2011/11388 от 24.11.2021г., (Приложение №2).</a:t>
            </a:r>
          </a:p>
          <a:p>
            <a:r>
              <a:rPr lang="ru-RU" sz="1400" dirty="0">
                <a:solidFill>
                  <a:srgbClr val="FF0000"/>
                </a:solidFill>
              </a:rPr>
              <a:t>Следовательно, довод жалобы о нарушении комиссии по осуществлению закупок требований Федерального закона №44-ФЗ, не нашли своего подтверждения.</a:t>
            </a:r>
            <a:r>
              <a:rPr lang="ru-RU" sz="1400" dirty="0"/>
              <a:t> В тоже время заявки участников закупки ООО «ФАРМ-ИНВЕСТ», ООО «СН-МАРКЕТ», ООО «ЕЛАТОМСКИЙ ПРИБОРНЫЙ ЗАВОД», и ООО «МТ- МАСТЕР» содержат предложения о поставке радиоэлектронной продукции, произведенной на территории Российской Федерации, подтвержденной соответствующим номером реестровой записи из реестра и удовлетворяют требованиям извещения и аукционной документации.</a:t>
            </a:r>
          </a:p>
        </p:txBody>
      </p:sp>
    </p:spTree>
    <p:extLst>
      <p:ext uri="{BB962C8B-B14F-4D97-AF65-F5344CB8AC3E}">
        <p14:creationId xmlns:p14="http://schemas.microsoft.com/office/powerpoint/2010/main" val="2314856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stretch>
            <a:fillRect/>
          </a:stretch>
        </p:blipFill>
        <p:spPr>
          <a:xfrm>
            <a:off x="1712096" y="853456"/>
            <a:ext cx="6200775" cy="3057525"/>
          </a:xfrm>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8E73101-5762-44A9-8C65-1D33699E5213}"/>
              </a:ext>
            </a:extLst>
          </p:cNvPr>
          <p:cNvSpPr>
            <a:spLocks noGrp="1"/>
          </p:cNvSpPr>
          <p:nvPr>
            <p:ph type="title"/>
          </p:nvPr>
        </p:nvSpPr>
        <p:spPr>
          <a:xfrm>
            <a:off x="438705" y="205328"/>
            <a:ext cx="10515600" cy="469376"/>
          </a:xfrm>
        </p:spPr>
        <p:txBody>
          <a:bodyPr>
            <a:normAutofit fontScale="90000"/>
          </a:bodyPr>
          <a:lstStyle/>
          <a:p>
            <a:pPr algn="ctr"/>
            <a:r>
              <a:rPr lang="ru-RU" sz="3200" dirty="0">
                <a:solidFill>
                  <a:srgbClr val="00B0F0"/>
                </a:solidFill>
              </a:rPr>
              <a:t>617 ПП изменялось с 30.12.2021 и 01.01.2022 </a:t>
            </a:r>
          </a:p>
        </p:txBody>
      </p:sp>
      <p:sp>
        <p:nvSpPr>
          <p:cNvPr id="3" name="Объект 2">
            <a:extLst>
              <a:ext uri="{FF2B5EF4-FFF2-40B4-BE49-F238E27FC236}">
                <a16:creationId xmlns:a16="http://schemas.microsoft.com/office/drawing/2014/main" id="{C8ECE5EB-0120-4B0E-B777-8B2BE82E41A1}"/>
              </a:ext>
            </a:extLst>
          </p:cNvPr>
          <p:cNvSpPr>
            <a:spLocks noGrp="1"/>
          </p:cNvSpPr>
          <p:nvPr>
            <p:ph idx="1"/>
          </p:nvPr>
        </p:nvSpPr>
        <p:spPr>
          <a:xfrm>
            <a:off x="438705" y="674704"/>
            <a:ext cx="10515600" cy="4351338"/>
          </a:xfrm>
        </p:spPr>
        <p:txBody>
          <a:bodyPr/>
          <a:lstStyle/>
          <a:p>
            <a:r>
              <a:rPr lang="ru-RU" sz="1800" b="1" dirty="0">
                <a:solidFill>
                  <a:srgbClr val="C00000"/>
                </a:solidFill>
              </a:rPr>
              <a:t>с 30.12.2021 </a:t>
            </a:r>
            <a:r>
              <a:rPr lang="ru-RU" sz="1800" dirty="0"/>
              <a:t>(Постановление Правительства РФ от 4 декабря 2021 г. N 2201)</a:t>
            </a:r>
          </a:p>
          <a:p>
            <a:endParaRPr lang="ru-RU" sz="1800" dirty="0"/>
          </a:p>
        </p:txBody>
      </p:sp>
      <p:graphicFrame>
        <p:nvGraphicFramePr>
          <p:cNvPr id="4" name="Таблица 4">
            <a:extLst>
              <a:ext uri="{FF2B5EF4-FFF2-40B4-BE49-F238E27FC236}">
                <a16:creationId xmlns:a16="http://schemas.microsoft.com/office/drawing/2014/main" id="{3A8DFEC8-DBDA-480B-BD3A-917408C51EDB}"/>
              </a:ext>
            </a:extLst>
          </p:cNvPr>
          <p:cNvGraphicFramePr>
            <a:graphicFrameLocks noGrp="1"/>
          </p:cNvGraphicFramePr>
          <p:nvPr/>
        </p:nvGraphicFramePr>
        <p:xfrm>
          <a:off x="319596" y="1144080"/>
          <a:ext cx="11620870" cy="3754120"/>
        </p:xfrm>
        <a:graphic>
          <a:graphicData uri="http://schemas.openxmlformats.org/drawingml/2006/table">
            <a:tbl>
              <a:tblPr firstRow="1" bandRow="1">
                <a:tableStyleId>{93296810-A885-4BE3-A3E7-6D5BEEA58F35}</a:tableStyleId>
              </a:tblPr>
              <a:tblGrid>
                <a:gridCol w="5810435">
                  <a:extLst>
                    <a:ext uri="{9D8B030D-6E8A-4147-A177-3AD203B41FA5}">
                      <a16:colId xmlns:a16="http://schemas.microsoft.com/office/drawing/2014/main" val="1169681036"/>
                    </a:ext>
                  </a:extLst>
                </a:gridCol>
                <a:gridCol w="5810435">
                  <a:extLst>
                    <a:ext uri="{9D8B030D-6E8A-4147-A177-3AD203B41FA5}">
                      <a16:colId xmlns:a16="http://schemas.microsoft.com/office/drawing/2014/main" val="3779886234"/>
                    </a:ext>
                  </a:extLst>
                </a:gridCol>
              </a:tblGrid>
              <a:tr h="370840">
                <a:tc>
                  <a:txBody>
                    <a:bodyPr/>
                    <a:lstStyle/>
                    <a:p>
                      <a:r>
                        <a:rPr lang="ru-RU" dirty="0"/>
                        <a:t>Редакция до 30.12.2021</a:t>
                      </a:r>
                    </a:p>
                  </a:txBody>
                  <a:tcPr/>
                </a:tc>
                <a:tc>
                  <a:txBody>
                    <a:bodyPr/>
                    <a:lstStyle/>
                    <a:p>
                      <a:r>
                        <a:rPr lang="ru-RU" dirty="0"/>
                        <a:t>Новая редакция с 30.12.2021</a:t>
                      </a:r>
                    </a:p>
                  </a:txBody>
                  <a:tcPr/>
                </a:tc>
                <a:extLst>
                  <a:ext uri="{0D108BD9-81ED-4DB2-BD59-A6C34878D82A}">
                    <a16:rowId xmlns:a16="http://schemas.microsoft.com/office/drawing/2014/main" val="4228087227"/>
                  </a:ext>
                </a:extLst>
              </a:tr>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dirty="0"/>
                        <a:t>7. Для целей реализации настоящего постановления подтверждением страны происхождения отдельных видов промышленных товаров является одно из следующих условий:</a:t>
                      </a: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7. Для целей реализации настоящего постановления подтверждением страны происхождения отдельных видов промышленных товаров является одно из следующих условий:</a:t>
                      </a:r>
                    </a:p>
                    <a:p>
                      <a:endParaRPr lang="ru-RU" sz="1400" dirty="0"/>
                    </a:p>
                  </a:txBody>
                  <a:tcPr/>
                </a:tc>
                <a:extLst>
                  <a:ext uri="{0D108BD9-81ED-4DB2-BD59-A6C34878D82A}">
                    <a16:rowId xmlns:a16="http://schemas.microsoft.com/office/drawing/2014/main" val="75710269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а) наличие сведений об отдельных видах промышленных товаров в реестре промышленной продукции, произведенной на территории Российской Федерации (далее - реестр российской промышленной продукции), ведение которого осуществляет Министерство промышленности и торговли Российской Федерации в соответствии с пунктом 9 постановления Правительства Российской Федерации от 30 апреля 2020 г. N 616 "Об установлении запрета на допуск промышленных товаров, происходящих из иностранных государств, для целей осуществления закупок для государственных и муниципальных нужд, а также промышленных товаров, происходящих из иностранных государств, работ (услуг), выполняемых (оказываемых) иностранными лицами, для целей осуществления закупок для нужд обороны страны и безопасности государства";</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а) </a:t>
                      </a:r>
                      <a:r>
                        <a:rPr lang="ru-RU" sz="1400" dirty="0">
                          <a:solidFill>
                            <a:srgbClr val="C00000"/>
                          </a:solidFill>
                        </a:rPr>
                        <a:t>указание номеров реестровых записей из реестра промышленной продукции, произведенной на территории Российской Федерации (далее - реестр российской промышленной продукции), а также информации о совокупном количестве баллов за выполнение технологических операций (условий) на территории Российской Федерации, если это предусмотрено постановлением Правительства Российской Федерации от 17 июля 2015 г. N 719 </a:t>
                      </a:r>
                      <a:r>
                        <a:rPr lang="ru-RU" sz="1400" dirty="0"/>
                        <a:t>"О подтверждении производства промышленной продукции на территории Российской Федерации" (для продукции, в отношении которой установлены требования о совокупном количестве баллов за выполнение (освоение) на территории Российской Федерации соответствующих операций (условий) (далее - совокупное количество баллов);</a:t>
                      </a:r>
                    </a:p>
                    <a:p>
                      <a:endParaRPr lang="ru-RU" sz="1400" dirty="0"/>
                    </a:p>
                  </a:txBody>
                  <a:tcPr/>
                </a:tc>
                <a:extLst>
                  <a:ext uri="{0D108BD9-81ED-4DB2-BD59-A6C34878D82A}">
                    <a16:rowId xmlns:a16="http://schemas.microsoft.com/office/drawing/2014/main" val="2274043333"/>
                  </a:ext>
                </a:extLst>
              </a:tr>
            </a:tbl>
          </a:graphicData>
        </a:graphic>
      </p:graphicFrame>
    </p:spTree>
    <p:extLst>
      <p:ext uri="{BB962C8B-B14F-4D97-AF65-F5344CB8AC3E}">
        <p14:creationId xmlns:p14="http://schemas.microsoft.com/office/powerpoint/2010/main" val="2002192295"/>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8E73101-5762-44A9-8C65-1D33699E5213}"/>
              </a:ext>
            </a:extLst>
          </p:cNvPr>
          <p:cNvSpPr>
            <a:spLocks noGrp="1"/>
          </p:cNvSpPr>
          <p:nvPr>
            <p:ph type="title"/>
          </p:nvPr>
        </p:nvSpPr>
        <p:spPr>
          <a:xfrm>
            <a:off x="438705" y="205328"/>
            <a:ext cx="10515600" cy="469376"/>
          </a:xfrm>
        </p:spPr>
        <p:txBody>
          <a:bodyPr>
            <a:normAutofit fontScale="90000"/>
          </a:bodyPr>
          <a:lstStyle/>
          <a:p>
            <a:pPr algn="ctr"/>
            <a:r>
              <a:rPr lang="ru-RU" sz="3200" dirty="0">
                <a:solidFill>
                  <a:srgbClr val="00B0F0"/>
                </a:solidFill>
              </a:rPr>
              <a:t>617 ПП изменялось с 30.12.2021 и 01.01.2022 </a:t>
            </a:r>
          </a:p>
        </p:txBody>
      </p:sp>
      <p:sp>
        <p:nvSpPr>
          <p:cNvPr id="3" name="Объект 2">
            <a:extLst>
              <a:ext uri="{FF2B5EF4-FFF2-40B4-BE49-F238E27FC236}">
                <a16:creationId xmlns:a16="http://schemas.microsoft.com/office/drawing/2014/main" id="{C8ECE5EB-0120-4B0E-B777-8B2BE82E41A1}"/>
              </a:ext>
            </a:extLst>
          </p:cNvPr>
          <p:cNvSpPr>
            <a:spLocks noGrp="1"/>
          </p:cNvSpPr>
          <p:nvPr>
            <p:ph idx="1"/>
          </p:nvPr>
        </p:nvSpPr>
        <p:spPr>
          <a:xfrm>
            <a:off x="438705" y="674704"/>
            <a:ext cx="10515600" cy="4351338"/>
          </a:xfrm>
        </p:spPr>
        <p:txBody>
          <a:bodyPr/>
          <a:lstStyle/>
          <a:p>
            <a:r>
              <a:rPr lang="ru-RU" sz="1800" b="1" dirty="0">
                <a:solidFill>
                  <a:srgbClr val="C00000"/>
                </a:solidFill>
              </a:rPr>
              <a:t>с 30.12.2021 </a:t>
            </a:r>
            <a:r>
              <a:rPr lang="ru-RU" sz="1800" dirty="0"/>
              <a:t>(Постановление Правительства РФ от 4 декабря 2021 г. N 2201)</a:t>
            </a:r>
          </a:p>
          <a:p>
            <a:endParaRPr lang="ru-RU" sz="1800" dirty="0"/>
          </a:p>
        </p:txBody>
      </p:sp>
      <p:graphicFrame>
        <p:nvGraphicFramePr>
          <p:cNvPr id="4" name="Таблица 4">
            <a:extLst>
              <a:ext uri="{FF2B5EF4-FFF2-40B4-BE49-F238E27FC236}">
                <a16:creationId xmlns:a16="http://schemas.microsoft.com/office/drawing/2014/main" id="{3A8DFEC8-DBDA-480B-BD3A-917408C51EDB}"/>
              </a:ext>
            </a:extLst>
          </p:cNvPr>
          <p:cNvGraphicFramePr>
            <a:graphicFrameLocks noGrp="1"/>
          </p:cNvGraphicFramePr>
          <p:nvPr/>
        </p:nvGraphicFramePr>
        <p:xfrm>
          <a:off x="319596" y="1144080"/>
          <a:ext cx="11620870" cy="5552440"/>
        </p:xfrm>
        <a:graphic>
          <a:graphicData uri="http://schemas.openxmlformats.org/drawingml/2006/table">
            <a:tbl>
              <a:tblPr firstRow="1" bandRow="1">
                <a:tableStyleId>{93296810-A885-4BE3-A3E7-6D5BEEA58F35}</a:tableStyleId>
              </a:tblPr>
              <a:tblGrid>
                <a:gridCol w="5184559">
                  <a:extLst>
                    <a:ext uri="{9D8B030D-6E8A-4147-A177-3AD203B41FA5}">
                      <a16:colId xmlns:a16="http://schemas.microsoft.com/office/drawing/2014/main" val="1169681036"/>
                    </a:ext>
                  </a:extLst>
                </a:gridCol>
                <a:gridCol w="625876">
                  <a:extLst>
                    <a:ext uri="{9D8B030D-6E8A-4147-A177-3AD203B41FA5}">
                      <a16:colId xmlns:a16="http://schemas.microsoft.com/office/drawing/2014/main" val="2810469832"/>
                    </a:ext>
                  </a:extLst>
                </a:gridCol>
                <a:gridCol w="5810435">
                  <a:extLst>
                    <a:ext uri="{9D8B030D-6E8A-4147-A177-3AD203B41FA5}">
                      <a16:colId xmlns:a16="http://schemas.microsoft.com/office/drawing/2014/main" val="3779886234"/>
                    </a:ext>
                  </a:extLst>
                </a:gridCol>
              </a:tblGrid>
              <a:tr h="370840">
                <a:tc gridSpan="2">
                  <a:txBody>
                    <a:bodyPr/>
                    <a:lstStyle/>
                    <a:p>
                      <a:r>
                        <a:rPr lang="ru-RU" dirty="0"/>
                        <a:t>Редакция до 30.12.2021</a:t>
                      </a:r>
                    </a:p>
                  </a:txBody>
                  <a:tcPr/>
                </a:tc>
                <a:tc hMerge="1">
                  <a:txBody>
                    <a:bodyPr/>
                    <a:lstStyle/>
                    <a:p>
                      <a:endParaRPr lang="ru-RU" dirty="0"/>
                    </a:p>
                  </a:txBody>
                  <a:tcPr/>
                </a:tc>
                <a:tc>
                  <a:txBody>
                    <a:bodyPr/>
                    <a:lstStyle/>
                    <a:p>
                      <a:r>
                        <a:rPr lang="ru-RU" dirty="0"/>
                        <a:t>Новая редакция с 30.12.2021</a:t>
                      </a:r>
                    </a:p>
                  </a:txBody>
                  <a:tcPr/>
                </a:tc>
                <a:extLst>
                  <a:ext uri="{0D108BD9-81ED-4DB2-BD59-A6C34878D82A}">
                    <a16:rowId xmlns:a16="http://schemas.microsoft.com/office/drawing/2014/main" val="4228087227"/>
                  </a:ext>
                </a:extLst>
              </a:tr>
              <a:tr h="37084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dirty="0"/>
                        <a:t>7. Для целей реализации настоящего постановления подтверждением страны происхождения отдельных видов промышленных товаров является одно из следующих условий:</a:t>
                      </a:r>
                    </a:p>
                  </a:txBody>
                  <a:tcPr/>
                </a:tc>
                <a:tc hMerge="1">
                  <a:txBody>
                    <a:bodyPr/>
                    <a:lstStyle/>
                    <a:p>
                      <a:endParaRPr lang="ru-RU"/>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7. Для целей реализации настоящего постановления подтверждением страны происхождения отдельных видов промышленных товаров является одно из следующих условий:</a:t>
                      </a:r>
                    </a:p>
                    <a:p>
                      <a:endParaRPr lang="ru-RU" sz="1400" dirty="0"/>
                    </a:p>
                  </a:txBody>
                  <a:tcPr/>
                </a:tc>
                <a:extLst>
                  <a:ext uri="{0D108BD9-81ED-4DB2-BD59-A6C34878D82A}">
                    <a16:rowId xmlns:a16="http://schemas.microsoft.com/office/drawing/2014/main" val="757102694"/>
                  </a:ext>
                </a:extLst>
              </a:tr>
              <a:tr h="370840">
                <a:tc>
                  <a:txBody>
                    <a:bodyPr/>
                    <a:lstStyle/>
                    <a:p>
                      <a:r>
                        <a:rPr lang="ru-RU" sz="1400" dirty="0"/>
                        <a:t>б) наличие сертификата о происхождении отдельного вида промышленного товара, выдаваемого уполномоченным органом (организацией) государства - члена Евразийского экономического союза (за исключением Российской Федерации) по форме, установленной Правилами определения страны происхождения товаров, являющимися неотъемлемой частью Соглашения о Правилах определения страны происхождения товаров в Содружестве Независимых Государств от 20 ноября 2009 г., и в соответствии с критериями определения страны происхождения товаров, предусмотренными указанными Правилами.</a:t>
                      </a:r>
                    </a:p>
                  </a:txBody>
                  <a:tcPr/>
                </a:tc>
                <a:tc gridSpan="2">
                  <a:txBody>
                    <a:bodyPr/>
                    <a:lstStyle/>
                    <a:p>
                      <a:r>
                        <a:rPr lang="ru-RU" sz="1400" dirty="0"/>
                        <a:t>б) </a:t>
                      </a:r>
                      <a:r>
                        <a:rPr lang="ru-RU" sz="1400" dirty="0">
                          <a:solidFill>
                            <a:srgbClr val="C00000"/>
                          </a:solidFill>
                        </a:rPr>
                        <a:t>указание номеров реестровых записей из евразийского реестра промышленных товаров государств - членов Евразийского экономического союза, порядок формирования и ведения которого устанавливается правом Евразийского экономического союза (далее - евразийский реестр промышленных товаров), а также информации о совокупном количестве баллов за выполнение на территории государств - членов Евразийского экономического союза технологических операций (условий), если это предусмотрено решением Совета Евразийской экономической комиссии от 23 ноября 2020 г. N 105 </a:t>
                      </a:r>
                      <a:r>
                        <a:rPr lang="ru-RU" sz="1400" dirty="0"/>
                        <a:t>"Об утверждении Правил определения страны происхождения отдельных видов товаров для целей государственных (муниципальных) закупок" (для продукции, в отношении которой установлены требования о совокупном количестве баллов);</a:t>
                      </a:r>
                    </a:p>
                  </a:txBody>
                  <a:tcPr/>
                </a:tc>
                <a:tc hMerge="1">
                  <a:txBody>
                    <a:bodyPr/>
                    <a:lstStyle/>
                    <a:p>
                      <a:r>
                        <a:rPr lang="ru-RU" sz="1400" dirty="0"/>
                        <a:t>б) указание номеров реестровых записей из евразийского реестра промышленных товаров государств - членов Евразийского экономического союза, порядок формирования и ведения которого устанавливается правом Евразийского экономического союза (далее - евразийский реестр промышленных товаров), а также информации о совокупном количестве баллов за выполнение на территории государств - членов Евразийского экономического союза технологических операций (условий), если это предусмотрено решением Совета Евразийской экономической комиссии от 23 ноября 2020 г. N 105 "Об утверждении Правил определения страны происхождения отдельных видов товаров для целей государственных (муниципальных) закупок" (для продукции, в отношении которой установлены требования о совокупном количестве баллов);</a:t>
                      </a:r>
                    </a:p>
                  </a:txBody>
                  <a:tcPr/>
                </a:tc>
                <a:extLst>
                  <a:ext uri="{0D108BD9-81ED-4DB2-BD59-A6C34878D82A}">
                    <a16:rowId xmlns:a16="http://schemas.microsoft.com/office/drawing/2014/main" val="4019540792"/>
                  </a:ext>
                </a:extLst>
              </a:tr>
              <a:tr h="370840">
                <a:tc>
                  <a:txBody>
                    <a:bodyPr/>
                    <a:lstStyle/>
                    <a:p>
                      <a:endParaRPr lang="ru-RU" sz="1400" dirty="0"/>
                    </a:p>
                  </a:txBody>
                  <a:tcPr/>
                </a:tc>
                <a:tc gridSpan="2">
                  <a:txBody>
                    <a:bodyPr/>
                    <a:lstStyle/>
                    <a:p>
                      <a:r>
                        <a:rPr lang="ru-RU" sz="1400" dirty="0"/>
                        <a:t>в) </a:t>
                      </a:r>
                      <a:r>
                        <a:rPr lang="ru-RU" sz="1400" dirty="0">
                          <a:solidFill>
                            <a:srgbClr val="C00000"/>
                          </a:solidFill>
                        </a:rPr>
                        <a:t>наличие сертификата о происхождении отдельного вида промышленного товара, выдаваемого уполномоченным органом (организацией) государства - члена Евразийского экономического союза по форме, установленной Правилами определения страны происхождения товаров, являющимися неотъемлемой частью Соглашения о Правилах определения страны происхождения товаров в Содружестве Независимых Государств от 20 ноября 2009 г., и в соответствии с критериями определения страны происхождения товаров, предусмотренными указанными Правилами (далее - сертификат СТ-1), в случае отсутствия сведений о таком товаре в реестре российской промышленной продукции и евразийском реестре промышленных товаров.</a:t>
                      </a: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в) наличие сертификата о происхождении отдельного вида промышленного товара, выдаваемого уполномоченным органом (организацией) государства - члена Евразийского экономического союза по форме, установленной Правилами определения страны происхождения товаров, являющимися неотъемлемой частью Соглашения о Правилах определения страны происхождения товаров в Содружестве Независимых Государств от 20 ноября 2009 г., и в соответствии с критериями определения страны происхождения товаров, предусмотренными указанными Правилами (далее - сертификат СТ-1), в случае отсутствия сведений о таком товаре в реестре российской промышленной продукции и евразийском реестре промышленных товаров.</a:t>
                      </a:r>
                    </a:p>
                  </a:txBody>
                  <a:tcPr/>
                </a:tc>
                <a:extLst>
                  <a:ext uri="{0D108BD9-81ED-4DB2-BD59-A6C34878D82A}">
                    <a16:rowId xmlns:a16="http://schemas.microsoft.com/office/drawing/2014/main" val="4185939972"/>
                  </a:ext>
                </a:extLst>
              </a:tr>
            </a:tbl>
          </a:graphicData>
        </a:graphic>
      </p:graphicFrame>
    </p:spTree>
    <p:extLst>
      <p:ext uri="{BB962C8B-B14F-4D97-AF65-F5344CB8AC3E}">
        <p14:creationId xmlns:p14="http://schemas.microsoft.com/office/powerpoint/2010/main" val="173754379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8E73101-5762-44A9-8C65-1D33699E5213}"/>
              </a:ext>
            </a:extLst>
          </p:cNvPr>
          <p:cNvSpPr>
            <a:spLocks noGrp="1"/>
          </p:cNvSpPr>
          <p:nvPr>
            <p:ph type="title"/>
          </p:nvPr>
        </p:nvSpPr>
        <p:spPr>
          <a:xfrm>
            <a:off x="438705" y="205328"/>
            <a:ext cx="10515600" cy="469376"/>
          </a:xfrm>
        </p:spPr>
        <p:txBody>
          <a:bodyPr>
            <a:normAutofit fontScale="90000"/>
          </a:bodyPr>
          <a:lstStyle/>
          <a:p>
            <a:pPr algn="ctr"/>
            <a:r>
              <a:rPr lang="ru-RU" sz="3200" dirty="0">
                <a:solidFill>
                  <a:srgbClr val="00B0F0"/>
                </a:solidFill>
              </a:rPr>
              <a:t>617 ПП изменялось с 30.12.2021 и 01.01.2022 </a:t>
            </a:r>
          </a:p>
        </p:txBody>
      </p:sp>
      <p:sp>
        <p:nvSpPr>
          <p:cNvPr id="3" name="Объект 2">
            <a:extLst>
              <a:ext uri="{FF2B5EF4-FFF2-40B4-BE49-F238E27FC236}">
                <a16:creationId xmlns:a16="http://schemas.microsoft.com/office/drawing/2014/main" id="{C8ECE5EB-0120-4B0E-B777-8B2BE82E41A1}"/>
              </a:ext>
            </a:extLst>
          </p:cNvPr>
          <p:cNvSpPr>
            <a:spLocks noGrp="1"/>
          </p:cNvSpPr>
          <p:nvPr>
            <p:ph idx="1"/>
          </p:nvPr>
        </p:nvSpPr>
        <p:spPr>
          <a:xfrm>
            <a:off x="438705" y="674704"/>
            <a:ext cx="10515600" cy="4351338"/>
          </a:xfrm>
        </p:spPr>
        <p:txBody>
          <a:bodyPr/>
          <a:lstStyle/>
          <a:p>
            <a:r>
              <a:rPr lang="ru-RU" sz="1800" b="1" dirty="0">
                <a:solidFill>
                  <a:srgbClr val="C00000"/>
                </a:solidFill>
              </a:rPr>
              <a:t>с 30.12.2021 </a:t>
            </a:r>
            <a:r>
              <a:rPr lang="ru-RU" sz="1800" dirty="0"/>
              <a:t>(Постановление Правительства РФ от 4 декабря 2021 г. N 2201)</a:t>
            </a:r>
          </a:p>
          <a:p>
            <a:endParaRPr lang="ru-RU" sz="1800" dirty="0"/>
          </a:p>
        </p:txBody>
      </p:sp>
      <p:graphicFrame>
        <p:nvGraphicFramePr>
          <p:cNvPr id="4" name="Таблица 4">
            <a:extLst>
              <a:ext uri="{FF2B5EF4-FFF2-40B4-BE49-F238E27FC236}">
                <a16:creationId xmlns:a16="http://schemas.microsoft.com/office/drawing/2014/main" id="{3A8DFEC8-DBDA-480B-BD3A-917408C51EDB}"/>
              </a:ext>
            </a:extLst>
          </p:cNvPr>
          <p:cNvGraphicFramePr>
            <a:graphicFrameLocks noGrp="1"/>
          </p:cNvGraphicFramePr>
          <p:nvPr/>
        </p:nvGraphicFramePr>
        <p:xfrm>
          <a:off x="381740" y="1144080"/>
          <a:ext cx="11558726" cy="3876040"/>
        </p:xfrm>
        <a:graphic>
          <a:graphicData uri="http://schemas.openxmlformats.org/drawingml/2006/table">
            <a:tbl>
              <a:tblPr firstRow="1" bandRow="1">
                <a:tableStyleId>{93296810-A885-4BE3-A3E7-6D5BEEA58F35}</a:tableStyleId>
              </a:tblPr>
              <a:tblGrid>
                <a:gridCol w="5122415">
                  <a:extLst>
                    <a:ext uri="{9D8B030D-6E8A-4147-A177-3AD203B41FA5}">
                      <a16:colId xmlns:a16="http://schemas.microsoft.com/office/drawing/2014/main" val="1169681036"/>
                    </a:ext>
                  </a:extLst>
                </a:gridCol>
                <a:gridCol w="6436311">
                  <a:extLst>
                    <a:ext uri="{9D8B030D-6E8A-4147-A177-3AD203B41FA5}">
                      <a16:colId xmlns:a16="http://schemas.microsoft.com/office/drawing/2014/main" val="2810469832"/>
                    </a:ext>
                  </a:extLst>
                </a:gridCol>
              </a:tblGrid>
              <a:tr h="370840">
                <a:tc>
                  <a:txBody>
                    <a:bodyPr/>
                    <a:lstStyle/>
                    <a:p>
                      <a:r>
                        <a:rPr lang="ru-RU" sz="1400" dirty="0"/>
                        <a:t>Редакция до 30.12.2021</a:t>
                      </a:r>
                    </a:p>
                  </a:txBody>
                  <a:tcPr/>
                </a:tc>
                <a:tc>
                  <a:txBody>
                    <a:bodyPr/>
                    <a:lstStyle/>
                    <a:p>
                      <a:r>
                        <a:rPr lang="ru-RU" sz="1400" dirty="0"/>
                        <a:t>Новая редакция с 30.12.2021</a:t>
                      </a:r>
                    </a:p>
                  </a:txBody>
                  <a:tcPr/>
                </a:tc>
                <a:extLst>
                  <a:ext uri="{0D108BD9-81ED-4DB2-BD59-A6C34878D82A}">
                    <a16:rowId xmlns:a16="http://schemas.microsoft.com/office/drawing/2014/main" val="4228087227"/>
                  </a:ext>
                </a:extLst>
              </a:tr>
              <a:tr h="370840">
                <a:tc>
                  <a:txBody>
                    <a:bodyPr/>
                    <a:lstStyle/>
                    <a:p>
                      <a:r>
                        <a:rPr lang="ru-RU" sz="1400" strike="sngStrike" dirty="0"/>
                        <a:t>8. Основанием для включения отдельных видов промышленных товаров в реестр российской промышленной продукции является заключение о подтверждении производства промышленной продукции на территории Российской Федерации (для продукции, в отношении которой установлены требования о совокупном количестве баллов за выполнение (освоение) на территории Российской Федерации соответствующих операций (условий), указанное заключение содержит информацию о совокупном количестве баллов за выполнение (освоение) на территории Российской Федерации таких операций (условий), выданное Министерством промышленности и торговли Российской Федерации в соответствии с постановлением Правительства Российской Федерации от 17 июля 2015 г. N 719 "О подтверждении производства промышленной продукции на территории Российской Федерации".</a:t>
                      </a:r>
                    </a:p>
                  </a:txBody>
                  <a:tcPr/>
                </a:tc>
                <a:tc>
                  <a:txBody>
                    <a:bodyPr/>
                    <a:lstStyle/>
                    <a:p>
                      <a:endParaRPr lang="ru-RU" sz="1400" dirty="0"/>
                    </a:p>
                  </a:txBody>
                  <a:tcPr/>
                </a:tc>
                <a:extLst>
                  <a:ext uri="{0D108BD9-81ED-4DB2-BD59-A6C34878D82A}">
                    <a16:rowId xmlns:a16="http://schemas.microsoft.com/office/drawing/2014/main" val="4019540792"/>
                  </a:ext>
                </a:extLst>
              </a:tr>
            </a:tbl>
          </a:graphicData>
        </a:graphic>
      </p:graphicFrame>
    </p:spTree>
    <p:extLst>
      <p:ext uri="{BB962C8B-B14F-4D97-AF65-F5344CB8AC3E}">
        <p14:creationId xmlns:p14="http://schemas.microsoft.com/office/powerpoint/2010/main" val="294193685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8E73101-5762-44A9-8C65-1D33699E5213}"/>
              </a:ext>
            </a:extLst>
          </p:cNvPr>
          <p:cNvSpPr>
            <a:spLocks noGrp="1"/>
          </p:cNvSpPr>
          <p:nvPr>
            <p:ph type="title"/>
          </p:nvPr>
        </p:nvSpPr>
        <p:spPr>
          <a:xfrm>
            <a:off x="438705" y="205328"/>
            <a:ext cx="10515600" cy="469376"/>
          </a:xfrm>
        </p:spPr>
        <p:txBody>
          <a:bodyPr>
            <a:normAutofit fontScale="90000"/>
          </a:bodyPr>
          <a:lstStyle/>
          <a:p>
            <a:pPr algn="ctr"/>
            <a:r>
              <a:rPr lang="ru-RU" sz="3200" dirty="0">
                <a:solidFill>
                  <a:srgbClr val="00B0F0"/>
                </a:solidFill>
              </a:rPr>
              <a:t>617 ПП изменялось с 30.12.2021 и 01.01.2022 </a:t>
            </a:r>
          </a:p>
        </p:txBody>
      </p:sp>
      <p:sp>
        <p:nvSpPr>
          <p:cNvPr id="3" name="Объект 2">
            <a:extLst>
              <a:ext uri="{FF2B5EF4-FFF2-40B4-BE49-F238E27FC236}">
                <a16:creationId xmlns:a16="http://schemas.microsoft.com/office/drawing/2014/main" id="{C8ECE5EB-0120-4B0E-B777-8B2BE82E41A1}"/>
              </a:ext>
            </a:extLst>
          </p:cNvPr>
          <p:cNvSpPr>
            <a:spLocks noGrp="1"/>
          </p:cNvSpPr>
          <p:nvPr>
            <p:ph idx="1"/>
          </p:nvPr>
        </p:nvSpPr>
        <p:spPr>
          <a:xfrm>
            <a:off x="438705" y="674704"/>
            <a:ext cx="10515600" cy="4351338"/>
          </a:xfrm>
        </p:spPr>
        <p:txBody>
          <a:bodyPr/>
          <a:lstStyle/>
          <a:p>
            <a:r>
              <a:rPr lang="ru-RU" sz="1800" b="1" dirty="0">
                <a:solidFill>
                  <a:srgbClr val="C00000"/>
                </a:solidFill>
              </a:rPr>
              <a:t>с 30.12.2021 </a:t>
            </a:r>
            <a:r>
              <a:rPr lang="ru-RU" sz="1800" dirty="0"/>
              <a:t>(Постановление Правительства РФ от 4 декабря 2021 г. N 2201)</a:t>
            </a:r>
          </a:p>
          <a:p>
            <a:endParaRPr lang="ru-RU" sz="1800" dirty="0"/>
          </a:p>
        </p:txBody>
      </p:sp>
      <p:graphicFrame>
        <p:nvGraphicFramePr>
          <p:cNvPr id="4" name="Таблица 4">
            <a:extLst>
              <a:ext uri="{FF2B5EF4-FFF2-40B4-BE49-F238E27FC236}">
                <a16:creationId xmlns:a16="http://schemas.microsoft.com/office/drawing/2014/main" id="{3A8DFEC8-DBDA-480B-BD3A-917408C51EDB}"/>
              </a:ext>
            </a:extLst>
          </p:cNvPr>
          <p:cNvGraphicFramePr>
            <a:graphicFrameLocks noGrp="1"/>
          </p:cNvGraphicFramePr>
          <p:nvPr/>
        </p:nvGraphicFramePr>
        <p:xfrm>
          <a:off x="310718" y="1061720"/>
          <a:ext cx="11686713" cy="5796280"/>
        </p:xfrm>
        <a:graphic>
          <a:graphicData uri="http://schemas.openxmlformats.org/drawingml/2006/table">
            <a:tbl>
              <a:tblPr firstRow="1" bandRow="1">
                <a:tableStyleId>{93296810-A885-4BE3-A3E7-6D5BEEA58F35}</a:tableStyleId>
              </a:tblPr>
              <a:tblGrid>
                <a:gridCol w="5179134">
                  <a:extLst>
                    <a:ext uri="{9D8B030D-6E8A-4147-A177-3AD203B41FA5}">
                      <a16:colId xmlns:a16="http://schemas.microsoft.com/office/drawing/2014/main" val="1169681036"/>
                    </a:ext>
                  </a:extLst>
                </a:gridCol>
                <a:gridCol w="6507579">
                  <a:extLst>
                    <a:ext uri="{9D8B030D-6E8A-4147-A177-3AD203B41FA5}">
                      <a16:colId xmlns:a16="http://schemas.microsoft.com/office/drawing/2014/main" val="2810469832"/>
                    </a:ext>
                  </a:extLst>
                </a:gridCol>
              </a:tblGrid>
              <a:tr h="370840">
                <a:tc>
                  <a:txBody>
                    <a:bodyPr/>
                    <a:lstStyle/>
                    <a:p>
                      <a:r>
                        <a:rPr lang="ru-RU" dirty="0"/>
                        <a:t>Редакция до 30.12.2021</a:t>
                      </a:r>
                    </a:p>
                  </a:txBody>
                  <a:tcPr/>
                </a:tc>
                <a:tc>
                  <a:txBody>
                    <a:bodyPr/>
                    <a:lstStyle/>
                    <a:p>
                      <a:r>
                        <a:rPr lang="ru-RU" dirty="0"/>
                        <a:t>Новая редакция с 30.12.2021</a:t>
                      </a:r>
                    </a:p>
                  </a:txBody>
                  <a:tcPr/>
                </a:tc>
                <a:extLst>
                  <a:ext uri="{0D108BD9-81ED-4DB2-BD59-A6C34878D82A}">
                    <a16:rowId xmlns:a16="http://schemas.microsoft.com/office/drawing/2014/main" val="4228087227"/>
                  </a:ext>
                </a:extLst>
              </a:tr>
              <a:tr h="370840">
                <a:tc>
                  <a:txBody>
                    <a:bodyPr/>
                    <a:lstStyle/>
                    <a:p>
                      <a:r>
                        <a:rPr lang="ru-RU" sz="1400" dirty="0"/>
                        <a:t>9. При осуществлении закупок отдельных видов промышленных товаров для государственных и муниципальных нужд подтверждением соблюдения ограничений, установленных настоящим постановлением, является представление участником закупки в составе заявки </a:t>
                      </a:r>
                      <a:r>
                        <a:rPr lang="ru-RU" sz="1400" dirty="0">
                          <a:solidFill>
                            <a:srgbClr val="FF0000"/>
                          </a:solidFill>
                        </a:rPr>
                        <a:t>информации о нахождении отдельного вида промышленных товаров в реестре российской промышленной продукции с указанием номера реестровой записи и совокупном количестве баллов за выполнение технологических операций (условий) на территории Российской Федерации, если это предусмотрено постановлением Правительства Российской Федерации от 17 июля 2015 г. N 719 </a:t>
                      </a:r>
                      <a:r>
                        <a:rPr lang="ru-RU" sz="1400" dirty="0"/>
                        <a:t>"О подтверждении производства промышленной продукции на территории Российской Федерации". Информация о реестровой записи об отдельном виде промышленного товара включается в контракт.</a:t>
                      </a:r>
                    </a:p>
                    <a:p>
                      <a:endParaRPr lang="ru-RU" sz="1400" dirty="0"/>
                    </a:p>
                    <a:p>
                      <a:r>
                        <a:rPr lang="ru-RU" sz="1400" dirty="0"/>
                        <a:t>На этапе исполнения контракта участник закупки представляет выписку из реестра российской промышленной продукции, формируемую посредством государственной информационной системы промышленности, или копию сертификата, указанного в подпункте "б" пункта 7 настоящего постановления.</a:t>
                      </a:r>
                    </a:p>
                    <a:p>
                      <a:endParaRPr lang="ru-RU" sz="1400" dirty="0"/>
                    </a:p>
                    <a:p>
                      <a:r>
                        <a:rPr lang="ru-RU" sz="1400" dirty="0"/>
                        <a:t>Подавая заявку, участник закупки соглашается с условием о необходимости представить на стадии исполнения контракта указанные в абзаце втором настоящего пункта документы.</a:t>
                      </a:r>
                    </a:p>
                  </a:txBody>
                  <a:tcPr/>
                </a:tc>
                <a:tc>
                  <a:txBody>
                    <a:bodyPr/>
                    <a:lstStyle/>
                    <a:p>
                      <a:r>
                        <a:rPr lang="ru-RU" sz="1400" dirty="0">
                          <a:solidFill>
                            <a:schemeClr val="tx1"/>
                          </a:solidFill>
                        </a:rPr>
                        <a:t>9. Подтверждением страны происхождения товаров, указанных в перечне, является </a:t>
                      </a:r>
                      <a:r>
                        <a:rPr lang="ru-RU" sz="1400" dirty="0">
                          <a:solidFill>
                            <a:srgbClr val="FF0000"/>
                          </a:solidFill>
                        </a:rPr>
                        <a:t>указание (декларирование) участником закупки в составе заявки номеров реестровых записей из реестра российской промышленной продукции или евразийского реестра промышленных товаров и совокупного количества баллов (при наличии). При отсутствии сведений о таком товаре в реестре российской промышленной продукции и евразийском реестре промышленных товаров указывается регистрационный номер сертификата СТ-1.</a:t>
                      </a:r>
                    </a:p>
                    <a:p>
                      <a:endParaRPr lang="ru-RU" sz="1400" dirty="0">
                        <a:solidFill>
                          <a:schemeClr val="tx1"/>
                        </a:solidFill>
                      </a:endParaRPr>
                    </a:p>
                    <a:p>
                      <a:r>
                        <a:rPr lang="ru-RU" sz="1400" dirty="0">
                          <a:solidFill>
                            <a:srgbClr val="FF0000"/>
                          </a:solidFill>
                        </a:rPr>
                        <a:t>Номера реестровых записей и совокупное количество баллов (при наличии) или регистрационный номер сертификата СТ-1 о поставляемом товаре включаются в контракт.</a:t>
                      </a:r>
                    </a:p>
                    <a:p>
                      <a:endParaRPr lang="ru-RU" sz="1400" dirty="0">
                        <a:solidFill>
                          <a:schemeClr val="tx1"/>
                        </a:solidFill>
                      </a:endParaRPr>
                    </a:p>
                    <a:p>
                      <a:r>
                        <a:rPr lang="ru-RU" sz="1400" dirty="0">
                          <a:solidFill>
                            <a:schemeClr val="tx1"/>
                          </a:solidFill>
                        </a:rPr>
                        <a:t>При исполнении контракта поставщик (подрядчик, исполнитель) при передаче товара (результатов работы) </a:t>
                      </a:r>
                      <a:r>
                        <a:rPr lang="ru-RU" sz="1400" dirty="0">
                          <a:solidFill>
                            <a:srgbClr val="FF0000"/>
                          </a:solidFill>
                        </a:rPr>
                        <a:t>обязан представить заказчику документы, подтверждающие страну происхождения товара, на основании которых осуществляется включение продукции в реестр российской промышленной продукции или евразийский реестр промышленных товаров, предусмотренные постановлением Правительства Российской Федерации от 17 июля 2015 г. N 719 </a:t>
                      </a:r>
                      <a:r>
                        <a:rPr lang="ru-RU" sz="1400" dirty="0">
                          <a:solidFill>
                            <a:schemeClr val="tx1"/>
                          </a:solidFill>
                        </a:rPr>
                        <a:t>"О подтверждении производства промышленной продукции на территории Российской Федерации" или решением Совета Евразийской экономической комиссии от 23 ноября 2020 г. N 105 "Об утверждении Правил определения страны происхождения отдельных видов товаров для целей государственных (муниципальных) закупок" соответственно, </a:t>
                      </a:r>
                      <a:r>
                        <a:rPr lang="ru-RU" sz="1400" dirty="0">
                          <a:solidFill>
                            <a:srgbClr val="FF0000"/>
                          </a:solidFill>
                        </a:rPr>
                        <a:t>а в случае отсутствия сведений о товаре в указанных реестрах - сертификат СТ-1.</a:t>
                      </a:r>
                    </a:p>
                  </a:txBody>
                  <a:tcPr/>
                </a:tc>
                <a:extLst>
                  <a:ext uri="{0D108BD9-81ED-4DB2-BD59-A6C34878D82A}">
                    <a16:rowId xmlns:a16="http://schemas.microsoft.com/office/drawing/2014/main" val="4185939972"/>
                  </a:ext>
                </a:extLst>
              </a:tr>
            </a:tbl>
          </a:graphicData>
        </a:graphic>
      </p:graphicFrame>
    </p:spTree>
    <p:extLst>
      <p:ext uri="{BB962C8B-B14F-4D97-AF65-F5344CB8AC3E}">
        <p14:creationId xmlns:p14="http://schemas.microsoft.com/office/powerpoint/2010/main" val="415514279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8E73101-5762-44A9-8C65-1D33699E5213}"/>
              </a:ext>
            </a:extLst>
          </p:cNvPr>
          <p:cNvSpPr>
            <a:spLocks noGrp="1"/>
          </p:cNvSpPr>
          <p:nvPr>
            <p:ph type="title"/>
          </p:nvPr>
        </p:nvSpPr>
        <p:spPr>
          <a:xfrm>
            <a:off x="438705" y="205328"/>
            <a:ext cx="10515600" cy="469376"/>
          </a:xfrm>
        </p:spPr>
        <p:txBody>
          <a:bodyPr>
            <a:normAutofit fontScale="90000"/>
          </a:bodyPr>
          <a:lstStyle/>
          <a:p>
            <a:pPr algn="ctr"/>
            <a:r>
              <a:rPr lang="ru-RU" sz="3200" dirty="0">
                <a:solidFill>
                  <a:srgbClr val="00B0F0"/>
                </a:solidFill>
              </a:rPr>
              <a:t>617 ПП изменялось с 30.12.2021 и 01.01.2022 </a:t>
            </a:r>
          </a:p>
        </p:txBody>
      </p:sp>
      <p:sp>
        <p:nvSpPr>
          <p:cNvPr id="3" name="Объект 2">
            <a:extLst>
              <a:ext uri="{FF2B5EF4-FFF2-40B4-BE49-F238E27FC236}">
                <a16:creationId xmlns:a16="http://schemas.microsoft.com/office/drawing/2014/main" id="{C8ECE5EB-0120-4B0E-B777-8B2BE82E41A1}"/>
              </a:ext>
            </a:extLst>
          </p:cNvPr>
          <p:cNvSpPr>
            <a:spLocks noGrp="1"/>
          </p:cNvSpPr>
          <p:nvPr>
            <p:ph idx="1"/>
          </p:nvPr>
        </p:nvSpPr>
        <p:spPr>
          <a:xfrm>
            <a:off x="438705" y="674704"/>
            <a:ext cx="10515600" cy="4351338"/>
          </a:xfrm>
        </p:spPr>
        <p:txBody>
          <a:bodyPr/>
          <a:lstStyle/>
          <a:p>
            <a:r>
              <a:rPr lang="ru-RU" sz="1800" b="1" dirty="0">
                <a:solidFill>
                  <a:srgbClr val="C00000"/>
                </a:solidFill>
              </a:rPr>
              <a:t>с 30.12.2021 </a:t>
            </a:r>
            <a:r>
              <a:rPr lang="ru-RU" sz="1800" dirty="0"/>
              <a:t>(Постановление Правительства РФ от 4 декабря 2021 г. N 2201)</a:t>
            </a:r>
          </a:p>
          <a:p>
            <a:endParaRPr lang="ru-RU" sz="1800" dirty="0"/>
          </a:p>
        </p:txBody>
      </p:sp>
      <p:graphicFrame>
        <p:nvGraphicFramePr>
          <p:cNvPr id="4" name="Таблица 4">
            <a:extLst>
              <a:ext uri="{FF2B5EF4-FFF2-40B4-BE49-F238E27FC236}">
                <a16:creationId xmlns:a16="http://schemas.microsoft.com/office/drawing/2014/main" id="{3A8DFEC8-DBDA-480B-BD3A-917408C51EDB}"/>
              </a:ext>
            </a:extLst>
          </p:cNvPr>
          <p:cNvGraphicFramePr>
            <a:graphicFrameLocks noGrp="1"/>
          </p:cNvGraphicFramePr>
          <p:nvPr/>
        </p:nvGraphicFramePr>
        <p:xfrm>
          <a:off x="310718" y="1061720"/>
          <a:ext cx="11686713" cy="3876040"/>
        </p:xfrm>
        <a:graphic>
          <a:graphicData uri="http://schemas.openxmlformats.org/drawingml/2006/table">
            <a:tbl>
              <a:tblPr firstRow="1" bandRow="1">
                <a:tableStyleId>{93296810-A885-4BE3-A3E7-6D5BEEA58F35}</a:tableStyleId>
              </a:tblPr>
              <a:tblGrid>
                <a:gridCol w="5179134">
                  <a:extLst>
                    <a:ext uri="{9D8B030D-6E8A-4147-A177-3AD203B41FA5}">
                      <a16:colId xmlns:a16="http://schemas.microsoft.com/office/drawing/2014/main" val="1169681036"/>
                    </a:ext>
                  </a:extLst>
                </a:gridCol>
                <a:gridCol w="6507579">
                  <a:extLst>
                    <a:ext uri="{9D8B030D-6E8A-4147-A177-3AD203B41FA5}">
                      <a16:colId xmlns:a16="http://schemas.microsoft.com/office/drawing/2014/main" val="2810469832"/>
                    </a:ext>
                  </a:extLst>
                </a:gridCol>
              </a:tblGrid>
              <a:tr h="370840">
                <a:tc>
                  <a:txBody>
                    <a:bodyPr/>
                    <a:lstStyle/>
                    <a:p>
                      <a:r>
                        <a:rPr lang="ru-RU" dirty="0"/>
                        <a:t>Редакция до 30.12.2021</a:t>
                      </a:r>
                    </a:p>
                  </a:txBody>
                  <a:tcPr/>
                </a:tc>
                <a:tc>
                  <a:txBody>
                    <a:bodyPr/>
                    <a:lstStyle/>
                    <a:p>
                      <a:r>
                        <a:rPr lang="ru-RU" dirty="0"/>
                        <a:t>Новая редакция с 30.12.2021</a:t>
                      </a:r>
                    </a:p>
                  </a:txBody>
                  <a:tcPr/>
                </a:tc>
                <a:extLst>
                  <a:ext uri="{0D108BD9-81ED-4DB2-BD59-A6C34878D82A}">
                    <a16:rowId xmlns:a16="http://schemas.microsoft.com/office/drawing/2014/main" val="4228087227"/>
                  </a:ext>
                </a:extLst>
              </a:tr>
              <a:tr h="370840">
                <a:tc>
                  <a:txBody>
                    <a:bodyPr/>
                    <a:lstStyle/>
                    <a:p>
                      <a:r>
                        <a:rPr lang="ru-RU" sz="1400" dirty="0"/>
                        <a:t>11. Ограничения, установленные настоящим постановлением, не применяются к позициям 100 и 101 перечня в следующих случаях:</a:t>
                      </a:r>
                    </a:p>
                    <a:p>
                      <a:endParaRPr lang="ru-RU" sz="1400" dirty="0"/>
                    </a:p>
                    <a:p>
                      <a:r>
                        <a:rPr lang="ru-RU" sz="1400" dirty="0"/>
                        <a:t>а) закупка спортивного оружия, патронов, боеприпасов и их деталей для обеспечения нужд спорта высших достижений;</a:t>
                      </a:r>
                    </a:p>
                    <a:p>
                      <a:endParaRPr lang="ru-RU" sz="1400" dirty="0"/>
                    </a:p>
                    <a:p>
                      <a:r>
                        <a:rPr lang="ru-RU" sz="1400" dirty="0"/>
                        <a:t>б) закупка запасных частей и деталей к используемому оружию спортивному огнестрельному с нарезным стволом иностранного производства.</a:t>
                      </a:r>
                    </a:p>
                  </a:txBody>
                  <a:tcPr/>
                </a:tc>
                <a:tc>
                  <a:txBody>
                    <a:bodyPr/>
                    <a:lstStyle/>
                    <a:p>
                      <a:r>
                        <a:rPr lang="ru-RU" sz="1400" dirty="0">
                          <a:solidFill>
                            <a:schemeClr val="tx1"/>
                          </a:solidFill>
                        </a:rPr>
                        <a:t>11. Установить, что ограничения, установленные настоящим постановлением</a:t>
                      </a:r>
                      <a:r>
                        <a:rPr lang="ru-RU" sz="1400" b="1" dirty="0">
                          <a:solidFill>
                            <a:srgbClr val="FF0000"/>
                          </a:solidFill>
                        </a:rPr>
                        <a:t>, не применяются в следующих случаях:</a:t>
                      </a:r>
                    </a:p>
                    <a:p>
                      <a:endParaRPr lang="ru-RU" sz="1400" dirty="0">
                        <a:solidFill>
                          <a:schemeClr val="tx1"/>
                        </a:solidFill>
                      </a:endParaRPr>
                    </a:p>
                    <a:p>
                      <a:r>
                        <a:rPr lang="ru-RU" sz="1400" dirty="0">
                          <a:solidFill>
                            <a:schemeClr val="tx1"/>
                          </a:solidFill>
                        </a:rPr>
                        <a:t>а) необходимость обеспечения взаимодействия товаров с товарами, используемыми заказчиком, ввиду их несовместимости с товарами, имеющими другие товарные знаки;</a:t>
                      </a:r>
                    </a:p>
                    <a:p>
                      <a:endParaRPr lang="ru-RU" sz="1400" dirty="0">
                        <a:solidFill>
                          <a:schemeClr val="tx1"/>
                        </a:solidFill>
                      </a:endParaRPr>
                    </a:p>
                    <a:p>
                      <a:r>
                        <a:rPr lang="ru-RU" sz="1400" dirty="0">
                          <a:solidFill>
                            <a:schemeClr val="tx1"/>
                          </a:solidFill>
                        </a:rPr>
                        <a:t>б) закупка запасных частей и расходных материалов к машинам и оборудованию, используемым заказчиком в соответствии с технической документацией на указанные машины и оборудование;</a:t>
                      </a:r>
                    </a:p>
                    <a:p>
                      <a:endParaRPr lang="ru-RU" sz="1400" dirty="0">
                        <a:solidFill>
                          <a:schemeClr val="tx1"/>
                        </a:solidFill>
                      </a:endParaRPr>
                    </a:p>
                    <a:p>
                      <a:r>
                        <a:rPr lang="ru-RU" sz="1400" dirty="0">
                          <a:solidFill>
                            <a:schemeClr val="tx1"/>
                          </a:solidFill>
                        </a:rPr>
                        <a:t>в) закупка товаров, указанных в позициях 101 и 102 перечня, в целях обеспечения нужд спорта высших достижений;</a:t>
                      </a:r>
                    </a:p>
                    <a:p>
                      <a:endParaRPr lang="ru-RU" sz="1400" dirty="0">
                        <a:solidFill>
                          <a:schemeClr val="tx1"/>
                        </a:solidFill>
                      </a:endParaRPr>
                    </a:p>
                    <a:p>
                      <a:r>
                        <a:rPr lang="ru-RU" sz="1400" dirty="0">
                          <a:solidFill>
                            <a:schemeClr val="tx1"/>
                          </a:solidFill>
                        </a:rPr>
                        <a:t>г) закупка запасных частей и деталей к используемому оружию спортивному огнестрельному с нарезным стволом иностранного производства.</a:t>
                      </a:r>
                    </a:p>
                  </a:txBody>
                  <a:tcPr/>
                </a:tc>
                <a:extLst>
                  <a:ext uri="{0D108BD9-81ED-4DB2-BD59-A6C34878D82A}">
                    <a16:rowId xmlns:a16="http://schemas.microsoft.com/office/drawing/2014/main" val="4185939972"/>
                  </a:ext>
                </a:extLst>
              </a:tr>
            </a:tbl>
          </a:graphicData>
        </a:graphic>
      </p:graphicFrame>
      <p:sp>
        <p:nvSpPr>
          <p:cNvPr id="6" name="TextBox 5">
            <a:extLst>
              <a:ext uri="{FF2B5EF4-FFF2-40B4-BE49-F238E27FC236}">
                <a16:creationId xmlns:a16="http://schemas.microsoft.com/office/drawing/2014/main" id="{95AC9ACC-F903-4C09-AAC3-06E84C4E8148}"/>
              </a:ext>
            </a:extLst>
          </p:cNvPr>
          <p:cNvSpPr txBox="1"/>
          <p:nvPr/>
        </p:nvSpPr>
        <p:spPr>
          <a:xfrm>
            <a:off x="526002" y="5310752"/>
            <a:ext cx="60945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C00000"/>
                </a:solidFill>
                <a:effectLst/>
                <a:uLnTx/>
                <a:uFillTx/>
                <a:latin typeface="Calibri"/>
                <a:ea typeface="+mn-ea"/>
                <a:cs typeface="+mn-cs"/>
              </a:rPr>
              <a:t>с 01.01.2022 </a:t>
            </a:r>
            <a:r>
              <a:rPr kumimoji="0" lang="ru-RU" sz="1800" b="0" i="0" u="none" strike="noStrike" kern="1200" cap="none" spc="0" normalizeH="0" baseline="0" noProof="0" dirty="0">
                <a:ln>
                  <a:noFill/>
                </a:ln>
                <a:solidFill>
                  <a:prstClr val="black"/>
                </a:solidFill>
                <a:effectLst/>
                <a:uLnTx/>
                <a:uFillTx/>
                <a:latin typeface="Calibri"/>
                <a:ea typeface="+mn-ea"/>
                <a:cs typeface="+mn-cs"/>
              </a:rPr>
              <a:t>– убрали «окончательные предложения» </a:t>
            </a:r>
          </a:p>
        </p:txBody>
      </p:sp>
    </p:spTree>
    <p:extLst>
      <p:ext uri="{BB962C8B-B14F-4D97-AF65-F5344CB8AC3E}">
        <p14:creationId xmlns:p14="http://schemas.microsoft.com/office/powerpoint/2010/main" val="352619355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B5AD35-5CCA-4BFF-931E-646247AC0FD5}"/>
              </a:ext>
            </a:extLst>
          </p:cNvPr>
          <p:cNvSpPr>
            <a:spLocks noGrp="1"/>
          </p:cNvSpPr>
          <p:nvPr>
            <p:ph type="title"/>
          </p:nvPr>
        </p:nvSpPr>
        <p:spPr>
          <a:xfrm>
            <a:off x="838200" y="365126"/>
            <a:ext cx="10515600" cy="104657"/>
          </a:xfrm>
        </p:spPr>
        <p:txBody>
          <a:bodyPr>
            <a:noAutofit/>
          </a:bodyPr>
          <a:lstStyle/>
          <a:p>
            <a:r>
              <a:rPr lang="ru-RU" sz="3200" dirty="0">
                <a:solidFill>
                  <a:srgbClr val="FF0000"/>
                </a:solidFill>
              </a:rPr>
              <a:t>С 25.05.2022 </a:t>
            </a:r>
            <a:r>
              <a:rPr lang="ru-RU" sz="3200" dirty="0"/>
              <a:t>–883 ПП от 16.05.2022</a:t>
            </a:r>
          </a:p>
        </p:txBody>
      </p:sp>
      <p:sp>
        <p:nvSpPr>
          <p:cNvPr id="7" name="Объект 6">
            <a:extLst>
              <a:ext uri="{FF2B5EF4-FFF2-40B4-BE49-F238E27FC236}">
                <a16:creationId xmlns:a16="http://schemas.microsoft.com/office/drawing/2014/main" id="{34C97141-0200-C6E3-C382-C79655CE4100}"/>
              </a:ext>
            </a:extLst>
          </p:cNvPr>
          <p:cNvSpPr>
            <a:spLocks noGrp="1"/>
          </p:cNvSpPr>
          <p:nvPr>
            <p:ph idx="1"/>
          </p:nvPr>
        </p:nvSpPr>
        <p:spPr>
          <a:xfrm>
            <a:off x="411061" y="976493"/>
            <a:ext cx="10857451" cy="5818589"/>
          </a:xfrm>
        </p:spPr>
        <p:txBody>
          <a:bodyPr>
            <a:normAutofit fontScale="85000" lnSpcReduction="20000"/>
          </a:bodyPr>
          <a:lstStyle/>
          <a:p>
            <a:r>
              <a:rPr lang="ru-RU" sz="1800" dirty="0"/>
              <a:t>3.1 . Указанные в пункте 1 настоящего постановления ограничения допуска для целей осуществления закупок для обеспечения государственных и муниципальных нужд не применяются к товарам, происходящим из </a:t>
            </a:r>
            <a:r>
              <a:rPr lang="ru-RU" sz="1800" dirty="0">
                <a:solidFill>
                  <a:srgbClr val="FF0000"/>
                </a:solidFill>
              </a:rPr>
              <a:t>Донецкой Народной Республики, Луганской Народной Республики.</a:t>
            </a:r>
          </a:p>
          <a:p>
            <a:endParaRPr lang="ru-RU" sz="1800" dirty="0"/>
          </a:p>
          <a:p>
            <a:r>
              <a:rPr lang="ru-RU" sz="1800" dirty="0"/>
              <a:t>7. Для целей реализации настоящего постановления </a:t>
            </a:r>
            <a:r>
              <a:rPr lang="ru-RU" sz="1800" u="sng" dirty="0"/>
              <a:t>подтверждением страны происхождения отдельных видов промышленных товаров является одно из следующих условий:</a:t>
            </a:r>
          </a:p>
          <a:p>
            <a:r>
              <a:rPr lang="ru-RU" sz="1800" dirty="0"/>
              <a:t>а) указание номеров реестровых записей из реестра промышленной продукции, произведенной на территории Российской Федерации (далее - реестр российской промышленной продукции), а также информации о совокупном количестве баллов за выполнение технологических операций (условий) на территории Российской Федерации, если это предусмотрено постановлением Правительства Российской Федерации от 17 июля 2015 г. N 719 "О подтверждении производства промышленной продукции на территории Российской Федерации" (для продукции, в отношении которой установлены требования о совокупном количестве баллов за выполнение (освоение) на территории Российской Федерации соответствующих операций (условий) (далее - совокупное количество баллов);</a:t>
            </a:r>
          </a:p>
          <a:p>
            <a:r>
              <a:rPr lang="ru-RU" sz="1800" dirty="0"/>
              <a:t>б) указание номеров реестровых записей из евразийского реестра промышленных товаров государств - членов Евразийского экономического союза, порядок формирования и ведения которого устанавливается правом Евразийского экономического союза (далее - евразийский реестр промышленных товаров), а также информации о совокупном количестве баллов за выполнение на территории государств - членов Евразийского экономического союза технологических операций (условий), если это предусмотрено решением Совета Евразийской экономической комиссии от 23 ноября 2020 г. N 105 "Об утверждении Правил определения страны происхождения отдельных видов товаров для целей государственных (муниципальных) закупок" (для продукции, в отношении которой установлены требования о совокупном количестве баллов);</a:t>
            </a:r>
          </a:p>
          <a:p>
            <a:r>
              <a:rPr lang="ru-RU" sz="1800" dirty="0"/>
              <a:t>в) наличие сертификата о происхождении отдельного вида промышленного товара, выдаваемого уполномоченным органом (организацией) государства - члена Евразийского экономического союза по форме, установленной Правилами определения страны происхождения товаров, являющимися неотъемлемой частью Соглашения о Правилах определения страны происхождения товаров в Содружестве Независимых Государств от 20 ноября 2009 г., и в соответствии с критериями определения страны происхождения товаров, предусмотренными указанными Правилами (далее - сертификат СТ-1), в случае отсутствия сведений о таком товаре в реестре российской промышленной продукции и евразийском реестре промышленных товаров;</a:t>
            </a:r>
          </a:p>
          <a:p>
            <a:r>
              <a:rPr lang="ru-RU" sz="1800" dirty="0">
                <a:solidFill>
                  <a:srgbClr val="FF0000"/>
                </a:solidFill>
              </a:rPr>
              <a:t>г) наличие сертификата о происхождении отдельного вида промышленного товара, выдаваемого уполномоченными органами (организациями) Донецкой Народной Республики, Луганской Народной Республики.</a:t>
            </a:r>
          </a:p>
        </p:txBody>
      </p:sp>
    </p:spTree>
    <p:extLst>
      <p:ext uri="{BB962C8B-B14F-4D97-AF65-F5344CB8AC3E}">
        <p14:creationId xmlns:p14="http://schemas.microsoft.com/office/powerpoint/2010/main" val="265251653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0FF2685-E0F0-9CC9-25B7-54D0B9AF63BA}"/>
              </a:ext>
            </a:extLst>
          </p:cNvPr>
          <p:cNvSpPr>
            <a:spLocks noGrp="1"/>
          </p:cNvSpPr>
          <p:nvPr>
            <p:ph type="title"/>
          </p:nvPr>
        </p:nvSpPr>
        <p:spPr>
          <a:xfrm>
            <a:off x="838200" y="365125"/>
            <a:ext cx="10515600" cy="230493"/>
          </a:xfrm>
        </p:spPr>
        <p:txBody>
          <a:bodyPr>
            <a:normAutofit fontScale="90000"/>
          </a:bodyPr>
          <a:lstStyle/>
          <a:p>
            <a:r>
              <a:rPr lang="ru-RU" dirty="0">
                <a:solidFill>
                  <a:srgbClr val="FF0000"/>
                </a:solidFill>
              </a:rPr>
              <a:t>С 25.05.2022 </a:t>
            </a:r>
            <a:r>
              <a:rPr lang="ru-RU" dirty="0"/>
              <a:t>–883 ПП от 16.05.2022</a:t>
            </a:r>
          </a:p>
        </p:txBody>
      </p:sp>
      <p:sp>
        <p:nvSpPr>
          <p:cNvPr id="3" name="Объект 2">
            <a:extLst>
              <a:ext uri="{FF2B5EF4-FFF2-40B4-BE49-F238E27FC236}">
                <a16:creationId xmlns:a16="http://schemas.microsoft.com/office/drawing/2014/main" id="{A0963CBE-84CC-DEBC-CB0C-F3265BD11906}"/>
              </a:ext>
            </a:extLst>
          </p:cNvPr>
          <p:cNvSpPr>
            <a:spLocks noGrp="1"/>
          </p:cNvSpPr>
          <p:nvPr>
            <p:ph idx="1"/>
          </p:nvPr>
        </p:nvSpPr>
        <p:spPr>
          <a:xfrm>
            <a:off x="712365" y="1330675"/>
            <a:ext cx="10515600" cy="4351338"/>
          </a:xfrm>
        </p:spPr>
        <p:txBody>
          <a:bodyPr>
            <a:normAutofit fontScale="70000" lnSpcReduction="20000"/>
          </a:bodyPr>
          <a:lstStyle/>
          <a:p>
            <a:r>
              <a:rPr lang="ru-RU" dirty="0">
                <a:solidFill>
                  <a:srgbClr val="FF0000"/>
                </a:solidFill>
              </a:rPr>
              <a:t>Новый пункт 9.1. </a:t>
            </a:r>
            <a:r>
              <a:rPr lang="ru-RU" dirty="0"/>
              <a:t>Подтверждением страны происхождения товаров, указанных в перечне и предусмотренных пунктом 3.1 настоящего постановления, является указание участником закупки в составе заявки регистрационного номера сертификата о происхождении отдельного вида промышленного товара, выдаваемого уполномоченными органами (организациями) Донецкой Народной Республики, Луганской Народной Республики.</a:t>
            </a:r>
          </a:p>
          <a:p>
            <a:endParaRPr lang="ru-RU" dirty="0"/>
          </a:p>
          <a:p>
            <a:r>
              <a:rPr lang="ru-RU" dirty="0"/>
              <a:t>Регистрационный номер сертификата о происхождении отдельного вида промышленного товара, выдаваемого уполномоченными органами (организациями) Донецкой Народной Республики, Луганской Народной Республики на поставляемый товар, </a:t>
            </a:r>
            <a:r>
              <a:rPr lang="ru-RU" dirty="0">
                <a:solidFill>
                  <a:srgbClr val="FF0000"/>
                </a:solidFill>
              </a:rPr>
              <a:t>включается в контракт.</a:t>
            </a:r>
          </a:p>
          <a:p>
            <a:endParaRPr lang="ru-RU" dirty="0"/>
          </a:p>
          <a:p>
            <a:r>
              <a:rPr lang="ru-RU" dirty="0"/>
              <a:t>При исполнении контракта поставщик (подрядчик, исполнитель) при передаче товара (результатов работы) </a:t>
            </a:r>
            <a:r>
              <a:rPr lang="ru-RU" dirty="0">
                <a:solidFill>
                  <a:srgbClr val="FF0000"/>
                </a:solidFill>
              </a:rPr>
              <a:t>обязан представить заказчику сертификат о происхождении отдельного вида промышленного товара</a:t>
            </a:r>
            <a:r>
              <a:rPr lang="ru-RU" dirty="0"/>
              <a:t>, выдаваемый уполномоченными органами (организациями) Донецкой Народной Республики, Луганской Народной Республики на поставляемый товар.</a:t>
            </a:r>
          </a:p>
        </p:txBody>
      </p:sp>
    </p:spTree>
    <p:extLst>
      <p:ext uri="{BB962C8B-B14F-4D97-AF65-F5344CB8AC3E}">
        <p14:creationId xmlns:p14="http://schemas.microsoft.com/office/powerpoint/2010/main" val="399694089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nvPr>
        </p:nvGraphicFramePr>
        <p:xfrm>
          <a:off x="456695" y="546154"/>
          <a:ext cx="11209600" cy="6130061"/>
        </p:xfrm>
        <a:graphic>
          <a:graphicData uri="http://schemas.openxmlformats.org/drawingml/2006/table">
            <a:tbl>
              <a:tblPr firstRow="1" bandRow="1">
                <a:tableStyleId>{5C22544A-7EE6-4342-B048-85BDC9FD1C3A}</a:tableStyleId>
              </a:tblPr>
              <a:tblGrid>
                <a:gridCol w="3288485">
                  <a:extLst>
                    <a:ext uri="{9D8B030D-6E8A-4147-A177-3AD203B41FA5}">
                      <a16:colId xmlns:a16="http://schemas.microsoft.com/office/drawing/2014/main" val="3044798495"/>
                    </a:ext>
                  </a:extLst>
                </a:gridCol>
                <a:gridCol w="7921115">
                  <a:extLst>
                    <a:ext uri="{9D8B030D-6E8A-4147-A177-3AD203B41FA5}">
                      <a16:colId xmlns:a16="http://schemas.microsoft.com/office/drawing/2014/main" val="918130968"/>
                    </a:ext>
                  </a:extLst>
                </a:gridCol>
              </a:tblGrid>
              <a:tr h="3433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a:t>Особенности</a:t>
                      </a:r>
                    </a:p>
                  </a:txBody>
                  <a:tcPr/>
                </a:tc>
                <a:tc>
                  <a:txBody>
                    <a:bodyPr/>
                    <a:lstStyle/>
                    <a:p>
                      <a:r>
                        <a:rPr lang="ru-RU" sz="1200" dirty="0"/>
                        <a:t>617 ПП</a:t>
                      </a:r>
                    </a:p>
                  </a:txBody>
                  <a:tcPr/>
                </a:tc>
                <a:extLst>
                  <a:ext uri="{0D108BD9-81ED-4DB2-BD59-A6C34878D82A}">
                    <a16:rowId xmlns:a16="http://schemas.microsoft.com/office/drawing/2014/main" val="2227870990"/>
                  </a:ext>
                </a:extLst>
              </a:tr>
              <a:tr h="275573">
                <a:tc>
                  <a:txBody>
                    <a:bodyPr/>
                    <a:lstStyle/>
                    <a:p>
                      <a:r>
                        <a:rPr lang="ru-RU" sz="1200" dirty="0"/>
                        <a:t>Имеет срок действия</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a:t>Нет</a:t>
                      </a:r>
                    </a:p>
                  </a:txBody>
                  <a:tcPr/>
                </a:tc>
                <a:extLst>
                  <a:ext uri="{0D108BD9-81ED-4DB2-BD59-A6C34878D82A}">
                    <a16:rowId xmlns:a16="http://schemas.microsoft.com/office/drawing/2014/main" val="220073320"/>
                  </a:ext>
                </a:extLst>
              </a:tr>
              <a:tr h="253868">
                <a:tc>
                  <a:txBody>
                    <a:bodyPr/>
                    <a:lstStyle/>
                    <a:p>
                      <a:r>
                        <a:rPr lang="ru-RU" sz="1200" dirty="0"/>
                        <a:t>Сфера</a:t>
                      </a:r>
                      <a:r>
                        <a:rPr lang="ru-RU" sz="1200" baseline="0" dirty="0"/>
                        <a:t> действия</a:t>
                      </a:r>
                      <a:endParaRPr lang="ru-RU" sz="1200" dirty="0"/>
                    </a:p>
                  </a:txBody>
                  <a:tcPr/>
                </a:tc>
                <a:tc>
                  <a: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ru-RU" sz="1200" baseline="0" dirty="0"/>
                        <a:t>По Перечню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ru-RU" sz="1200" baseline="0" dirty="0"/>
                        <a:t>Не применяется, если одновременно ТРУ попадают под запрет.</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ru-RU" sz="1200" baseline="0" dirty="0"/>
                        <a:t>Есть исключения из применения ограничений.</a:t>
                      </a:r>
                    </a:p>
                  </a:txBody>
                  <a:tcPr/>
                </a:tc>
                <a:extLst>
                  <a:ext uri="{0D108BD9-81ED-4DB2-BD59-A6C34878D82A}">
                    <a16:rowId xmlns:a16="http://schemas.microsoft.com/office/drawing/2014/main" val="2058311543"/>
                  </a:ext>
                </a:extLst>
              </a:tr>
              <a:tr h="253868">
                <a:tc>
                  <a:txBody>
                    <a:bodyPr/>
                    <a:lstStyle/>
                    <a:p>
                      <a:r>
                        <a:rPr lang="ru-RU" sz="1200" dirty="0"/>
                        <a:t>Правило закупки</a:t>
                      </a:r>
                    </a:p>
                  </a:txBody>
                  <a:tcPr/>
                </a:tc>
                <a:tc>
                  <a: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ru-RU" sz="1200" baseline="0" dirty="0"/>
                        <a:t>В 1 лоте нельзя из Перечня и не из Перечня, за исключением музыкальных инструментов.</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ru-RU" sz="1200" baseline="0" dirty="0"/>
                        <a:t>Музыкальные инструменты и звуковое оборудование, входящие в различные производственные группы по перечню согласно приложению, а также другие отдельные виды промышленных товаров не могут быть предметом одного контракта (одного лота).</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baseline="0" dirty="0"/>
                        <a:t>3. «Третий лишний»: 2 из ЕАЭС с разными производителями или с производителями не из одной группы. Исключений нет. Получить разрешение Минпромторга на закупку иностранной продукции нельзя.</a:t>
                      </a:r>
                    </a:p>
                  </a:txBody>
                  <a:tcPr/>
                </a:tc>
                <a:extLst>
                  <a:ext uri="{0D108BD9-81ED-4DB2-BD59-A6C34878D82A}">
                    <a16:rowId xmlns:a16="http://schemas.microsoft.com/office/drawing/2014/main" val="3130730520"/>
                  </a:ext>
                </a:extLst>
              </a:tr>
              <a:tr h="4270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a:t>Документы в составе заявки</a:t>
                      </a:r>
                    </a:p>
                    <a:p>
                      <a:endParaRPr lang="ru-RU"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ru-RU" sz="1200" dirty="0"/>
                        <a:t>Декларация номера реестровой записи из РРПП + информация о совокупном количестве баллов  - по 719 ПП, если предусмотрено</a:t>
                      </a:r>
                    </a:p>
                    <a:p>
                      <a:pPr marL="0" marR="0" indent="0" algn="l" defTabSz="914400" rtl="0" eaLnBrk="1" fontAlgn="auto" latinLnBrk="0" hangingPunct="1">
                        <a:lnSpc>
                          <a:spcPct val="100000"/>
                        </a:lnSpc>
                        <a:spcBef>
                          <a:spcPts val="0"/>
                        </a:spcBef>
                        <a:spcAft>
                          <a:spcPts val="0"/>
                        </a:spcAft>
                        <a:buClrTx/>
                        <a:buSzTx/>
                        <a:buFont typeface="+mj-lt"/>
                        <a:buNone/>
                        <a:tabLst/>
                        <a:defRPr/>
                      </a:pPr>
                      <a:r>
                        <a:rPr lang="ru-RU" sz="1200" dirty="0"/>
                        <a:t>На ЕАЭС – декларация номера реестровой записи из ЕРПТ (евразийский реестр </a:t>
                      </a:r>
                      <a:r>
                        <a:rPr lang="ru-RU" sz="1200" dirty="0" err="1"/>
                        <a:t>пром</a:t>
                      </a:r>
                      <a:r>
                        <a:rPr lang="ru-RU" sz="1200" dirty="0"/>
                        <a:t>. Товаров) + информация о совокупном количестве баллов – по Решению совета Комиссии ЕАЭС № 105, если предусмотрено</a:t>
                      </a:r>
                    </a:p>
                    <a:p>
                      <a:pPr marL="0" marR="0" indent="0" algn="l" defTabSz="914400" rtl="0" eaLnBrk="1" fontAlgn="auto" latinLnBrk="0" hangingPunct="1">
                        <a:lnSpc>
                          <a:spcPct val="100000"/>
                        </a:lnSpc>
                        <a:spcBef>
                          <a:spcPts val="0"/>
                        </a:spcBef>
                        <a:spcAft>
                          <a:spcPts val="0"/>
                        </a:spcAft>
                        <a:buClrTx/>
                        <a:buSzTx/>
                        <a:buFont typeface="+mj-lt"/>
                        <a:buNone/>
                        <a:tabLst/>
                        <a:defRPr/>
                      </a:pPr>
                      <a:r>
                        <a:rPr lang="ru-RU" sz="1200" dirty="0"/>
                        <a:t>Регистрационный номер СТ-1, если сведений нет в реестрах</a:t>
                      </a:r>
                    </a:p>
                    <a:p>
                      <a:pPr marL="0" marR="0" indent="0" algn="l" defTabSz="914400" rtl="0" eaLnBrk="1" fontAlgn="auto" latinLnBrk="0" hangingPunct="1">
                        <a:lnSpc>
                          <a:spcPct val="100000"/>
                        </a:lnSpc>
                        <a:spcBef>
                          <a:spcPts val="0"/>
                        </a:spcBef>
                        <a:spcAft>
                          <a:spcPts val="0"/>
                        </a:spcAft>
                        <a:buClrTx/>
                        <a:buSzTx/>
                        <a:buFont typeface="+mj-lt"/>
                        <a:buNone/>
                        <a:tabLst/>
                        <a:defRPr/>
                      </a:pPr>
                      <a:r>
                        <a:rPr lang="ru-RU" sz="1200" dirty="0"/>
                        <a:t>По ДНР, ЛНР -  регистрационный номер сертификата</a:t>
                      </a:r>
                    </a:p>
                  </a:txBody>
                  <a:tcPr/>
                </a:tc>
                <a:extLst>
                  <a:ext uri="{0D108BD9-81ED-4DB2-BD59-A6C34878D82A}">
                    <a16:rowId xmlns:a16="http://schemas.microsoft.com/office/drawing/2014/main" val="3108342691"/>
                  </a:ext>
                </a:extLst>
              </a:tr>
              <a:tr h="370840">
                <a:tc>
                  <a:txBody>
                    <a:bodyPr/>
                    <a:lstStyle/>
                    <a:p>
                      <a:r>
                        <a:rPr lang="ru-RU" sz="1200" dirty="0"/>
                        <a:t>Применяется к закупке</a:t>
                      </a:r>
                      <a:r>
                        <a:rPr lang="ru-RU" sz="1200" baseline="0" dirty="0"/>
                        <a:t> у </a:t>
                      </a:r>
                      <a:r>
                        <a:rPr lang="ru-RU" sz="1200" baseline="0" dirty="0" err="1"/>
                        <a:t>ед.поставщика</a:t>
                      </a:r>
                      <a:endParaRPr lang="ru-RU" sz="1200" dirty="0"/>
                    </a:p>
                  </a:txBody>
                  <a:tcPr marL="91443" marR="91443" marT="45718" marB="45718"/>
                </a:tc>
                <a:tc>
                  <a:txBody>
                    <a:bodyPr/>
                    <a:lstStyle/>
                    <a:p>
                      <a:r>
                        <a:rPr lang="ru-RU" sz="1200" dirty="0"/>
                        <a:t>Нет</a:t>
                      </a:r>
                    </a:p>
                  </a:txBody>
                  <a:tcPr marL="91443" marR="91443" marT="45718" marB="45718"/>
                </a:tc>
                <a:extLst>
                  <a:ext uri="{0D108BD9-81ED-4DB2-BD59-A6C34878D82A}">
                    <a16:rowId xmlns:a16="http://schemas.microsoft.com/office/drawing/2014/main" val="153745982"/>
                  </a:ext>
                </a:extLst>
              </a:tr>
              <a:tr h="370840">
                <a:tc>
                  <a:txBody>
                    <a:bodyPr/>
                    <a:lstStyle/>
                    <a:p>
                      <a:r>
                        <a:rPr lang="ru-RU" sz="1200" dirty="0"/>
                        <a:t>Применяется</a:t>
                      </a:r>
                      <a:r>
                        <a:rPr lang="ru-RU" sz="1200" baseline="0" dirty="0"/>
                        <a:t> только при договоре поставки</a:t>
                      </a:r>
                      <a:endParaRPr lang="ru-RU"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a:t>Нет, применяется и в отношении поставляемого товара при выполнении работ, оказании услуг</a:t>
                      </a:r>
                    </a:p>
                  </a:txBody>
                  <a:tcPr/>
                </a:tc>
                <a:extLst>
                  <a:ext uri="{0D108BD9-81ED-4DB2-BD59-A6C34878D82A}">
                    <a16:rowId xmlns:a16="http://schemas.microsoft.com/office/drawing/2014/main" val="1949140037"/>
                  </a:ext>
                </a:extLst>
              </a:tr>
              <a:tr h="288920">
                <a:tc>
                  <a:txBody>
                    <a:bodyPr/>
                    <a:lstStyle/>
                    <a:p>
                      <a:r>
                        <a:rPr lang="ru-RU" sz="1200" dirty="0"/>
                        <a:t>Специфическая</a:t>
                      </a:r>
                      <a:r>
                        <a:rPr lang="ru-RU" sz="1200" baseline="0" dirty="0"/>
                        <a:t> особенность</a:t>
                      </a:r>
                      <a:endParaRPr lang="ru-RU" sz="1200" dirty="0"/>
                    </a:p>
                  </a:txBody>
                  <a:tcPr/>
                </a:tc>
                <a:tc>
                  <a:txBody>
                    <a:bodyPr/>
                    <a:lstStyle/>
                    <a:p>
                      <a:r>
                        <a:rPr lang="ru-RU" sz="1200" dirty="0"/>
                        <a:t>Если заявка не отклоняется, применяется 126н Приказ</a:t>
                      </a:r>
                    </a:p>
                  </a:txBody>
                  <a:tcPr/>
                </a:tc>
                <a:extLst>
                  <a:ext uri="{0D108BD9-81ED-4DB2-BD59-A6C34878D82A}">
                    <a16:rowId xmlns:a16="http://schemas.microsoft.com/office/drawing/2014/main" val="2781087283"/>
                  </a:ext>
                </a:extLst>
              </a:tr>
              <a:tr h="370840">
                <a:tc>
                  <a:txBody>
                    <a:bodyPr/>
                    <a:lstStyle/>
                    <a:p>
                      <a:r>
                        <a:rPr lang="ru-RU" sz="1200" dirty="0"/>
                        <a:t>Особенности составления контракта</a:t>
                      </a:r>
                    </a:p>
                  </a:txBody>
                  <a:tcPr marL="91443" marR="91443" marT="45718" marB="45718"/>
                </a:tc>
                <a:tc>
                  <a:txBody>
                    <a:bodyPr/>
                    <a:lstStyle/>
                    <a:p>
                      <a:r>
                        <a:rPr lang="ru-RU" sz="1200" dirty="0"/>
                        <a:t>Номера реестровых записей и информация о совокупном количестве баллов или регистрационный номер сертификата СТ-1 включается в контракт</a:t>
                      </a:r>
                    </a:p>
                  </a:txBody>
                  <a:tcPr marL="91443" marR="91443" marT="45718" marB="45718"/>
                </a:tc>
                <a:extLst>
                  <a:ext uri="{0D108BD9-81ED-4DB2-BD59-A6C34878D82A}">
                    <a16:rowId xmlns:a16="http://schemas.microsoft.com/office/drawing/2014/main" val="2500864579"/>
                  </a:ext>
                </a:extLst>
              </a:tr>
              <a:tr h="370840">
                <a:tc>
                  <a:txBody>
                    <a:bodyPr/>
                    <a:lstStyle/>
                    <a:p>
                      <a:r>
                        <a:rPr lang="ru-RU" sz="1200" dirty="0"/>
                        <a:t>Особенности</a:t>
                      </a:r>
                      <a:r>
                        <a:rPr lang="ru-RU" sz="1200" baseline="0" dirty="0"/>
                        <a:t> исполнения контракта</a:t>
                      </a:r>
                      <a:endParaRPr lang="ru-RU" sz="1200" dirty="0"/>
                    </a:p>
                  </a:txBody>
                  <a:tcPr/>
                </a:tc>
                <a:tc>
                  <a:txBody>
                    <a:bodyPr/>
                    <a:lstStyle/>
                    <a:p>
                      <a:r>
                        <a:rPr lang="ru-RU" sz="1200" dirty="0"/>
                        <a:t>1. При исполнении контракта поставщик представляет документы, на основании которых продукция включена в реестр, или предоставить копию СТ-1</a:t>
                      </a:r>
                    </a:p>
                    <a:p>
                      <a:r>
                        <a:rPr lang="ru-RU" sz="1200" dirty="0"/>
                        <a:t>2. При исполнении контракта, при заключении которого были отклонены заявки в соответствии с ограничениями, установленными настоящим постановлением, замена отдельного вида промышленного товара на промышленный товар, страной происхождения которого не является государство – член ЕАЭС, не допускается.</a:t>
                      </a:r>
                    </a:p>
                  </a:txBody>
                  <a:tcPr/>
                </a:tc>
                <a:extLst>
                  <a:ext uri="{0D108BD9-81ED-4DB2-BD59-A6C34878D82A}">
                    <a16:rowId xmlns:a16="http://schemas.microsoft.com/office/drawing/2014/main" val="359841384"/>
                  </a:ext>
                </a:extLst>
              </a:tr>
            </a:tbl>
          </a:graphicData>
        </a:graphic>
      </p:graphicFrame>
      <p:sp>
        <p:nvSpPr>
          <p:cNvPr id="5" name="Заголовок 4"/>
          <p:cNvSpPr>
            <a:spLocks noGrp="1"/>
          </p:cNvSpPr>
          <p:nvPr>
            <p:ph type="title"/>
          </p:nvPr>
        </p:nvSpPr>
        <p:spPr>
          <a:xfrm>
            <a:off x="803695" y="189797"/>
            <a:ext cx="10515600" cy="186965"/>
          </a:xfrm>
        </p:spPr>
        <p:txBody>
          <a:bodyPr>
            <a:noAutofit/>
          </a:bodyPr>
          <a:lstStyle/>
          <a:p>
            <a:pPr algn="ctr"/>
            <a:r>
              <a:rPr lang="ru-RU" sz="2400" dirty="0">
                <a:solidFill>
                  <a:srgbClr val="00B0F0"/>
                </a:solidFill>
              </a:rPr>
              <a:t>Особенности применения «ограничительного» </a:t>
            </a:r>
            <a:r>
              <a:rPr lang="ru-RU" sz="2400" dirty="0" err="1">
                <a:solidFill>
                  <a:srgbClr val="00B0F0"/>
                </a:solidFill>
              </a:rPr>
              <a:t>нацрежима</a:t>
            </a:r>
            <a:r>
              <a:rPr lang="ru-RU" sz="2400" dirty="0">
                <a:solidFill>
                  <a:srgbClr val="00B0F0"/>
                </a:solidFill>
              </a:rPr>
              <a:t> по 617 ПП</a:t>
            </a:r>
          </a:p>
        </p:txBody>
      </p:sp>
    </p:spTree>
    <p:extLst>
      <p:ext uri="{BB962C8B-B14F-4D97-AF65-F5344CB8AC3E}">
        <p14:creationId xmlns:p14="http://schemas.microsoft.com/office/powerpoint/2010/main" val="3836597738"/>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55E8DF-C842-4286-9AE6-44CCF2828726}"/>
              </a:ext>
            </a:extLst>
          </p:cNvPr>
          <p:cNvSpPr>
            <a:spLocks noGrp="1"/>
          </p:cNvSpPr>
          <p:nvPr>
            <p:ph type="title"/>
          </p:nvPr>
        </p:nvSpPr>
        <p:spPr>
          <a:xfrm>
            <a:off x="838200" y="88293"/>
            <a:ext cx="10515600" cy="339546"/>
          </a:xfrm>
        </p:spPr>
        <p:txBody>
          <a:bodyPr/>
          <a:lstStyle/>
          <a:p>
            <a:pPr algn="ctr"/>
            <a:r>
              <a:rPr lang="ru-RU" sz="2400" dirty="0">
                <a:solidFill>
                  <a:srgbClr val="FF0000"/>
                </a:solidFill>
              </a:rPr>
              <a:t>Примеры административной практики по 617 в новой редакции</a:t>
            </a:r>
          </a:p>
        </p:txBody>
      </p:sp>
      <p:sp>
        <p:nvSpPr>
          <p:cNvPr id="3" name="Объект 2">
            <a:extLst>
              <a:ext uri="{FF2B5EF4-FFF2-40B4-BE49-F238E27FC236}">
                <a16:creationId xmlns:a16="http://schemas.microsoft.com/office/drawing/2014/main" id="{8A4358A3-F58D-42E4-B473-B56AE8212244}"/>
              </a:ext>
            </a:extLst>
          </p:cNvPr>
          <p:cNvSpPr>
            <a:spLocks noGrp="1"/>
          </p:cNvSpPr>
          <p:nvPr>
            <p:ph idx="1"/>
          </p:nvPr>
        </p:nvSpPr>
        <p:spPr>
          <a:xfrm>
            <a:off x="211123" y="746620"/>
            <a:ext cx="11450972" cy="4859891"/>
          </a:xfrm>
        </p:spPr>
        <p:txBody>
          <a:bodyPr/>
          <a:lstStyle/>
          <a:p>
            <a:r>
              <a:rPr lang="ru-RU" sz="1400" dirty="0"/>
              <a:t>РЕШЕНИЕ по делам № 50/06/54110эп-1/21, № 50/06/54110эп-2/21 от 13.01.2022</a:t>
            </a:r>
          </a:p>
          <a:p>
            <a:r>
              <a:rPr lang="ru-RU" sz="1400" dirty="0"/>
              <a:t>Комиссия Московского областного УФАС России рассмотрела жалобы ООО «МД-КОНСАЛТИНГ» (далее - Заявитель) на действия (бездействие) Федерального казенного учреждения здравоохранения «Медико-санитарная часть МВД России по Московской области» (далее – Заказчик) при определении поставщика (подрядчика, исполнителя) путем проведения ЭТП НЭП (далее – Оператор электронной площадки) электронных аукционов на поддержание зданий, сооружений в исправном состоянии (извещения № 0348100082721000154, 0348100082721000155).</a:t>
            </a:r>
          </a:p>
          <a:p>
            <a:r>
              <a:rPr lang="ru-RU" sz="1400" dirty="0"/>
              <a:t>В Таблице № 5 Приложения № 2 к документации об Аукционе, установлены требования к техническим характеристикам, в том числе следующих товаров: «Кондиционер бытовой КТРУ 28.25.12.130-00000021», «Вентиляторы бытовые КТРУ27.51.15.110-00000035», «Устройство остановки колесного транспорта ОКПД2 28.99.39.190».</a:t>
            </a:r>
          </a:p>
          <a:p>
            <a:r>
              <a:rPr lang="ru-RU" sz="1400" dirty="0"/>
              <a:t>Кроме того, Таблицей № 5 Приложения № 2 к документации об Аукционе установлены требования к товарам «Одноступенчатые центробежные насосы с соосным патрубком ОКПД2 28.13.14.110».</a:t>
            </a:r>
          </a:p>
          <a:p>
            <a:r>
              <a:rPr lang="ru-RU" sz="1400" dirty="0"/>
              <a:t>На заседании Комиссии установлено, что товар «Одноступенчатые центробежные насосы с соосным патрубком ОКПД2 28.13.14.110» включен в Перечень, утвержденный Постановлением № 617.</a:t>
            </a:r>
          </a:p>
          <a:p>
            <a:r>
              <a:rPr lang="ru-RU" sz="1400" dirty="0"/>
              <a:t>При этом, согласно пункту 5 Постановления № 617 для целей ограничения допуска отдельных видов промышленных товаров, происходящих из иностранных государств, не могут быть предметом одного контракта (одного лота) промышленные товары, включенные в Перечень, и промышленные товары, не включенные в него, за исключением товаров, указанных в пункте 6 Постановления № 617.</a:t>
            </a:r>
          </a:p>
          <a:p>
            <a:r>
              <a:rPr lang="ru-RU" sz="1400" dirty="0"/>
              <a:t>На заседании Комиссии установлено, что Заказчиком наряду с товаром «Одноступенчатые центробежные насосы с соосным патрубком ОКПД2 28.13.14.110», установлены требования к иным товарам, не включенным в Перечень, </a:t>
            </a:r>
            <a:r>
              <a:rPr lang="ru-RU" sz="1400" dirty="0">
                <a:solidFill>
                  <a:srgbClr val="FF0000"/>
                </a:solidFill>
              </a:rPr>
              <a:t>что не соответствует Постановлению № 617 и противоречит положениям Закона о контрактной системе.</a:t>
            </a:r>
          </a:p>
        </p:txBody>
      </p:sp>
    </p:spTree>
    <p:extLst>
      <p:ext uri="{BB962C8B-B14F-4D97-AF65-F5344CB8AC3E}">
        <p14:creationId xmlns:p14="http://schemas.microsoft.com/office/powerpoint/2010/main" val="51016964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55E8DF-C842-4286-9AE6-44CCF2828726}"/>
              </a:ext>
            </a:extLst>
          </p:cNvPr>
          <p:cNvSpPr>
            <a:spLocks noGrp="1"/>
          </p:cNvSpPr>
          <p:nvPr>
            <p:ph type="title"/>
          </p:nvPr>
        </p:nvSpPr>
        <p:spPr>
          <a:xfrm>
            <a:off x="838200" y="88293"/>
            <a:ext cx="10515600" cy="339546"/>
          </a:xfrm>
        </p:spPr>
        <p:txBody>
          <a:bodyPr/>
          <a:lstStyle/>
          <a:p>
            <a:pPr algn="ctr"/>
            <a:r>
              <a:rPr lang="ru-RU" sz="2400" dirty="0">
                <a:solidFill>
                  <a:srgbClr val="FF0000"/>
                </a:solidFill>
              </a:rPr>
              <a:t>Примеры административной практики по 617 в новой редакции</a:t>
            </a:r>
          </a:p>
        </p:txBody>
      </p:sp>
      <p:sp>
        <p:nvSpPr>
          <p:cNvPr id="3" name="Объект 2">
            <a:extLst>
              <a:ext uri="{FF2B5EF4-FFF2-40B4-BE49-F238E27FC236}">
                <a16:creationId xmlns:a16="http://schemas.microsoft.com/office/drawing/2014/main" id="{8A4358A3-F58D-42E4-B473-B56AE8212244}"/>
              </a:ext>
            </a:extLst>
          </p:cNvPr>
          <p:cNvSpPr>
            <a:spLocks noGrp="1"/>
          </p:cNvSpPr>
          <p:nvPr>
            <p:ph idx="1"/>
          </p:nvPr>
        </p:nvSpPr>
        <p:spPr>
          <a:xfrm>
            <a:off x="211123" y="746620"/>
            <a:ext cx="11450972" cy="4859891"/>
          </a:xfrm>
        </p:spPr>
        <p:txBody>
          <a:bodyPr/>
          <a:lstStyle/>
          <a:p>
            <a:r>
              <a:rPr lang="ru-RU" sz="1400" dirty="0">
                <a:solidFill>
                  <a:srgbClr val="00B0F0"/>
                </a:solidFill>
              </a:rPr>
              <a:t>РЕШЕНИЕ  Свердловского УФАС по жалобе № 066/06/49-565/2022 от 22.02.2022г. (1 из 3)</a:t>
            </a:r>
          </a:p>
          <a:p>
            <a:r>
              <a:rPr lang="ru-RU" sz="1400" dirty="0"/>
              <a:t>Жалуется ООО «РС </a:t>
            </a:r>
            <a:r>
              <a:rPr lang="ru-RU" sz="1400" dirty="0" err="1"/>
              <a:t>Медикал</a:t>
            </a:r>
            <a:r>
              <a:rPr lang="ru-RU" sz="1400" dirty="0"/>
              <a:t> Групп» (</a:t>
            </a:r>
            <a:r>
              <a:rPr lang="ru-RU" sz="1400" dirty="0" err="1"/>
              <a:t>вх</a:t>
            </a:r>
            <a:r>
              <a:rPr lang="ru-RU" sz="1400" dirty="0"/>
              <a:t>. № 01-3475 от 16.02.2022г.) о нарушении заказчиком в лице ФКУ «УОУМТС МВД России», его комиссией при осуществлении закупки путем проведения процедуры электронного аукциона на поставку перчаток медицинских (извещение № 0362100026222000003).</a:t>
            </a:r>
          </a:p>
          <a:p>
            <a:r>
              <a:rPr lang="ru-RU" sz="1400" dirty="0"/>
              <a:t>В своей жалобе заявитель указал, что закупочной комиссией неправомерно была признана соответствующей требованиям извещения заявка участника, впоследствии ставшего победителем данной закупки (ООО «РУС ТРЕЙД»).</a:t>
            </a:r>
          </a:p>
          <a:p>
            <a:r>
              <a:rPr lang="ru-RU" sz="1400" dirty="0"/>
              <a:t>Комиссией установлено, что согласно протоколу подведения итогов определения поставщика (подрядчика, исполнителя) от 11.02.2022 №ИЭА1 победителем данной закупки было признано общество «РУС ТРЕЙД» с идентификационным номером заявки № 33, которая была признана закупочной комиссией соответствующей требованиям извещения.</a:t>
            </a:r>
          </a:p>
          <a:p>
            <a:r>
              <a:rPr lang="ru-RU" sz="1400" dirty="0"/>
              <a:t>Согласно сведениям, предоставленным заказчиком на заседание Комиссии, в составе своей заявки победителем закупки (ООО «РУС ТРЕЙД») были приложены следующие сведения, предусмотренные п. п. 4, 5 Требований к содержанию, составу заявки на участие в закупке и инструкции по её заполнению, являющихся приложением              к извещению о проведении закупки:</a:t>
            </a:r>
          </a:p>
          <a:p>
            <a:r>
              <a:rPr lang="ru-RU" sz="1400" dirty="0"/>
              <a:t>1)                Сведения о качестве, технических характеристик предлагаемого к поставке товара с указанием следующих сведения: перчатки смотровые/процедурные </a:t>
            </a:r>
            <a:r>
              <a:rPr lang="ru-RU" sz="1400" dirty="0" err="1"/>
              <a:t>нитриловые</a:t>
            </a:r>
            <a:r>
              <a:rPr lang="ru-RU" sz="1400" dirty="0"/>
              <a:t>, </a:t>
            </a:r>
            <a:r>
              <a:rPr lang="ru-RU" sz="1400" dirty="0" err="1"/>
              <a:t>неопудренные</a:t>
            </a:r>
            <a:r>
              <a:rPr lang="ru-RU" sz="1400" dirty="0"/>
              <a:t>, нестерильные с указанием кода ОКПД2 22.19.60.119;</a:t>
            </a:r>
          </a:p>
          <a:p>
            <a:r>
              <a:rPr lang="ru-RU" sz="1400" dirty="0"/>
              <a:t>2)                Копия сертификата СТ-1 № 1021007543 от 26.05.2021г. (бланк 0412366), выданное обществу ООО «ВИТЕКС» на перчатки медицинские смотровые/процедурные </a:t>
            </a:r>
            <a:r>
              <a:rPr lang="ru-RU" sz="1400" dirty="0" err="1"/>
              <a:t>нитриловые</a:t>
            </a:r>
            <a:r>
              <a:rPr lang="ru-RU" sz="1400" dirty="0"/>
              <a:t>, нестерильные по ТУ 22.19.60­005-45422980-2021, ТУ 22.19.60-010-45422980-2021, ТУ 22.19.60-009-45422980-2021, ТУ 22.19.60-013-45422980­2021 с указанием критерия происхождения Д 4015;</a:t>
            </a:r>
          </a:p>
          <a:p>
            <a:r>
              <a:rPr lang="ru-RU" sz="1400" dirty="0"/>
              <a:t>3)                Регистрационное удостоверение на медицинское изделие от 07.10.2021г. № РЗН 2021/15521, выданное на перчатки медицинские </a:t>
            </a:r>
            <a:r>
              <a:rPr lang="ru-RU" sz="1400" dirty="0" err="1"/>
              <a:t>нитриловые</a:t>
            </a:r>
            <a:r>
              <a:rPr lang="ru-RU" sz="1400" dirty="0"/>
              <a:t> диагностические (смотровые) нестерильные по ТУ 22.19.60-014­45422980-2021 выданное ООО «ВИТЕКС» с указанием производителя - ООО «ВИТЕКС»;</a:t>
            </a:r>
          </a:p>
          <a:p>
            <a:r>
              <a:rPr lang="ru-RU" sz="1400" dirty="0"/>
              <a:t>4)                Выписка из реестра российской промышленной продукции с указанием номера реестровой записи № 648/3/2021 от 13.04.2021 с указание производителя ООО «ВИТЕКС», исходя из которого следует, что в состав комплекта № 3 входят перчатки медицинские.</a:t>
            </a:r>
          </a:p>
          <a:p>
            <a:r>
              <a:rPr lang="ru-RU" sz="1400" dirty="0"/>
              <a:t>По мнению заявителя жалобы, данный участник закупки не подтвердил страну происхождения товара (перчаток медицинских), приложив выписку из реестра российской промышленной продукции, выданной на комплект в целом, а не отдельно на закупаемые перчатки.</a:t>
            </a:r>
          </a:p>
        </p:txBody>
      </p:sp>
    </p:spTree>
    <p:extLst>
      <p:ext uri="{BB962C8B-B14F-4D97-AF65-F5344CB8AC3E}">
        <p14:creationId xmlns:p14="http://schemas.microsoft.com/office/powerpoint/2010/main" val="3397598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stretch>
            <a:fillRect/>
          </a:stretch>
        </p:blipFill>
        <p:spPr>
          <a:xfrm>
            <a:off x="2474753" y="159391"/>
            <a:ext cx="5310760" cy="5984016"/>
          </a:xfrm>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55E8DF-C842-4286-9AE6-44CCF2828726}"/>
              </a:ext>
            </a:extLst>
          </p:cNvPr>
          <p:cNvSpPr>
            <a:spLocks noGrp="1"/>
          </p:cNvSpPr>
          <p:nvPr>
            <p:ph type="title"/>
          </p:nvPr>
        </p:nvSpPr>
        <p:spPr>
          <a:xfrm>
            <a:off x="838200" y="88293"/>
            <a:ext cx="10515600" cy="339546"/>
          </a:xfrm>
        </p:spPr>
        <p:txBody>
          <a:bodyPr/>
          <a:lstStyle/>
          <a:p>
            <a:pPr algn="ctr"/>
            <a:r>
              <a:rPr lang="ru-RU" sz="2400" dirty="0">
                <a:solidFill>
                  <a:srgbClr val="FF0000"/>
                </a:solidFill>
              </a:rPr>
              <a:t>Примеры административной практики по 617 в новой редакции</a:t>
            </a:r>
          </a:p>
        </p:txBody>
      </p:sp>
      <p:sp>
        <p:nvSpPr>
          <p:cNvPr id="3" name="Объект 2">
            <a:extLst>
              <a:ext uri="{FF2B5EF4-FFF2-40B4-BE49-F238E27FC236}">
                <a16:creationId xmlns:a16="http://schemas.microsoft.com/office/drawing/2014/main" id="{8A4358A3-F58D-42E4-B473-B56AE8212244}"/>
              </a:ext>
            </a:extLst>
          </p:cNvPr>
          <p:cNvSpPr>
            <a:spLocks noGrp="1"/>
          </p:cNvSpPr>
          <p:nvPr>
            <p:ph idx="1"/>
          </p:nvPr>
        </p:nvSpPr>
        <p:spPr>
          <a:xfrm>
            <a:off x="236523" y="585753"/>
            <a:ext cx="11450972" cy="4859891"/>
          </a:xfrm>
        </p:spPr>
        <p:txBody>
          <a:bodyPr/>
          <a:lstStyle/>
          <a:p>
            <a:r>
              <a:rPr lang="ru-RU" sz="1400" dirty="0">
                <a:solidFill>
                  <a:srgbClr val="00B0F0"/>
                </a:solidFill>
              </a:rPr>
              <a:t>РЕШЕНИЕ  Свердловского УФАС по жалобе № 066/06/49-565/2022 от 22.02.2022г. (2 из 3)</a:t>
            </a:r>
          </a:p>
          <a:p>
            <a:r>
              <a:rPr lang="ru-RU" sz="1400" dirty="0"/>
              <a:t>Заслушав доводы сторон, Комиссия Свердловского УФАС России пришла к следующим выводам.</a:t>
            </a:r>
          </a:p>
          <a:p>
            <a:r>
              <a:rPr lang="ru-RU" sz="1400" dirty="0"/>
              <a:t>Комиссией установлено, что ООО «РУС ТРЕЙД» в составе своей заявки была представлена выписка из реестра российской промышленной продукции реестровая запись № 648\3\2021.</a:t>
            </a:r>
          </a:p>
          <a:p>
            <a:r>
              <a:rPr lang="ru-RU" sz="1400" dirty="0"/>
              <a:t>Согласно реестру российской промышленной продукции (https://gisp.gov.ru/pp719v2/pub/prod/), а также сведениям, указанным в выписке, в реестр включена информация о товаре - Комплект № 3, что не соответствует ни объекту закупки, ни предложению участника.</a:t>
            </a:r>
          </a:p>
          <a:p>
            <a:r>
              <a:rPr lang="ru-RU" sz="1400" dirty="0"/>
              <a:t>Несмотря на то, что в комплект включены перчатки медицинские, данный товар имеет в своем составе и иные изделия. Комплекту, указанному в предложенной участником выписке из реестра российской промышленной продукции, соответствует код промышленной продукции по ОК 034 2014 (ОКПД2) 32.50.50.190, тогда как в электронной форме извещения указан код позиции 22.19.60.119.</a:t>
            </a:r>
          </a:p>
          <a:p>
            <a:r>
              <a:rPr lang="ru-RU" sz="1400" dirty="0"/>
              <a:t>Согласно письму Минпромторга России № 81790/08 от 24.09.2021г. следует, что выписки из Реестра на комплекты 1,2,3, относящиеся к коду Общероссийского классификатора видов экономической деятельности (ОКВЭД2) 32.50.50.190, сформированы на основании полученного заключения о подтверждении производства промышленной продукции на территории Российской Федерации, которое было выдано Департаментом ООО «ВИТЕКС» 13.04.2021 №29565/08 в соответствии с Правилами выдачи заключения о подтверждении производства промышленной продукции на территории Российской Федерации, утвержденными постановлением Правительства РФ от 17 июля 2015г. №719.</a:t>
            </a:r>
          </a:p>
          <a:p>
            <a:r>
              <a:rPr lang="ru-RU" sz="1400" dirty="0"/>
              <a:t>Заключение подтверждает производство на территории Российской Федерации комплектов медицинской одежды и не может быть использовано для подтверждения производства отдельных предметов таких, как перчатки медицинские, входящих в состав комплекта.</a:t>
            </a:r>
          </a:p>
          <a:p>
            <a:r>
              <a:rPr lang="ru-RU" sz="1400" dirty="0"/>
              <a:t>Таким образом, данным участником не была подтверждена страна происхождения товара, предлагаемого им к поставке заказчику.</a:t>
            </a:r>
          </a:p>
          <a:p>
            <a:r>
              <a:rPr lang="ru-RU" sz="1400" dirty="0"/>
              <a:t>При этом иные документы, предоставленные ООО «РУС ТРЕЙД» в качестве подтверждения страны происхождения товара, надлежащим образом не подтверждают соответствие товара требованиям ст. 14 Закона о контрактной системе.</a:t>
            </a:r>
          </a:p>
          <a:p>
            <a:r>
              <a:rPr lang="ru-RU" sz="1400" dirty="0"/>
              <a:t>Так, согласно имеющимся данным в составе своей заявки данным участником был представлен сертификат СТ-1, выданный на иное медицинское изделие.</a:t>
            </a:r>
          </a:p>
          <a:p>
            <a:r>
              <a:rPr lang="ru-RU" sz="1400" dirty="0"/>
              <a:t>В соответствии с регистрационным удостоверением на медицинское изделие от 07.10.2021г. № РЗН 2021/15521, а также согласно сведениям Государственного реестра медицинских изделий (https://roszdravnadzor.gov.ru/services/misearch) данный документ выдан на перчатки медицинские </a:t>
            </a:r>
            <a:r>
              <a:rPr lang="ru-RU" sz="1400" dirty="0" err="1"/>
              <a:t>нитриловые</a:t>
            </a:r>
            <a:r>
              <a:rPr lang="ru-RU" sz="1400" dirty="0"/>
              <a:t> диагностические (смотровые) нестерильные по ТУ 22.19.60-014-45422980-2021 с указанием производителя - ООО «ВИТЕКС».</a:t>
            </a:r>
          </a:p>
        </p:txBody>
      </p:sp>
    </p:spTree>
    <p:extLst>
      <p:ext uri="{BB962C8B-B14F-4D97-AF65-F5344CB8AC3E}">
        <p14:creationId xmlns:p14="http://schemas.microsoft.com/office/powerpoint/2010/main" val="1148872483"/>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55E8DF-C842-4286-9AE6-44CCF2828726}"/>
              </a:ext>
            </a:extLst>
          </p:cNvPr>
          <p:cNvSpPr>
            <a:spLocks noGrp="1"/>
          </p:cNvSpPr>
          <p:nvPr>
            <p:ph type="title"/>
          </p:nvPr>
        </p:nvSpPr>
        <p:spPr>
          <a:xfrm>
            <a:off x="838200" y="88293"/>
            <a:ext cx="10515600" cy="339546"/>
          </a:xfrm>
        </p:spPr>
        <p:txBody>
          <a:bodyPr/>
          <a:lstStyle/>
          <a:p>
            <a:pPr algn="ctr"/>
            <a:r>
              <a:rPr lang="ru-RU" sz="2400" dirty="0">
                <a:solidFill>
                  <a:srgbClr val="FF0000"/>
                </a:solidFill>
              </a:rPr>
              <a:t>Примеры административной практики по 617 в новой редакции</a:t>
            </a:r>
          </a:p>
        </p:txBody>
      </p:sp>
      <p:sp>
        <p:nvSpPr>
          <p:cNvPr id="3" name="Объект 2">
            <a:extLst>
              <a:ext uri="{FF2B5EF4-FFF2-40B4-BE49-F238E27FC236}">
                <a16:creationId xmlns:a16="http://schemas.microsoft.com/office/drawing/2014/main" id="{8A4358A3-F58D-42E4-B473-B56AE8212244}"/>
              </a:ext>
            </a:extLst>
          </p:cNvPr>
          <p:cNvSpPr>
            <a:spLocks noGrp="1"/>
          </p:cNvSpPr>
          <p:nvPr>
            <p:ph idx="1"/>
          </p:nvPr>
        </p:nvSpPr>
        <p:spPr>
          <a:xfrm>
            <a:off x="236523" y="585753"/>
            <a:ext cx="11450972" cy="4859891"/>
          </a:xfrm>
        </p:spPr>
        <p:txBody>
          <a:bodyPr/>
          <a:lstStyle/>
          <a:p>
            <a:r>
              <a:rPr lang="ru-RU" sz="1400" dirty="0">
                <a:solidFill>
                  <a:srgbClr val="00B0F0"/>
                </a:solidFill>
              </a:rPr>
              <a:t>РЕШЕНИЕ  Свердловского УФАС по жалобе № 066/06/49-565/2022 от 22.02.2022г. (3 из 3)</a:t>
            </a:r>
          </a:p>
          <a:p>
            <a:r>
              <a:rPr lang="ru-RU" sz="1400" dirty="0"/>
              <a:t>При этом согласно предоставленной ООО «РУС ТРЕЙД» копии сертификата СТ-1 перчатки медицинские смотровые/процедурные </a:t>
            </a:r>
            <a:r>
              <a:rPr lang="ru-RU" sz="1400" dirty="0" err="1"/>
              <a:t>нитриловые</a:t>
            </a:r>
            <a:r>
              <a:rPr lang="ru-RU" sz="1400" dirty="0"/>
              <a:t>, нестерильные изготавливаются по следующим ТУ 22.19.60­005-45422980-2021, ТУ 22.19.60-010-45422980-2021, ТУ 22.19.60-009-45422980-2021, ТУ 22.19.60-013-45422980­2021. В соответствии со сведениями Государственного реестра медицинских изделий (https://roszdravnadzor.gov.ru/services/misearch) по указанным ТУ изготавливаются перчатки медицинские, имеющие следующие номера реестровых записей:</a:t>
            </a:r>
          </a:p>
          <a:p>
            <a:r>
              <a:rPr lang="ru-RU" sz="1400" dirty="0"/>
              <a:t>—                  ТУ 22.19.60-005-45422980-2021 - РУ № РЗН 2021/13410;</a:t>
            </a:r>
          </a:p>
          <a:p>
            <a:r>
              <a:rPr lang="ru-RU" sz="1400" dirty="0"/>
              <a:t>—                  ТУ 22.19.60-010-45422980-2021 - РУ № РЗН 2021/13507;</a:t>
            </a:r>
          </a:p>
          <a:p>
            <a:r>
              <a:rPr lang="ru-RU" sz="1400" dirty="0"/>
              <a:t>—                  ТУ 22.19.60-009-45422980-2021 - РУ № РЗН 2021/13481;</a:t>
            </a:r>
          </a:p>
          <a:p>
            <a:r>
              <a:rPr lang="ru-RU" sz="1400" dirty="0"/>
              <a:t>—                  ТУ 22.19.60-013-45422980-2021 - РУ № РЗН 2021/14252.</a:t>
            </a:r>
          </a:p>
          <a:p>
            <a:r>
              <a:rPr lang="ru-RU" sz="1400" dirty="0"/>
              <a:t>Следовательно, ООО «РУС ТРЕЙД» предложил к поставке перчатки медицинские по ТУ 22.19.60-014­45422980-2021 (исходя из представленного РУ № РЗН 2021/15521), а сертификат формы СТ-1 предоставил на перчатки медицинские, изготавливаемые по иным ТУ, которым соответствует иное регистрационное удостоверение.</a:t>
            </a:r>
          </a:p>
          <a:p>
            <a:r>
              <a:rPr lang="ru-RU" sz="1400" dirty="0"/>
              <a:t>Следовательно, при отсутствии выписки из реестра российской промышленной продукции, подтверждающей страну происхождения товара, а также сертификата СТ-1 (или надлежащего декларирования участником закупки в составе заявки номеров реестровых записей из реестра российской промышленной продукции или евразийского реестра промышленных товаров и регистрационного номера сертификата СТ-1), товар, предлагаемый ООО «РУС ТРЕЙД», приравнивается к товару, происходящему из иностранного государства или группы иностранных государств.</a:t>
            </a:r>
          </a:p>
          <a:p>
            <a:r>
              <a:rPr lang="ru-RU" sz="1400" dirty="0"/>
              <a:t>При этом закупочная комиссия не правомерно признала заявку ООО «РУС ТРЕЙД» соответствующей требованиям извещения с учетом наличия условий, предусмотренных п. 2 Постановления Правительства Российской Федерации № 617 (наличия не менее двух заявок, удовлетворяющих требованиям).</a:t>
            </a:r>
          </a:p>
          <a:p>
            <a:r>
              <a:rPr lang="ru-RU" sz="1400" dirty="0"/>
              <a:t>В связи с чем, в данных действиях закупочной комиссии имеется нарушение </a:t>
            </a:r>
            <a:r>
              <a:rPr lang="ru-RU" sz="1400" dirty="0" err="1"/>
              <a:t>пп</a:t>
            </a:r>
            <a:r>
              <a:rPr lang="ru-RU" sz="1400" dirty="0"/>
              <a:t>. «а» п. 1 ч. 5 ст. 49 Закона о контрактной системе.</a:t>
            </a:r>
          </a:p>
        </p:txBody>
      </p:sp>
    </p:spTree>
    <p:extLst>
      <p:ext uri="{BB962C8B-B14F-4D97-AF65-F5344CB8AC3E}">
        <p14:creationId xmlns:p14="http://schemas.microsoft.com/office/powerpoint/2010/main" val="3047578595"/>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1B99752-2408-46D1-BFC9-E49A318B8A7D}"/>
              </a:ext>
            </a:extLst>
          </p:cNvPr>
          <p:cNvSpPr>
            <a:spLocks noGrp="1"/>
          </p:cNvSpPr>
          <p:nvPr>
            <p:ph idx="1"/>
          </p:nvPr>
        </p:nvSpPr>
        <p:spPr>
          <a:xfrm>
            <a:off x="713912" y="351930"/>
            <a:ext cx="10515600" cy="5826927"/>
          </a:xfrm>
        </p:spPr>
        <p:txBody>
          <a:bodyPr>
            <a:normAutofit fontScale="85000" lnSpcReduction="10000"/>
          </a:bodyPr>
          <a:lstStyle/>
          <a:p>
            <a:r>
              <a:rPr lang="ru-RU" sz="2000" dirty="0">
                <a:solidFill>
                  <a:srgbClr val="00B0F0"/>
                </a:solidFill>
              </a:rPr>
              <a:t>Постановление Правительства РФ от 5 февраля 2015 г. N 102 "Об ограничениях и условиях допуска отдельных видов медицинских изделий, происходящих из иностранных государств, для целей осуществления закупок для обеспечения государственных и муниципальных нужд" (с изменениями и дополнениями) </a:t>
            </a:r>
            <a:r>
              <a:rPr lang="ru-RU" sz="2000" dirty="0"/>
              <a:t>– </a:t>
            </a:r>
            <a:r>
              <a:rPr lang="ru-RU" sz="2000" dirty="0">
                <a:solidFill>
                  <a:srgbClr val="C00000"/>
                </a:solidFill>
              </a:rPr>
              <a:t>с 01.01.2022 убрали «окончательные предложения», с 03.05.2022 – изменялся Перечень </a:t>
            </a:r>
            <a:r>
              <a:rPr lang="ru-RU" sz="2000" dirty="0" err="1">
                <a:solidFill>
                  <a:srgbClr val="C00000"/>
                </a:solidFill>
              </a:rPr>
              <a:t>перечень</a:t>
            </a:r>
            <a:r>
              <a:rPr lang="ru-RU" sz="2000" dirty="0">
                <a:solidFill>
                  <a:srgbClr val="C00000"/>
                </a:solidFill>
              </a:rPr>
              <a:t> медицинских изделий одноразового применения (использования) из поливинилхлоридных пластиков и иных пластиков, полимеров и материалов, происходящих из иностранных государств (№ 2)</a:t>
            </a:r>
          </a:p>
          <a:p>
            <a:r>
              <a:rPr lang="ru-RU" sz="2000">
                <a:solidFill>
                  <a:srgbClr val="C00000"/>
                </a:solidFill>
              </a:rPr>
              <a:t>С 25.05.2022</a:t>
            </a:r>
            <a:r>
              <a:rPr lang="ru-RU" sz="2000" dirty="0">
                <a:solidFill>
                  <a:srgbClr val="00B0F0"/>
                </a:solidFill>
              </a:rPr>
              <a:t>– ПП №883 от 16.05.2022</a:t>
            </a:r>
          </a:p>
          <a:p>
            <a:r>
              <a:rPr lang="ru-RU" sz="2000" dirty="0"/>
              <a:t>2. Установить, что для целей осуществления закупок отдельных видов медицинских изделий, включенных в перечень N 1 или перечень N 2, заказчик отклоняет все заявки, содержащие предложения о поставке отдельных видов указанных медицинских изделий, происходящих из иностранных государств (за исключением государств - членов Евразийского экономического союза </a:t>
            </a:r>
            <a:r>
              <a:rPr lang="ru-RU" sz="2000" dirty="0">
                <a:solidFill>
                  <a:srgbClr val="FF0000"/>
                </a:solidFill>
              </a:rPr>
              <a:t>Донецкой народной республики и Луганской народной республики</a:t>
            </a:r>
            <a:r>
              <a:rPr lang="ru-RU" sz="2000" dirty="0"/>
              <a:t>), при условии, что на участие в определении поставщика подано не менее 2 заявок, соответствующих требованиям, установленным в извещении об осуществлении закупки, документации о закупке (в случае, если Федеральным законом "О контрактной системе в сфере закупок товаров, работ, услуг для обеспечения государственных и муниципальных нужд" предусмотрена документация о закупке), которые одновременно:</a:t>
            </a:r>
          </a:p>
          <a:p>
            <a:r>
              <a:rPr lang="ru-RU" sz="2000" dirty="0"/>
              <a:t>а) для заявок, содержащих предложения о поставке отдельных видов медицинских изделий, включенных в перечень N 1:</a:t>
            </a:r>
          </a:p>
          <a:p>
            <a:r>
              <a:rPr lang="ru-RU" sz="2000" dirty="0"/>
              <a:t>содержат предложения о поставке указанных медицинских изделий, страной происхождения которых являются только государства - члены </a:t>
            </a:r>
            <a:r>
              <a:rPr lang="ru-RU" sz="1900" dirty="0"/>
              <a:t>Евразийского экономического союза  и(или) </a:t>
            </a:r>
            <a:r>
              <a:rPr lang="ru-RU" sz="1900" b="0" i="0" dirty="0">
                <a:solidFill>
                  <a:srgbClr val="FF0000"/>
                </a:solidFill>
                <a:effectLst/>
              </a:rPr>
              <a:t>Донецкая Народная Республика, Луганская Народная Республика</a:t>
            </a:r>
            <a:r>
              <a:rPr lang="ru-RU" sz="1900" dirty="0">
                <a:solidFill>
                  <a:srgbClr val="FF0000"/>
                </a:solidFill>
              </a:rPr>
              <a:t>;</a:t>
            </a:r>
          </a:p>
          <a:p>
            <a:r>
              <a:rPr lang="ru-RU" sz="2000" dirty="0"/>
              <a:t>не содержат предложений о поставке одного и того же вида медицинского изделия одного производителя либо производителей, входящих в одну группу лиц, соответствующую признакам, предусмотренным статьей 9 Федерального закона "О защите конкуренции", при сопоставлении этих заявок;</a:t>
            </a:r>
          </a:p>
        </p:txBody>
      </p:sp>
    </p:spTree>
    <p:extLst>
      <p:ext uri="{BB962C8B-B14F-4D97-AF65-F5344CB8AC3E}">
        <p14:creationId xmlns:p14="http://schemas.microsoft.com/office/powerpoint/2010/main" val="210025645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1B99752-2408-46D1-BFC9-E49A318B8A7D}"/>
              </a:ext>
            </a:extLst>
          </p:cNvPr>
          <p:cNvSpPr>
            <a:spLocks noGrp="1"/>
          </p:cNvSpPr>
          <p:nvPr>
            <p:ph idx="1"/>
          </p:nvPr>
        </p:nvSpPr>
        <p:spPr>
          <a:xfrm>
            <a:off x="713912" y="351930"/>
            <a:ext cx="10515600" cy="5826927"/>
          </a:xfrm>
        </p:spPr>
        <p:txBody>
          <a:bodyPr>
            <a:normAutofit/>
          </a:bodyPr>
          <a:lstStyle/>
          <a:p>
            <a:r>
              <a:rPr lang="ru-RU" sz="1800" dirty="0"/>
              <a:t>2.1. В случае если заявка, которая содержит предложение о поставке медицинских изделий, включенных в перечень N 1 или перечень N 2 и происходящих из иностранных государств (за исключением государств - членов Евразийского экономического союза </a:t>
            </a:r>
            <a:r>
              <a:rPr lang="ru-RU" sz="1800" dirty="0">
                <a:solidFill>
                  <a:srgbClr val="FF0000"/>
                </a:solidFill>
              </a:rPr>
              <a:t>и </a:t>
            </a:r>
            <a:r>
              <a:rPr lang="ru-RU" sz="1800" b="0" i="0" dirty="0">
                <a:solidFill>
                  <a:srgbClr val="FF0000"/>
                </a:solidFill>
                <a:effectLst/>
              </a:rPr>
              <a:t>Донецкой Народной Республики, Луганской Народной Республики</a:t>
            </a:r>
            <a:r>
              <a:rPr lang="ru-RU" sz="1800" dirty="0"/>
              <a:t>), не отклоняется в соответствии с установленными настоящим постановлением ограничениями, применяются условия допуска для целей осуществления закупок товаров, происходящих из иностранного государства или группы иностранных государств, установленные федеральным органом исполнительной власти, осуществляющим функции по выработке государственной политики и нормативно-правовому регулированию в сфере осуществления закупок товаров, работ, услуг для обеспечения государственных и муниципальных нужд.</a:t>
            </a:r>
          </a:p>
          <a:p>
            <a:endParaRPr lang="ru-RU" sz="1800" dirty="0"/>
          </a:p>
          <a:p>
            <a:endParaRPr lang="ru-RU" sz="1800" dirty="0"/>
          </a:p>
          <a:p>
            <a:endParaRPr lang="ru-RU" sz="1800" dirty="0"/>
          </a:p>
          <a:p>
            <a:endParaRPr lang="ru-RU" sz="1800" dirty="0"/>
          </a:p>
        </p:txBody>
      </p:sp>
    </p:spTree>
    <p:extLst>
      <p:ext uri="{BB962C8B-B14F-4D97-AF65-F5344CB8AC3E}">
        <p14:creationId xmlns:p14="http://schemas.microsoft.com/office/powerpoint/2010/main" val="212174781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95D2C5EF-60F0-7E1B-ABD8-7E6B70BE488B}"/>
              </a:ext>
            </a:extLst>
          </p:cNvPr>
          <p:cNvSpPr>
            <a:spLocks noGrp="1"/>
          </p:cNvSpPr>
          <p:nvPr>
            <p:ph idx="1"/>
          </p:nvPr>
        </p:nvSpPr>
        <p:spPr>
          <a:xfrm>
            <a:off x="411061" y="0"/>
            <a:ext cx="11685864" cy="6176963"/>
          </a:xfrm>
        </p:spPr>
        <p:txBody>
          <a:bodyPr>
            <a:noAutofit/>
          </a:bodyPr>
          <a:lstStyle/>
          <a:p>
            <a:r>
              <a:rPr lang="ru-RU" sz="1600" dirty="0"/>
              <a:t>3. Подтверждением страны происхождения медицинских изделий, включенных в перечень N 1 и перечень N 2, является сертификат о происхождении товара, выдаваемый уполномоченным органом (организацией) государств - членов Евразийского экономического союза, или сертификат о происхождении товара, выдаваемый уполномоченными органами (организациями) </a:t>
            </a:r>
            <a:r>
              <a:rPr lang="ru-RU" sz="1600" dirty="0">
                <a:solidFill>
                  <a:srgbClr val="FF0000"/>
                </a:solidFill>
              </a:rPr>
              <a:t>Донецкой Народной Республики, Луганской Народной Республики</a:t>
            </a:r>
            <a:r>
              <a:rPr lang="ru-RU" sz="1600" dirty="0"/>
              <a:t>, по форме, установленной Правилами определения страны происхождения товаров, являющимися неотъемлемой частью Соглашения о Правилах определения страны происхождения товаров в Содружестве Независимых Государств от 20 ноября 2009 г. (далее - Правила), и в соответствии с критериями определения страны происхождения товаров, предусмотренными Правилами.</a:t>
            </a:r>
          </a:p>
          <a:p>
            <a:r>
              <a:rPr lang="ru-RU" sz="1600" dirty="0"/>
              <a:t>Подтверждением процентной доли стоимости использованных материалов (сырья) иностранного происхождения в цене конечной продукции является выданный Торгово-промышленной палатой Российской Федерации акт экспертизы, содержащий информацию о доле стоимости иностранных материалов (сырья), используемых для производства одной единицы медицинского изделия, рассчитанной в соответствии с подпунктом "в" пункта 2.4 Правил, или аналогичный документ, выданный уполномоченным органом (организацией) государства - члена Евразийского экономического союза или уполномоченным органом (организацией) </a:t>
            </a:r>
            <a:r>
              <a:rPr lang="ru-RU" sz="1600" dirty="0">
                <a:solidFill>
                  <a:srgbClr val="FF0000"/>
                </a:solidFill>
              </a:rPr>
              <a:t>Донецкой Народной Республики, Луганской Народной Республики.</a:t>
            </a:r>
          </a:p>
          <a:p>
            <a:r>
              <a:rPr lang="ru-RU" sz="1600" dirty="0"/>
              <a:t>3 1. При исполнении контракта, при заключении которого были отклонены в соответствии с установленными настоящим постановлением ограничениями заявки, которые содержат предложения о поставке отдельных видов медицинских изделий, включенных в перечень N 1 и происходящих из иностранных государств (за исключением государств -членов Евразийского экономического союза и </a:t>
            </a:r>
            <a:r>
              <a:rPr lang="ru-RU" sz="1600" dirty="0">
                <a:solidFill>
                  <a:srgbClr val="FF0000"/>
                </a:solidFill>
              </a:rPr>
              <a:t>Донецкой Народной Республики, Луганской Народной Республики</a:t>
            </a:r>
            <a:r>
              <a:rPr lang="ru-RU" sz="1600" dirty="0"/>
              <a:t>), замена медицинского изделия на медицинское изделие, страной происхождения которого не является государство - член Евразийского экономического союза или Донецкая Народная Республика, Луганская Народная Республика, и замена производителя медицинского изделия не допускаются.</a:t>
            </a:r>
          </a:p>
          <a:p>
            <a:r>
              <a:rPr lang="ru-RU" sz="1600" dirty="0"/>
              <a:t>3 2. При исполнении контракта, при заключении которого были отклонены в соответствии с установленными настоящим постановлением ограничениями заявки, содержащие предложения о поставке медицинских изделий одноразового применения (использования) из поливинилхлоридных пластиков и иных пластиков, полимеров и материалов, включенных в перечень N 2 и происходящих из иностранных государств (за исключением государств - членов Евразийского экономического союза и Донецкой Народной Республики, Луганской Народной Республики), замена медицинского изделия на медицинское изделие, страной происхождения которого не является государство - член Евразийского экономического союза или </a:t>
            </a:r>
            <a:r>
              <a:rPr lang="ru-RU" sz="1600" dirty="0">
                <a:solidFill>
                  <a:srgbClr val="FF0000"/>
                </a:solidFill>
              </a:rPr>
              <a:t>Донецкая Народная Республика, Луганская Народная Республика </a:t>
            </a:r>
            <a:r>
              <a:rPr lang="ru-RU" sz="1600" dirty="0"/>
              <a:t>или процентная доля стоимости использованных материалов (сырья) иностранного происхождения в цене конечной продукции которого больше указанной в показателе локализации собственного производства медицинских изделий на соответствующий год, и замена производителя медицинского изделия не допускаются.</a:t>
            </a:r>
          </a:p>
        </p:txBody>
      </p:sp>
    </p:spTree>
    <p:extLst>
      <p:ext uri="{BB962C8B-B14F-4D97-AF65-F5344CB8AC3E}">
        <p14:creationId xmlns:p14="http://schemas.microsoft.com/office/powerpoint/2010/main" val="42904371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0CEC286-E361-2841-A149-41BB43D2A6E2}"/>
              </a:ext>
            </a:extLst>
          </p:cNvPr>
          <p:cNvSpPr>
            <a:spLocks noGrp="1"/>
          </p:cNvSpPr>
          <p:nvPr>
            <p:ph idx="1"/>
          </p:nvPr>
        </p:nvSpPr>
        <p:spPr>
          <a:xfrm>
            <a:off x="745921" y="701500"/>
            <a:ext cx="10515600" cy="4351338"/>
          </a:xfrm>
        </p:spPr>
        <p:txBody>
          <a:bodyPr>
            <a:normAutofit fontScale="92500" lnSpcReduction="10000"/>
          </a:bodyPr>
          <a:lstStyle/>
          <a:p>
            <a:r>
              <a:rPr lang="ru-RU" dirty="0">
                <a:solidFill>
                  <a:srgbClr val="00B0F0"/>
                </a:solidFill>
              </a:rPr>
              <a:t>На всякий случай </a:t>
            </a:r>
            <a:r>
              <a:rPr lang="ru-RU" dirty="0"/>
              <a:t>– </a:t>
            </a:r>
            <a:r>
              <a:rPr lang="ru-RU" dirty="0">
                <a:solidFill>
                  <a:srgbClr val="FF0000"/>
                </a:solidFill>
              </a:rPr>
              <a:t>с 18.04.2022 </a:t>
            </a:r>
            <a:r>
              <a:rPr lang="ru-RU" dirty="0"/>
              <a:t>Приказ Министерства здравоохранения РФ от 21 декабря 2016 г. N 982н</a:t>
            </a:r>
          </a:p>
          <a:p>
            <a:r>
              <a:rPr lang="ru-RU" dirty="0"/>
              <a:t>"Об утверждении типового контракта на поставку </a:t>
            </a:r>
            <a:r>
              <a:rPr lang="ru-RU" dirty="0" err="1"/>
              <a:t>стентов</a:t>
            </a:r>
            <a:r>
              <a:rPr lang="ru-RU" dirty="0"/>
              <a:t> для коронарных артерий металлических непокрытых, </a:t>
            </a:r>
            <a:r>
              <a:rPr lang="ru-RU" dirty="0" err="1"/>
              <a:t>стентов</a:t>
            </a:r>
            <a:r>
              <a:rPr lang="ru-RU" dirty="0"/>
              <a:t> для коронарных артерий, выделяющих лекарственное средство (с </a:t>
            </a:r>
            <a:r>
              <a:rPr lang="ru-RU" dirty="0" err="1"/>
              <a:t>нерассасывающимся</a:t>
            </a:r>
            <a:r>
              <a:rPr lang="ru-RU" dirty="0"/>
              <a:t> полимерным покрытием), катетеров баллонных стандартных для коронарной ангиопластики, катетеров аспирационных для </a:t>
            </a:r>
            <a:r>
              <a:rPr lang="ru-RU" dirty="0" err="1"/>
              <a:t>эмболоэктомии</a:t>
            </a:r>
            <a:r>
              <a:rPr lang="ru-RU" dirty="0"/>
              <a:t> (</a:t>
            </a:r>
            <a:r>
              <a:rPr lang="ru-RU" dirty="0" err="1"/>
              <a:t>тромбэктомии</a:t>
            </a:r>
            <a:r>
              <a:rPr lang="ru-RU" dirty="0"/>
              <a:t>), заключаемого единственным поставщиком - обществом с ограниченной ответственностью "</a:t>
            </a:r>
            <a:r>
              <a:rPr lang="ru-RU" dirty="0" err="1"/>
              <a:t>Стентекс</a:t>
            </a:r>
            <a:r>
              <a:rPr lang="ru-RU" dirty="0"/>
              <a:t>" и федеральными государственными бюджетными учреждениями и государственными бюджетными учреждениями субъектов Российской Федерации, и информационной карты указанного типового контракта« утратил силу</a:t>
            </a:r>
          </a:p>
          <a:p>
            <a:endParaRPr lang="ru-RU" dirty="0"/>
          </a:p>
        </p:txBody>
      </p:sp>
    </p:spTree>
    <p:extLst>
      <p:ext uri="{BB962C8B-B14F-4D97-AF65-F5344CB8AC3E}">
        <p14:creationId xmlns:p14="http://schemas.microsoft.com/office/powerpoint/2010/main" val="819147869"/>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44AA958-3D10-434A-9D92-0A3C6A9346D9}"/>
              </a:ext>
            </a:extLst>
          </p:cNvPr>
          <p:cNvSpPr>
            <a:spLocks noGrp="1"/>
          </p:cNvSpPr>
          <p:nvPr>
            <p:ph type="title"/>
          </p:nvPr>
        </p:nvSpPr>
        <p:spPr>
          <a:xfrm>
            <a:off x="838200" y="222512"/>
            <a:ext cx="10515600" cy="1325563"/>
          </a:xfrm>
        </p:spPr>
        <p:txBody>
          <a:bodyPr>
            <a:normAutofit fontScale="90000"/>
          </a:bodyPr>
          <a:lstStyle/>
          <a:p>
            <a:pPr algn="ctr"/>
            <a:r>
              <a:rPr lang="ru-RU" sz="3200" dirty="0">
                <a:solidFill>
                  <a:srgbClr val="00B0F0"/>
                </a:solidFill>
              </a:rPr>
              <a:t>Постановление № 832 </a:t>
            </a:r>
            <a:r>
              <a:rPr lang="ru-RU" sz="3200" dirty="0"/>
              <a:t>– менялось </a:t>
            </a:r>
            <a:r>
              <a:rPr lang="ru-RU" sz="3200" dirty="0">
                <a:solidFill>
                  <a:srgbClr val="FF0000"/>
                </a:solidFill>
              </a:rPr>
              <a:t>с 18.02.2022 </a:t>
            </a:r>
            <a:r>
              <a:rPr lang="ru-RU" sz="3200" dirty="0"/>
              <a:t>– 2 раза: ПП № 175 от 15.02.2022 и ПП № 201 от 17.02.2022 + </a:t>
            </a:r>
            <a:r>
              <a:rPr lang="ru-RU" sz="3200" dirty="0">
                <a:solidFill>
                  <a:srgbClr val="FF0000"/>
                </a:solidFill>
              </a:rPr>
              <a:t>с 25.05.2022</a:t>
            </a:r>
          </a:p>
        </p:txBody>
      </p:sp>
      <p:sp>
        <p:nvSpPr>
          <p:cNvPr id="3" name="Объект 2">
            <a:extLst>
              <a:ext uri="{FF2B5EF4-FFF2-40B4-BE49-F238E27FC236}">
                <a16:creationId xmlns:a16="http://schemas.microsoft.com/office/drawing/2014/main" id="{81DABEAA-CE06-4E0F-B629-080C165BFAC0}"/>
              </a:ext>
            </a:extLst>
          </p:cNvPr>
          <p:cNvSpPr>
            <a:spLocks noGrp="1"/>
          </p:cNvSpPr>
          <p:nvPr>
            <p:ph idx="1"/>
          </p:nvPr>
        </p:nvSpPr>
        <p:spPr/>
        <p:txBody>
          <a:bodyPr>
            <a:normAutofit fontScale="77500" lnSpcReduction="20000"/>
          </a:bodyPr>
          <a:lstStyle/>
          <a:p>
            <a:r>
              <a:rPr lang="ru-RU" dirty="0"/>
              <a:t>2. Установить, что для целей осуществления закупок отдельных видов пищевых продуктов, включенных в перечень, заказчик отклоняет от участия в конкурентных способах определения поставщиков все заявки </a:t>
            </a:r>
            <a:r>
              <a:rPr lang="ru-RU" strike="sngStrike" dirty="0"/>
              <a:t>(окончательные предложения)</a:t>
            </a:r>
            <a:r>
              <a:rPr lang="ru-RU" dirty="0"/>
              <a:t> на участие в определении поставщика (далее - заявка), содержащие предложения о поставке пищевых продуктов, происходящих из иностранных государств (за исключением государств - членов Евразийского экономического союза), при условии, что на участие в определении поставщика подано не менее 2 удовлетворяющих требованиям извещения об осуществлении закупки и (или) документации о закупке  </a:t>
            </a:r>
            <a:r>
              <a:rPr lang="ru-RU" dirty="0">
                <a:solidFill>
                  <a:srgbClr val="FF0000"/>
                </a:solidFill>
              </a:rPr>
              <a:t>(в случае, если ФЗ «О контрактной системе в сфере закупок товаров, работ, услуг для государственных и муниципальных нужд предусмотрена документация о закупке) </a:t>
            </a:r>
            <a:r>
              <a:rPr lang="ru-RU" dirty="0"/>
              <a:t>заявок, которые одновременно:</a:t>
            </a:r>
          </a:p>
          <a:p>
            <a:r>
              <a:rPr lang="ru-RU" dirty="0"/>
              <a:t>содержат предложения о поставке видов пищевых продуктов, являющихся объектом закупки и включенных в перечень, страной происхождения которых являются государства - члены Евразийского экономического союза;</a:t>
            </a:r>
          </a:p>
          <a:p>
            <a:r>
              <a:rPr lang="ru-RU" dirty="0"/>
              <a:t>не содержат предложений о поставке одного и того же вида пищевых продуктов одного производителя.</a:t>
            </a:r>
          </a:p>
        </p:txBody>
      </p:sp>
    </p:spTree>
    <p:extLst>
      <p:ext uri="{BB962C8B-B14F-4D97-AF65-F5344CB8AC3E}">
        <p14:creationId xmlns:p14="http://schemas.microsoft.com/office/powerpoint/2010/main" val="94011020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44AA958-3D10-434A-9D92-0A3C6A9346D9}"/>
              </a:ext>
            </a:extLst>
          </p:cNvPr>
          <p:cNvSpPr>
            <a:spLocks noGrp="1"/>
          </p:cNvSpPr>
          <p:nvPr>
            <p:ph type="title"/>
          </p:nvPr>
        </p:nvSpPr>
        <p:spPr>
          <a:xfrm>
            <a:off x="838200" y="222512"/>
            <a:ext cx="10515600" cy="1325563"/>
          </a:xfrm>
        </p:spPr>
        <p:txBody>
          <a:bodyPr>
            <a:normAutofit fontScale="90000"/>
          </a:bodyPr>
          <a:lstStyle/>
          <a:p>
            <a:pPr algn="ctr"/>
            <a:r>
              <a:rPr lang="ru-RU" sz="3200" dirty="0">
                <a:solidFill>
                  <a:srgbClr val="00B0F0"/>
                </a:solidFill>
              </a:rPr>
              <a:t>Постановление № 832 </a:t>
            </a:r>
            <a:r>
              <a:rPr lang="ru-RU" sz="3200" dirty="0"/>
              <a:t>– менялось </a:t>
            </a:r>
            <a:r>
              <a:rPr lang="ru-RU" sz="3200" dirty="0">
                <a:solidFill>
                  <a:srgbClr val="FF0000"/>
                </a:solidFill>
              </a:rPr>
              <a:t>с 18.02.2022 </a:t>
            </a:r>
            <a:r>
              <a:rPr lang="ru-RU" sz="3200" dirty="0"/>
              <a:t>– 2 раза: ПП № 175 от 15.02.2022 и ПП № 201 от 17.02.2022 + </a:t>
            </a:r>
            <a:r>
              <a:rPr lang="ru-RU" sz="3200" dirty="0">
                <a:solidFill>
                  <a:srgbClr val="FF0000"/>
                </a:solidFill>
              </a:rPr>
              <a:t>с 25.05.2022</a:t>
            </a:r>
          </a:p>
        </p:txBody>
      </p:sp>
      <p:sp>
        <p:nvSpPr>
          <p:cNvPr id="3" name="Объект 2">
            <a:extLst>
              <a:ext uri="{FF2B5EF4-FFF2-40B4-BE49-F238E27FC236}">
                <a16:creationId xmlns:a16="http://schemas.microsoft.com/office/drawing/2014/main" id="{81DABEAA-CE06-4E0F-B629-080C165BFAC0}"/>
              </a:ext>
            </a:extLst>
          </p:cNvPr>
          <p:cNvSpPr>
            <a:spLocks noGrp="1"/>
          </p:cNvSpPr>
          <p:nvPr>
            <p:ph idx="1"/>
          </p:nvPr>
        </p:nvSpPr>
        <p:spPr>
          <a:xfrm>
            <a:off x="469084" y="1548075"/>
            <a:ext cx="10515600" cy="4351338"/>
          </a:xfrm>
        </p:spPr>
        <p:txBody>
          <a:bodyPr>
            <a:normAutofit fontScale="70000" lnSpcReduction="20000"/>
          </a:bodyPr>
          <a:lstStyle/>
          <a:p>
            <a:r>
              <a:rPr lang="ru-RU" sz="2600" dirty="0"/>
              <a:t>2.1 . Указанные в настоящем постановлении ограничения допуска для целей осуществления закупок для обеспечения государственных и муниципальных нужд не применяются к товарам, происходящим из Донецкой Народной Республики, Луганской Народной Республики.</a:t>
            </a:r>
          </a:p>
          <a:p>
            <a:r>
              <a:rPr lang="ru-RU" sz="2600" dirty="0"/>
              <a:t>Происхождение товаров из Донецкой Народной Республики, Луганской Народной Республики подтверждается </a:t>
            </a:r>
            <a:r>
              <a:rPr lang="ru-RU" sz="2600" dirty="0">
                <a:solidFill>
                  <a:srgbClr val="FF0000"/>
                </a:solidFill>
              </a:rPr>
              <a:t>сертификатами о происхождении товара, выдаваемыми уполномоченными органами (организациями) Донецкой Народной Республики, Луганской Народной Республики.</a:t>
            </a:r>
          </a:p>
          <a:p>
            <a:endParaRPr lang="ru-RU" sz="2600" dirty="0">
              <a:solidFill>
                <a:srgbClr val="FF0000"/>
              </a:solidFil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2600" b="0" i="0" u="none" strike="noStrike" kern="1200" cap="none" spc="0" normalizeH="0" baseline="0" noProof="0" dirty="0">
                <a:ln>
                  <a:noFill/>
                </a:ln>
                <a:solidFill>
                  <a:prstClr val="black"/>
                </a:solidFill>
                <a:effectLst/>
                <a:uLnTx/>
                <a:uFillTx/>
                <a:ea typeface="+mn-ea"/>
                <a:cs typeface="+mn-cs"/>
              </a:rPr>
              <a:t>5. Установленные настоящим постановлением ограничения допуска пищевых продуктов, включенных в перечень, не применяются в следующих случаях:</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2600" b="0" i="0" u="none" strike="noStrike" kern="1200" cap="none" spc="0" normalizeH="0" baseline="0" noProof="0" dirty="0">
                <a:ln>
                  <a:noFill/>
                </a:ln>
                <a:solidFill>
                  <a:prstClr val="black"/>
                </a:solidFill>
                <a:effectLst/>
                <a:uLnTx/>
                <a:uFillTx/>
                <a:ea typeface="+mn-ea"/>
                <a:cs typeface="+mn-cs"/>
              </a:rPr>
              <a:t>размещение извещений об осуществлении закупок пищевых продуктов, включенных в перечень, в единой информационной системе в сфере закупок и (или) направление приглашений принять участие в определении поставщика закрытым способом осуществлены до вступления в силу настоящего постановления;</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2600" b="0" i="0" u="none" strike="noStrike" kern="1200" cap="none" spc="0" normalizeH="0" baseline="0" noProof="0" dirty="0">
                <a:ln>
                  <a:noFill/>
                </a:ln>
                <a:solidFill>
                  <a:prstClr val="black"/>
                </a:solidFill>
                <a:effectLst/>
                <a:uLnTx/>
                <a:uFillTx/>
                <a:ea typeface="+mn-ea"/>
                <a:cs typeface="+mn-cs"/>
              </a:rPr>
              <a:t>закупки пищевых продуктов, включенных в перечень, осуществлены заказчиками, </a:t>
            </a:r>
            <a:r>
              <a:rPr kumimoji="0" lang="ru-RU" sz="2600" b="0" i="0" u="none" strike="sngStrike" kern="1200" cap="none" spc="0" normalizeH="0" baseline="0" noProof="0" dirty="0">
                <a:ln>
                  <a:noFill/>
                </a:ln>
                <a:solidFill>
                  <a:prstClr val="black"/>
                </a:solidFill>
                <a:effectLst/>
                <a:uLnTx/>
                <a:uFillTx/>
                <a:ea typeface="+mn-ea"/>
                <a:cs typeface="+mn-cs"/>
              </a:rPr>
              <a:t>указанными в части 1 статьи 75 Федерального закона "О контрактной системе в сфере закупок товаров, работ, услуг для обеспечения государственных и муниципальных нужд", на территории иностранного государства для обеспечения своей деятельности на этой территории. </a:t>
            </a:r>
            <a:r>
              <a:rPr kumimoji="0" lang="ru-RU" sz="2600" b="0" i="0" u="none" strike="noStrike" kern="1200" cap="none" spc="0" normalizeH="0" baseline="0" noProof="0" dirty="0">
                <a:ln>
                  <a:noFill/>
                </a:ln>
                <a:solidFill>
                  <a:srgbClr val="FF0000"/>
                </a:solidFill>
                <a:effectLst/>
                <a:uLnTx/>
                <a:uFillTx/>
                <a:ea typeface="+mn-ea"/>
                <a:cs typeface="+mn-cs"/>
              </a:rPr>
              <a:t>осуществляющими деятельность на территории иностранного государства.</a:t>
            </a:r>
            <a:endParaRPr kumimoji="0" lang="ru-RU" sz="2600" b="0" i="0" u="none" strike="sngStrike" kern="1200" cap="none" spc="0" normalizeH="0" baseline="0" noProof="0" dirty="0">
              <a:ln>
                <a:noFill/>
              </a:ln>
              <a:solidFill>
                <a:srgbClr val="FF0000"/>
              </a:solidFill>
              <a:effectLst/>
              <a:uLnTx/>
              <a:uFillTx/>
              <a:ea typeface="+mn-ea"/>
              <a:cs typeface="+mn-cs"/>
            </a:endParaRPr>
          </a:p>
          <a:p>
            <a:endParaRPr lang="ru-RU" sz="1800" dirty="0">
              <a:solidFill>
                <a:srgbClr val="FF0000"/>
              </a:solidFill>
            </a:endParaRPr>
          </a:p>
        </p:txBody>
      </p:sp>
    </p:spTree>
    <p:extLst>
      <p:ext uri="{BB962C8B-B14F-4D97-AF65-F5344CB8AC3E}">
        <p14:creationId xmlns:p14="http://schemas.microsoft.com/office/powerpoint/2010/main" val="2460584665"/>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1B99752-2408-46D1-BFC9-E49A318B8A7D}"/>
              </a:ext>
            </a:extLst>
          </p:cNvPr>
          <p:cNvSpPr>
            <a:spLocks noGrp="1"/>
          </p:cNvSpPr>
          <p:nvPr>
            <p:ph idx="1"/>
          </p:nvPr>
        </p:nvSpPr>
        <p:spPr>
          <a:xfrm>
            <a:off x="713912" y="351930"/>
            <a:ext cx="10515600" cy="5826927"/>
          </a:xfrm>
        </p:spPr>
        <p:txBody>
          <a:bodyPr>
            <a:normAutofit/>
          </a:bodyPr>
          <a:lstStyle/>
          <a:p>
            <a:endParaRPr lang="ru-RU" dirty="0">
              <a:solidFill>
                <a:srgbClr val="00B0F0"/>
              </a:solidFill>
            </a:endParaRPr>
          </a:p>
          <a:p>
            <a:r>
              <a:rPr lang="ru-RU" dirty="0">
                <a:solidFill>
                  <a:srgbClr val="00B0F0"/>
                </a:solidFill>
              </a:rPr>
              <a:t>Приказ Минфина России от 4 июня 2018 г. N 126н "Об условиях допуска товаров, происходящих из иностранного государства или группы иностранных государств, для целей осуществления закупок товаров для обеспечения государственных и муниципальных нужд« </a:t>
            </a:r>
            <a:r>
              <a:rPr lang="ru-RU" dirty="0">
                <a:solidFill>
                  <a:srgbClr val="C00000"/>
                </a:solidFill>
              </a:rPr>
              <a:t>– с 01.01.2022 также убрали «окончательные предложения, ссылки на запрос предложений, дополнили указанием на то, что все способы проводятся в электронной форме</a:t>
            </a:r>
          </a:p>
          <a:p>
            <a:endParaRPr lang="ru-RU" dirty="0">
              <a:solidFill>
                <a:srgbClr val="C00000"/>
              </a:solidFill>
            </a:endParaRPr>
          </a:p>
          <a:p>
            <a:r>
              <a:rPr lang="ru-RU" dirty="0">
                <a:solidFill>
                  <a:srgbClr val="C00000"/>
                </a:solidFill>
              </a:rPr>
              <a:t>С 22.03.2022 – ДНР и ЛНР (уже не Украина)  = ЕАЭС + изменения по Перечню № 1 и № 2</a:t>
            </a:r>
          </a:p>
        </p:txBody>
      </p:sp>
    </p:spTree>
    <p:extLst>
      <p:ext uri="{BB962C8B-B14F-4D97-AF65-F5344CB8AC3E}">
        <p14:creationId xmlns:p14="http://schemas.microsoft.com/office/powerpoint/2010/main" val="387688968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4ECC04A-3578-4813-9723-4E6BC6D3A631}"/>
              </a:ext>
            </a:extLst>
          </p:cNvPr>
          <p:cNvSpPr>
            <a:spLocks noGrp="1"/>
          </p:cNvSpPr>
          <p:nvPr>
            <p:ph type="title"/>
          </p:nvPr>
        </p:nvSpPr>
        <p:spPr>
          <a:xfrm>
            <a:off x="325514" y="178694"/>
            <a:ext cx="11540971" cy="1325563"/>
          </a:xfrm>
        </p:spPr>
        <p:txBody>
          <a:bodyPr>
            <a:noAutofit/>
          </a:bodyPr>
          <a:lstStyle/>
          <a:p>
            <a:r>
              <a:rPr lang="ru-RU" sz="2400" b="1" dirty="0">
                <a:solidFill>
                  <a:srgbClr val="00B0F0"/>
                </a:solidFill>
              </a:rPr>
              <a:t>Постановление Правительства РФ от 30 ноября 2015 г. N 1289 "Об ограничениях и условиях допуска происходящих из иностранных государств лекарственных препаратов, включенных в перечень жизненно необходимых и важнейших лекарственных препаратов</a:t>
            </a:r>
            <a:r>
              <a:rPr lang="ru-RU" sz="2400" b="1" dirty="0"/>
              <a:t>,  - </a:t>
            </a:r>
            <a:r>
              <a:rPr lang="ru-RU" sz="2400" b="1" dirty="0">
                <a:solidFill>
                  <a:srgbClr val="C00000"/>
                </a:solidFill>
              </a:rPr>
              <a:t>с 31.12.2021 изменено + с 25.05.2022 – ДНР и ЛНР = ЕАЭС и сертификат</a:t>
            </a:r>
          </a:p>
        </p:txBody>
      </p:sp>
      <p:sp>
        <p:nvSpPr>
          <p:cNvPr id="3" name="Объект 2">
            <a:extLst>
              <a:ext uri="{FF2B5EF4-FFF2-40B4-BE49-F238E27FC236}">
                <a16:creationId xmlns:a16="http://schemas.microsoft.com/office/drawing/2014/main" id="{CA824817-3512-4E75-800D-095C1AF5EA37}"/>
              </a:ext>
            </a:extLst>
          </p:cNvPr>
          <p:cNvSpPr>
            <a:spLocks noGrp="1"/>
          </p:cNvSpPr>
          <p:nvPr>
            <p:ph idx="1"/>
          </p:nvPr>
        </p:nvSpPr>
        <p:spPr>
          <a:xfrm>
            <a:off x="168676" y="1837677"/>
            <a:ext cx="11540970" cy="3842136"/>
          </a:xfrm>
        </p:spPr>
        <p:txBody>
          <a:bodyPr>
            <a:noAutofit/>
          </a:bodyPr>
          <a:lstStyle/>
          <a:p>
            <a:r>
              <a:rPr lang="ru-RU" sz="1600" dirty="0"/>
              <a:t>1. Установить, что для целей осуществления закупок лекарственного препарата, включенного в перечень жизненно необходимых и важнейших лекарственных препаратов (далее - лекарственный препарат), для обеспечения государственных и муниципальных нужд (с одним международным непатентованным наименованием или при отсутствии такого наименования - с химическим или группировочным наименованием), являющегося предметом одного контракта (одного лота), заказчик отклоняет все заявки (окончательные предложения), содержащие предложения о поставке лекарственных препаратов, происходящих из иностранных государств (за исключением государств - членов Евразийского экономического союза), в том числе о поставке 2 и более лекарственных препаратов, страной происхождения хотя бы одного из которых не является государство - член Евразийского экономического союза, </a:t>
            </a:r>
            <a:r>
              <a:rPr lang="ru-RU" sz="1600" strike="sngStrike" dirty="0"/>
              <a:t>за исключением заявок (окончательных предложений), которые содержат предложения о поставке оригинальных или референтных лекарственных препаратов по перечню согласно приложению</a:t>
            </a:r>
            <a:r>
              <a:rPr lang="ru-RU" sz="1600" dirty="0"/>
              <a:t>, при условии, что на участие в определении поставщика подано не менее 2 заявок (окончательных предложений), которые удовлетворяют требованиям извещения об осуществлении закупки и (или) документации о закупке и которые одновременно:</a:t>
            </a:r>
          </a:p>
          <a:p>
            <a:r>
              <a:rPr lang="ru-RU" sz="1600" dirty="0"/>
              <a:t>содержат предложения о поставке лекарственных препаратов, страной происхождения которых являются государства - члены Евразийского экономического союза;</a:t>
            </a:r>
          </a:p>
          <a:p>
            <a:r>
              <a:rPr lang="ru-RU" sz="1600" dirty="0"/>
              <a:t>не содержат предложений о поставке лекарственных препаратов одного и того же производителя либо производителей, входящих в одну группу лиц, соответствующую признакам, предусмотренным статьей 9 Федерального закона "О защите конкуренции", при сопоставлении этих заявок (окончательных предложений).</a:t>
            </a:r>
          </a:p>
          <a:p>
            <a:r>
              <a:rPr lang="ru-RU" sz="1600" b="1" dirty="0"/>
              <a:t>Перечень оригинальных и референтных лекарственных препаратов, предназначенных для обеспечения несовершеннолетних граждан, больных злокачественными новообразованиями лимфоидной, кроветворной и родственных им тканей - </a:t>
            </a:r>
            <a:r>
              <a:rPr lang="ru-RU" sz="1600" b="1" dirty="0">
                <a:solidFill>
                  <a:srgbClr val="C00000"/>
                </a:solidFill>
              </a:rPr>
              <a:t>исключен</a:t>
            </a:r>
          </a:p>
        </p:txBody>
      </p:sp>
    </p:spTree>
    <p:extLst>
      <p:ext uri="{BB962C8B-B14F-4D97-AF65-F5344CB8AC3E}">
        <p14:creationId xmlns:p14="http://schemas.microsoft.com/office/powerpoint/2010/main" val="3388663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436855" y="0"/>
            <a:ext cx="5318289" cy="6535024"/>
          </a:xfrm>
          <a:prstGeom prst="rect">
            <a:avLst/>
          </a:prstGeom>
        </p:spPr>
      </p:pic>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B869B04-6611-4B4E-BB35-A1D41731390D}"/>
              </a:ext>
            </a:extLst>
          </p:cNvPr>
          <p:cNvSpPr>
            <a:spLocks noGrp="1"/>
          </p:cNvSpPr>
          <p:nvPr>
            <p:ph type="title"/>
          </p:nvPr>
        </p:nvSpPr>
        <p:spPr>
          <a:xfrm>
            <a:off x="838200" y="-78758"/>
            <a:ext cx="10515600" cy="1325563"/>
          </a:xfrm>
        </p:spPr>
        <p:txBody>
          <a:bodyPr>
            <a:normAutofit/>
          </a:bodyPr>
          <a:lstStyle/>
          <a:p>
            <a:pPr algn="ctr"/>
            <a:r>
              <a:rPr lang="ru-RU" sz="2800" dirty="0">
                <a:solidFill>
                  <a:srgbClr val="00B0F0"/>
                </a:solidFill>
              </a:rPr>
              <a:t>Постановление Правительства РФ от 3 декабря 2020 г. N 2014 "О минимальной обязательной доле закупок российских товаров и ее достижении заказчиком« </a:t>
            </a:r>
            <a:r>
              <a:rPr lang="ru-RU" sz="2800" dirty="0">
                <a:solidFill>
                  <a:srgbClr val="C00000"/>
                </a:solidFill>
              </a:rPr>
              <a:t>– изменено с 23.12.2021, 01.01.2022</a:t>
            </a:r>
          </a:p>
        </p:txBody>
      </p:sp>
      <p:sp>
        <p:nvSpPr>
          <p:cNvPr id="3" name="Объект 2">
            <a:extLst>
              <a:ext uri="{FF2B5EF4-FFF2-40B4-BE49-F238E27FC236}">
                <a16:creationId xmlns:a16="http://schemas.microsoft.com/office/drawing/2014/main" id="{DE53B156-0EA4-4209-96D4-1B029B747294}"/>
              </a:ext>
            </a:extLst>
          </p:cNvPr>
          <p:cNvSpPr>
            <a:spLocks noGrp="1"/>
          </p:cNvSpPr>
          <p:nvPr>
            <p:ph idx="1"/>
          </p:nvPr>
        </p:nvSpPr>
        <p:spPr>
          <a:xfrm>
            <a:off x="714401" y="1162161"/>
            <a:ext cx="10515600" cy="4351338"/>
          </a:xfrm>
        </p:spPr>
        <p:txBody>
          <a:bodyPr>
            <a:noAutofit/>
          </a:bodyPr>
          <a:lstStyle/>
          <a:p>
            <a:r>
              <a:rPr lang="ru-RU" sz="1600" dirty="0">
                <a:solidFill>
                  <a:srgbClr val="C00000"/>
                </a:solidFill>
              </a:rPr>
              <a:t>С 23.12.2021 </a:t>
            </a:r>
            <a:r>
              <a:rPr lang="ru-RU" sz="1200" dirty="0"/>
              <a:t>3. Установить следующие особенности определения начальной (максимальной) цены контракта, цены контракта, заключаемого с единственным поставщиком (подрядчиком, исполнителем), начальной цены единицы товара (в том числе товаров, поставляемых при выполнении закупаемых работ, оказании закупаемых услуг) для цели достижения минимальной доли закупок:</a:t>
            </a:r>
          </a:p>
          <a:p>
            <a:r>
              <a:rPr lang="ru-RU" sz="1200" dirty="0"/>
              <a:t>при определении </a:t>
            </a:r>
            <a:r>
              <a:rPr lang="ru-RU" sz="1200" b="1" dirty="0"/>
              <a:t>идентичности и однородности </a:t>
            </a:r>
            <a:r>
              <a:rPr lang="ru-RU" sz="1200" dirty="0"/>
              <a:t>товаров в соответствии с частями 13 и 14 статьи 22 Федерального закона "О контрактной системе в сфере закупок товаров, работ, услуг для обеспечения государственных и муниципальных нужд" заказчик </a:t>
            </a:r>
            <a:r>
              <a:rPr lang="ru-RU" sz="1200" b="1" dirty="0"/>
              <a:t>учитывает исключительно товары, происходящие из государств - членов Евразийского экономического союза </a:t>
            </a:r>
            <a:r>
              <a:rPr lang="ru-RU" sz="1200" dirty="0"/>
              <a:t>(в том числе включенные в реестр промышленной продукции, произведенной на территории Российской Федерации, реестр промышленной продукции, произведенной на территории государства - члена Евразийского экономического союза, за исключением Российской Федерации, предусмотренные постановлением Правительства Российской Федерации от 30 апреля 2020 г. N 616 "Об установлении запрета на допуск промышленных товаров, происходящих из иностранных государств, для целей осуществления закупок для государственных и муниципальных нужд, а также промышленных товаров, происходящих из иностранных государств, работ (услуг), выполняемых (оказываемых) иностранными лицами, для целей осуществления закупок для нужд обороны страны и безопасности государства", единый реестр российской радиоэлектронной продукции, предусмотренный постановлением Правительства Российской Федерации от 10 июля 2019 г. N 878 "О мерах стимулирования производства радиоэлектронной продукции на территории Российской Федерации при осуществлении закупок товаров, работ, услуг для обеспечения государственных и муниципальных нужд, о внесении изменений в постановление Правительства Российской Федерации от 16 сентября 2016 г. N 925 и признании утратившими силу некоторых актов Правительства Российской Федерации</a:t>
            </a:r>
            <a:r>
              <a:rPr lang="ru-RU" sz="1200" b="1" dirty="0"/>
              <a:t>"), а также включенные в каталог товаров, работ, услуг для обеспечения государственных и муниципальных нужд функциональные, технические, качественные и эксплуатационные характеристики (при наличии) соответствующих товаров;</a:t>
            </a:r>
          </a:p>
          <a:p>
            <a:endParaRPr lang="ru-RU" sz="1200" dirty="0"/>
          </a:p>
          <a:p>
            <a:r>
              <a:rPr lang="ru-RU" sz="1200" dirty="0"/>
              <a:t>при применении метода сопоставимых рыночных цен (анализа рынка) заказчик направляет предусмотренный частью 5 статьи 22 Федерального закона "О контрактной системе в сфере закупок товаров, работ, услуг для обеспечения государственных и муниципальных нужд" запрос информации о цене товара субъектам деятельности в сфере промышленности, информация о которых включена в государственную информационную систему промышленности. </a:t>
            </a:r>
            <a:r>
              <a:rPr lang="ru-RU" sz="1200" dirty="0">
                <a:solidFill>
                  <a:srgbClr val="C00000"/>
                </a:solidFill>
              </a:rPr>
              <a:t>При наличии в такой системе информации о менее чем трех субъектах заказчик направляет запрос об информации о цене товара также поставщикам, которые осуществляют поставки происходящих из государств - членов Евразийского экономического союза товаров, идентичных товарам, планируемым к закупкам (при их отсутствии - однородных товаров), и информация о которых и о поставленных ими товарах содержится на официальном сайте единой информационной системы в сфере закупок в информационно-телекоммуникационной сети "Интернет" в реестре контрактов, заключенных заказчиками в соответствии с Федеральным законом "О контрактной системе в сфере закупок товаров, работ, услуг для обеспечения государственных и муниципальных нужд".</a:t>
            </a:r>
          </a:p>
          <a:p>
            <a:r>
              <a:rPr lang="ru-RU" sz="1600" b="1" dirty="0">
                <a:solidFill>
                  <a:srgbClr val="C00000"/>
                </a:solidFill>
              </a:rPr>
              <a:t>ТАКЖЕ: изменился сам Перечень</a:t>
            </a:r>
          </a:p>
        </p:txBody>
      </p:sp>
    </p:spTree>
    <p:extLst>
      <p:ext uri="{BB962C8B-B14F-4D97-AF65-F5344CB8AC3E}">
        <p14:creationId xmlns:p14="http://schemas.microsoft.com/office/powerpoint/2010/main" val="251429152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B869B04-6611-4B4E-BB35-A1D41731390D}"/>
              </a:ext>
            </a:extLst>
          </p:cNvPr>
          <p:cNvSpPr>
            <a:spLocks noGrp="1"/>
          </p:cNvSpPr>
          <p:nvPr>
            <p:ph type="title"/>
          </p:nvPr>
        </p:nvSpPr>
        <p:spPr>
          <a:xfrm>
            <a:off x="838200" y="-78758"/>
            <a:ext cx="10515600" cy="1325563"/>
          </a:xfrm>
        </p:spPr>
        <p:txBody>
          <a:bodyPr>
            <a:normAutofit/>
          </a:bodyPr>
          <a:lstStyle/>
          <a:p>
            <a:pPr algn="ctr"/>
            <a:r>
              <a:rPr lang="ru-RU" sz="2800" dirty="0">
                <a:solidFill>
                  <a:srgbClr val="00B0F0"/>
                </a:solidFill>
              </a:rPr>
              <a:t>Постановление Правительства РФ от 3 декабря 2020 г. N 2014 "О минимальной обязательной доле закупок российских товаров и ее достижении заказчиком« </a:t>
            </a:r>
            <a:r>
              <a:rPr lang="ru-RU" sz="2800" dirty="0">
                <a:solidFill>
                  <a:srgbClr val="C00000"/>
                </a:solidFill>
              </a:rPr>
              <a:t>– изменено с 23.12.2021, 01.01.2022</a:t>
            </a:r>
          </a:p>
        </p:txBody>
      </p:sp>
      <p:sp>
        <p:nvSpPr>
          <p:cNvPr id="3" name="Объект 2">
            <a:extLst>
              <a:ext uri="{FF2B5EF4-FFF2-40B4-BE49-F238E27FC236}">
                <a16:creationId xmlns:a16="http://schemas.microsoft.com/office/drawing/2014/main" id="{DE53B156-0EA4-4209-96D4-1B029B747294}"/>
              </a:ext>
            </a:extLst>
          </p:cNvPr>
          <p:cNvSpPr>
            <a:spLocks noGrp="1"/>
          </p:cNvSpPr>
          <p:nvPr>
            <p:ph idx="1"/>
          </p:nvPr>
        </p:nvSpPr>
        <p:spPr>
          <a:xfrm>
            <a:off x="360727" y="1355108"/>
            <a:ext cx="11568418" cy="4945024"/>
          </a:xfrm>
        </p:spPr>
        <p:txBody>
          <a:bodyPr>
            <a:noAutofit/>
          </a:bodyPr>
          <a:lstStyle/>
          <a:p>
            <a:r>
              <a:rPr lang="ru-RU" sz="1600" b="1">
                <a:solidFill>
                  <a:srgbClr val="C00000"/>
                </a:solidFill>
              </a:rPr>
              <a:t>С 23.12. 2021 исключены: </a:t>
            </a:r>
          </a:p>
          <a:p>
            <a:endParaRPr lang="ru-RU" sz="1600" b="1" dirty="0">
              <a:solidFill>
                <a:srgbClr val="C00000"/>
              </a:solidFill>
            </a:endParaRPr>
          </a:p>
        </p:txBody>
      </p:sp>
      <p:graphicFrame>
        <p:nvGraphicFramePr>
          <p:cNvPr id="5" name="Таблица 4">
            <a:extLst>
              <a:ext uri="{FF2B5EF4-FFF2-40B4-BE49-F238E27FC236}">
                <a16:creationId xmlns:a16="http://schemas.microsoft.com/office/drawing/2014/main" id="{4BA029DE-2893-4318-A3A1-41C4117E4FDD}"/>
              </a:ext>
            </a:extLst>
          </p:cNvPr>
          <p:cNvGraphicFramePr>
            <a:graphicFrameLocks noGrp="1"/>
          </p:cNvGraphicFramePr>
          <p:nvPr/>
        </p:nvGraphicFramePr>
        <p:xfrm>
          <a:off x="484989" y="1712777"/>
          <a:ext cx="10479422" cy="304800"/>
        </p:xfrm>
        <a:graphic>
          <a:graphicData uri="http://schemas.openxmlformats.org/drawingml/2006/table">
            <a:tbl>
              <a:tblPr/>
              <a:tblGrid>
                <a:gridCol w="709590">
                  <a:extLst>
                    <a:ext uri="{9D8B030D-6E8A-4147-A177-3AD203B41FA5}">
                      <a16:colId xmlns:a16="http://schemas.microsoft.com/office/drawing/2014/main" val="4261932337"/>
                    </a:ext>
                  </a:extLst>
                </a:gridCol>
                <a:gridCol w="1607344">
                  <a:extLst>
                    <a:ext uri="{9D8B030D-6E8A-4147-A177-3AD203B41FA5}">
                      <a16:colId xmlns:a16="http://schemas.microsoft.com/office/drawing/2014/main" val="436474610"/>
                    </a:ext>
                  </a:extLst>
                </a:gridCol>
                <a:gridCol w="8162488">
                  <a:extLst>
                    <a:ext uri="{9D8B030D-6E8A-4147-A177-3AD203B41FA5}">
                      <a16:colId xmlns:a16="http://schemas.microsoft.com/office/drawing/2014/main" val="1560888441"/>
                    </a:ext>
                  </a:extLst>
                </a:gridCol>
              </a:tblGrid>
              <a:tr h="0">
                <a:tc>
                  <a:txBody>
                    <a:bodyPr/>
                    <a:lstStyle/>
                    <a:p>
                      <a:pPr algn="ctr"/>
                      <a:r>
                        <a:rPr lang="ru-RU" sz="1400" dirty="0">
                          <a:effectLst/>
                        </a:rPr>
                        <a:t>5.</a:t>
                      </a:r>
                    </a:p>
                  </a:txBody>
                  <a:tcPr>
                    <a:lnL>
                      <a:noFill/>
                    </a:lnL>
                    <a:lnR>
                      <a:noFill/>
                    </a:lnR>
                    <a:lnT>
                      <a:noFill/>
                    </a:lnT>
                    <a:lnB>
                      <a:noFill/>
                    </a:lnB>
                    <a:solidFill>
                      <a:srgbClr val="F3F1E9"/>
                    </a:solidFill>
                  </a:tcPr>
                </a:tc>
                <a:tc>
                  <a:txBody>
                    <a:bodyPr/>
                    <a:lstStyle/>
                    <a:p>
                      <a:pPr algn="ctr"/>
                      <a:r>
                        <a:rPr lang="ru-RU" sz="1400" i="0" u="none" strike="noStrike" dirty="0">
                          <a:solidFill>
                            <a:srgbClr val="3272C0"/>
                          </a:solidFill>
                          <a:effectLst/>
                          <a:hlinkClick r:id="rId2"/>
                        </a:rPr>
                        <a:t>26</a:t>
                      </a:r>
                      <a:r>
                        <a:rPr lang="ru-RU" sz="1400" u="none" strike="noStrike" dirty="0">
                          <a:solidFill>
                            <a:srgbClr val="3272C0"/>
                          </a:solidFill>
                          <a:effectLst/>
                          <a:hlinkClick r:id="rId2"/>
                        </a:rPr>
                        <a:t>.</a:t>
                      </a:r>
                      <a:r>
                        <a:rPr lang="ru-RU" sz="1400" i="0" u="none" strike="noStrike" dirty="0">
                          <a:solidFill>
                            <a:srgbClr val="3272C0"/>
                          </a:solidFill>
                          <a:effectLst/>
                          <a:hlinkClick r:id="rId2"/>
                        </a:rPr>
                        <a:t>11</a:t>
                      </a:r>
                      <a:endParaRPr lang="ru-RU" sz="1400" dirty="0">
                        <a:effectLst/>
                      </a:endParaRPr>
                    </a:p>
                  </a:txBody>
                  <a:tcPr>
                    <a:lnL>
                      <a:noFill/>
                    </a:lnL>
                    <a:lnR>
                      <a:noFill/>
                    </a:lnR>
                    <a:lnT>
                      <a:noFill/>
                    </a:lnT>
                    <a:lnB>
                      <a:noFill/>
                    </a:lnB>
                    <a:solidFill>
                      <a:srgbClr val="F3F1E9"/>
                    </a:solidFill>
                  </a:tcPr>
                </a:tc>
                <a:tc>
                  <a:txBody>
                    <a:bodyPr/>
                    <a:lstStyle/>
                    <a:p>
                      <a:pPr algn="l"/>
                      <a:r>
                        <a:rPr lang="ru-RU" sz="1400" i="0" dirty="0">
                          <a:effectLst/>
                        </a:rPr>
                        <a:t>Компоненты электронные</a:t>
                      </a:r>
                      <a:endParaRPr lang="ru-RU" sz="1400" dirty="0">
                        <a:effectLst/>
                      </a:endParaRPr>
                    </a:p>
                  </a:txBody>
                  <a:tcPr>
                    <a:lnL>
                      <a:noFill/>
                    </a:lnL>
                    <a:lnR>
                      <a:noFill/>
                    </a:lnR>
                    <a:lnT>
                      <a:noFill/>
                    </a:lnT>
                    <a:lnB>
                      <a:noFill/>
                    </a:lnB>
                    <a:solidFill>
                      <a:srgbClr val="F3F1E9"/>
                    </a:solidFill>
                  </a:tcPr>
                </a:tc>
                <a:extLst>
                  <a:ext uri="{0D108BD9-81ED-4DB2-BD59-A6C34878D82A}">
                    <a16:rowId xmlns:a16="http://schemas.microsoft.com/office/drawing/2014/main" val="1657278245"/>
                  </a:ext>
                </a:extLst>
              </a:tr>
            </a:tbl>
          </a:graphicData>
        </a:graphic>
      </p:graphicFrame>
      <p:graphicFrame>
        <p:nvGraphicFramePr>
          <p:cNvPr id="6" name="Таблица 5">
            <a:extLst>
              <a:ext uri="{FF2B5EF4-FFF2-40B4-BE49-F238E27FC236}">
                <a16:creationId xmlns:a16="http://schemas.microsoft.com/office/drawing/2014/main" id="{6A48FAA9-DE73-46D3-B6EF-EB7403A99B31}"/>
              </a:ext>
            </a:extLst>
          </p:cNvPr>
          <p:cNvGraphicFramePr>
            <a:graphicFrameLocks noGrp="1"/>
          </p:cNvGraphicFramePr>
          <p:nvPr/>
        </p:nvGraphicFramePr>
        <p:xfrm>
          <a:off x="484989" y="2072686"/>
          <a:ext cx="10479422" cy="304800"/>
        </p:xfrm>
        <a:graphic>
          <a:graphicData uri="http://schemas.openxmlformats.org/drawingml/2006/table">
            <a:tbl>
              <a:tblPr/>
              <a:tblGrid>
                <a:gridCol w="709590">
                  <a:extLst>
                    <a:ext uri="{9D8B030D-6E8A-4147-A177-3AD203B41FA5}">
                      <a16:colId xmlns:a16="http://schemas.microsoft.com/office/drawing/2014/main" val="1096425259"/>
                    </a:ext>
                  </a:extLst>
                </a:gridCol>
                <a:gridCol w="1565399">
                  <a:extLst>
                    <a:ext uri="{9D8B030D-6E8A-4147-A177-3AD203B41FA5}">
                      <a16:colId xmlns:a16="http://schemas.microsoft.com/office/drawing/2014/main" val="704467495"/>
                    </a:ext>
                  </a:extLst>
                </a:gridCol>
                <a:gridCol w="8204433">
                  <a:extLst>
                    <a:ext uri="{9D8B030D-6E8A-4147-A177-3AD203B41FA5}">
                      <a16:colId xmlns:a16="http://schemas.microsoft.com/office/drawing/2014/main" val="1407890494"/>
                    </a:ext>
                  </a:extLst>
                </a:gridCol>
              </a:tblGrid>
              <a:tr h="0">
                <a:tc>
                  <a:txBody>
                    <a:bodyPr/>
                    <a:lstStyle/>
                    <a:p>
                      <a:pPr algn="ctr"/>
                      <a:r>
                        <a:rPr lang="ru-RU" sz="1400" dirty="0">
                          <a:effectLst/>
                        </a:rPr>
                        <a:t>10.</a:t>
                      </a:r>
                    </a:p>
                  </a:txBody>
                  <a:tcPr>
                    <a:lnL>
                      <a:noFill/>
                    </a:lnL>
                    <a:lnR>
                      <a:noFill/>
                    </a:lnR>
                    <a:lnT>
                      <a:noFill/>
                    </a:lnT>
                    <a:lnB>
                      <a:noFill/>
                    </a:lnB>
                    <a:solidFill>
                      <a:srgbClr val="F3F1E9"/>
                    </a:solidFill>
                  </a:tcPr>
                </a:tc>
                <a:tc>
                  <a:txBody>
                    <a:bodyPr/>
                    <a:lstStyle/>
                    <a:p>
                      <a:pPr algn="ctr"/>
                      <a:r>
                        <a:rPr lang="ru-RU" sz="1400" i="0" u="none" strike="noStrike" dirty="0">
                          <a:solidFill>
                            <a:srgbClr val="3272C0"/>
                          </a:solidFill>
                          <a:effectLst/>
                          <a:hlinkClick r:id="rId3"/>
                        </a:rPr>
                        <a:t>26</a:t>
                      </a:r>
                      <a:r>
                        <a:rPr lang="ru-RU" sz="1400" u="none" strike="noStrike" dirty="0">
                          <a:solidFill>
                            <a:srgbClr val="3272C0"/>
                          </a:solidFill>
                          <a:effectLst/>
                          <a:hlinkClick r:id="rId3"/>
                        </a:rPr>
                        <a:t>.</a:t>
                      </a:r>
                      <a:r>
                        <a:rPr lang="ru-RU" sz="1400" i="0" u="none" strike="noStrike" dirty="0">
                          <a:solidFill>
                            <a:srgbClr val="3272C0"/>
                          </a:solidFill>
                          <a:effectLst/>
                          <a:hlinkClick r:id="rId3"/>
                        </a:rPr>
                        <a:t>11</a:t>
                      </a:r>
                      <a:r>
                        <a:rPr lang="ru-RU" sz="1400" u="none" strike="noStrike" dirty="0">
                          <a:solidFill>
                            <a:srgbClr val="3272C0"/>
                          </a:solidFill>
                          <a:effectLst/>
                          <a:hlinkClick r:id="rId3"/>
                        </a:rPr>
                        <a:t>.</a:t>
                      </a:r>
                      <a:r>
                        <a:rPr lang="ru-RU" sz="1400" i="0" u="none" strike="noStrike" dirty="0">
                          <a:solidFill>
                            <a:srgbClr val="3272C0"/>
                          </a:solidFill>
                          <a:effectLst/>
                          <a:hlinkClick r:id="rId3"/>
                        </a:rPr>
                        <a:t>30</a:t>
                      </a:r>
                      <a:endParaRPr lang="ru-RU" sz="1400" dirty="0">
                        <a:effectLst/>
                      </a:endParaRPr>
                    </a:p>
                  </a:txBody>
                  <a:tcPr>
                    <a:lnL>
                      <a:noFill/>
                    </a:lnL>
                    <a:lnR>
                      <a:noFill/>
                    </a:lnR>
                    <a:lnT>
                      <a:noFill/>
                    </a:lnT>
                    <a:lnB>
                      <a:noFill/>
                    </a:lnB>
                    <a:solidFill>
                      <a:srgbClr val="F3F1E9"/>
                    </a:solidFill>
                  </a:tcPr>
                </a:tc>
                <a:tc>
                  <a:txBody>
                    <a:bodyPr/>
                    <a:lstStyle/>
                    <a:p>
                      <a:pPr algn="l"/>
                      <a:r>
                        <a:rPr lang="ru-RU" sz="1400" i="0" dirty="0">
                          <a:effectLst/>
                        </a:rPr>
                        <a:t>Схемы интегральные электронные</a:t>
                      </a:r>
                      <a:endParaRPr lang="ru-RU" sz="1400" dirty="0">
                        <a:effectLst/>
                      </a:endParaRPr>
                    </a:p>
                  </a:txBody>
                  <a:tcPr>
                    <a:lnL>
                      <a:noFill/>
                    </a:lnL>
                    <a:lnR>
                      <a:noFill/>
                    </a:lnR>
                    <a:lnT>
                      <a:noFill/>
                    </a:lnT>
                    <a:lnB>
                      <a:noFill/>
                    </a:lnB>
                    <a:solidFill>
                      <a:srgbClr val="F3F1E9"/>
                    </a:solidFill>
                  </a:tcPr>
                </a:tc>
                <a:extLst>
                  <a:ext uri="{0D108BD9-81ED-4DB2-BD59-A6C34878D82A}">
                    <a16:rowId xmlns:a16="http://schemas.microsoft.com/office/drawing/2014/main" val="1269048518"/>
                  </a:ext>
                </a:extLst>
              </a:tr>
            </a:tbl>
          </a:graphicData>
        </a:graphic>
      </p:graphicFrame>
      <p:graphicFrame>
        <p:nvGraphicFramePr>
          <p:cNvPr id="7" name="Таблица 6">
            <a:extLst>
              <a:ext uri="{FF2B5EF4-FFF2-40B4-BE49-F238E27FC236}">
                <a16:creationId xmlns:a16="http://schemas.microsoft.com/office/drawing/2014/main" id="{D6C761E5-EB16-48A9-B499-47F0E24EA24B}"/>
              </a:ext>
            </a:extLst>
          </p:cNvPr>
          <p:cNvGraphicFramePr>
            <a:graphicFrameLocks noGrp="1"/>
          </p:cNvGraphicFramePr>
          <p:nvPr/>
        </p:nvGraphicFramePr>
        <p:xfrm>
          <a:off x="491806" y="2423216"/>
          <a:ext cx="10496199" cy="1052221"/>
        </p:xfrm>
        <a:graphic>
          <a:graphicData uri="http://schemas.openxmlformats.org/drawingml/2006/table">
            <a:tbl>
              <a:tblPr/>
              <a:tblGrid>
                <a:gridCol w="538468">
                  <a:extLst>
                    <a:ext uri="{9D8B030D-6E8A-4147-A177-3AD203B41FA5}">
                      <a16:colId xmlns:a16="http://schemas.microsoft.com/office/drawing/2014/main" val="3234056590"/>
                    </a:ext>
                  </a:extLst>
                </a:gridCol>
                <a:gridCol w="1677798">
                  <a:extLst>
                    <a:ext uri="{9D8B030D-6E8A-4147-A177-3AD203B41FA5}">
                      <a16:colId xmlns:a16="http://schemas.microsoft.com/office/drawing/2014/main" val="4131752766"/>
                    </a:ext>
                  </a:extLst>
                </a:gridCol>
                <a:gridCol w="8279933">
                  <a:extLst>
                    <a:ext uri="{9D8B030D-6E8A-4147-A177-3AD203B41FA5}">
                      <a16:colId xmlns:a16="http://schemas.microsoft.com/office/drawing/2014/main" val="2177800761"/>
                    </a:ext>
                  </a:extLst>
                </a:gridCol>
              </a:tblGrid>
              <a:tr h="160728">
                <a:tc>
                  <a:txBody>
                    <a:bodyPr/>
                    <a:lstStyle/>
                    <a:p>
                      <a:pPr algn="ctr"/>
                      <a:r>
                        <a:rPr lang="ru-RU" sz="1300" dirty="0">
                          <a:effectLst/>
                        </a:rPr>
                        <a:t>    13.</a:t>
                      </a:r>
                    </a:p>
                  </a:txBody>
                  <a:tcPr marL="63990" marR="63990" marT="31995" marB="31995">
                    <a:lnL>
                      <a:noFill/>
                    </a:lnL>
                    <a:lnR>
                      <a:noFill/>
                    </a:lnR>
                    <a:lnT>
                      <a:noFill/>
                    </a:lnT>
                    <a:lnB>
                      <a:noFill/>
                    </a:lnB>
                    <a:solidFill>
                      <a:srgbClr val="F3F1E9"/>
                    </a:solidFill>
                  </a:tcPr>
                </a:tc>
                <a:tc>
                  <a:txBody>
                    <a:bodyPr/>
                    <a:lstStyle/>
                    <a:p>
                      <a:pPr algn="ctr"/>
                      <a:r>
                        <a:rPr lang="ru-RU" sz="1300" i="0" u="none" strike="noStrike" dirty="0">
                          <a:solidFill>
                            <a:srgbClr val="3272C0"/>
                          </a:solidFill>
                          <a:effectLst/>
                          <a:hlinkClick r:id="rId4"/>
                        </a:rPr>
                        <a:t>26</a:t>
                      </a:r>
                      <a:r>
                        <a:rPr lang="ru-RU" sz="1300" u="none" strike="noStrike" dirty="0">
                          <a:solidFill>
                            <a:srgbClr val="3272C0"/>
                          </a:solidFill>
                          <a:effectLst/>
                          <a:hlinkClick r:id="rId4"/>
                        </a:rPr>
                        <a:t>.</a:t>
                      </a:r>
                      <a:r>
                        <a:rPr lang="ru-RU" sz="1300" i="0" u="none" strike="noStrike" dirty="0">
                          <a:solidFill>
                            <a:srgbClr val="3272C0"/>
                          </a:solidFill>
                          <a:effectLst/>
                          <a:hlinkClick r:id="rId4"/>
                        </a:rPr>
                        <a:t>12</a:t>
                      </a:r>
                      <a:r>
                        <a:rPr lang="ru-RU" sz="1300" u="none" strike="noStrike" dirty="0">
                          <a:solidFill>
                            <a:srgbClr val="3272C0"/>
                          </a:solidFill>
                          <a:effectLst/>
                          <a:hlinkClick r:id="rId4"/>
                        </a:rPr>
                        <a:t>.</a:t>
                      </a:r>
                      <a:r>
                        <a:rPr lang="ru-RU" sz="1300" i="0" u="none" strike="noStrike" dirty="0">
                          <a:solidFill>
                            <a:srgbClr val="3272C0"/>
                          </a:solidFill>
                          <a:effectLst/>
                          <a:hlinkClick r:id="rId4"/>
                        </a:rPr>
                        <a:t>3</a:t>
                      </a:r>
                      <a:endParaRPr lang="ru-RU" sz="1300" dirty="0">
                        <a:effectLst/>
                      </a:endParaRPr>
                    </a:p>
                  </a:txBody>
                  <a:tcPr marL="63990" marR="63990" marT="31995" marB="31995">
                    <a:lnL>
                      <a:noFill/>
                    </a:lnL>
                    <a:lnR>
                      <a:noFill/>
                    </a:lnR>
                    <a:lnT>
                      <a:noFill/>
                    </a:lnT>
                    <a:lnB>
                      <a:noFill/>
                    </a:lnB>
                    <a:solidFill>
                      <a:srgbClr val="F3F1E9"/>
                    </a:solidFill>
                  </a:tcPr>
                </a:tc>
                <a:tc>
                  <a:txBody>
                    <a:bodyPr/>
                    <a:lstStyle/>
                    <a:p>
                      <a:pPr algn="l"/>
                      <a:r>
                        <a:rPr lang="ru-RU" sz="1400" i="0" dirty="0">
                          <a:effectLst/>
                        </a:rPr>
                        <a:t>Карты со встроенными интегральными схемами (смарт-карты)</a:t>
                      </a:r>
                      <a:endParaRPr lang="ru-RU" sz="1400" dirty="0">
                        <a:effectLst/>
                      </a:endParaRPr>
                    </a:p>
                  </a:txBody>
                  <a:tcPr marL="63990" marR="63990" marT="31995" marB="31995">
                    <a:lnL>
                      <a:noFill/>
                    </a:lnL>
                    <a:lnR>
                      <a:noFill/>
                    </a:lnR>
                    <a:lnT>
                      <a:noFill/>
                    </a:lnT>
                    <a:lnB>
                      <a:noFill/>
                    </a:lnB>
                    <a:solidFill>
                      <a:srgbClr val="F3F1E9"/>
                    </a:solidFill>
                  </a:tcPr>
                </a:tc>
                <a:extLst>
                  <a:ext uri="{0D108BD9-81ED-4DB2-BD59-A6C34878D82A}">
                    <a16:rowId xmlns:a16="http://schemas.microsoft.com/office/drawing/2014/main" val="3127025778"/>
                  </a:ext>
                </a:extLst>
              </a:tr>
              <a:tr h="774871">
                <a:tc>
                  <a:txBody>
                    <a:bodyPr/>
                    <a:lstStyle/>
                    <a:p>
                      <a:pPr algn="ctr"/>
                      <a:r>
                        <a:rPr lang="ru-RU" sz="1300" dirty="0">
                          <a:effectLst/>
                        </a:rPr>
                        <a:t>   14.</a:t>
                      </a:r>
                    </a:p>
                  </a:txBody>
                  <a:tcPr marL="63990" marR="63990" marT="31995" marB="31995">
                    <a:lnL>
                      <a:noFill/>
                    </a:lnL>
                    <a:lnR>
                      <a:noFill/>
                    </a:lnR>
                    <a:lnT>
                      <a:noFill/>
                    </a:lnT>
                    <a:lnB>
                      <a:noFill/>
                    </a:lnB>
                    <a:solidFill>
                      <a:srgbClr val="F3F1E9"/>
                    </a:solidFill>
                  </a:tcPr>
                </a:tc>
                <a:tc>
                  <a:txBody>
                    <a:bodyPr/>
                    <a:lstStyle/>
                    <a:p>
                      <a:pPr algn="ctr"/>
                      <a:r>
                        <a:rPr lang="ru-RU" sz="1300" i="0" u="none" strike="noStrike" dirty="0">
                          <a:solidFill>
                            <a:srgbClr val="3272C0"/>
                          </a:solidFill>
                          <a:effectLst/>
                          <a:hlinkClick r:id="rId5"/>
                        </a:rPr>
                        <a:t>26</a:t>
                      </a:r>
                      <a:r>
                        <a:rPr lang="ru-RU" sz="1300" u="none" strike="noStrike" dirty="0">
                          <a:solidFill>
                            <a:srgbClr val="3272C0"/>
                          </a:solidFill>
                          <a:effectLst/>
                          <a:hlinkClick r:id="rId5"/>
                        </a:rPr>
                        <a:t>.</a:t>
                      </a:r>
                      <a:r>
                        <a:rPr lang="ru-RU" sz="1300" i="0" u="none" strike="noStrike" dirty="0">
                          <a:solidFill>
                            <a:srgbClr val="3272C0"/>
                          </a:solidFill>
                          <a:effectLst/>
                          <a:hlinkClick r:id="rId5"/>
                        </a:rPr>
                        <a:t>20</a:t>
                      </a:r>
                      <a:r>
                        <a:rPr lang="ru-RU" sz="1300" u="none" strike="noStrike" dirty="0">
                          <a:solidFill>
                            <a:srgbClr val="3272C0"/>
                          </a:solidFill>
                          <a:effectLst/>
                          <a:hlinkClick r:id="rId5"/>
                        </a:rPr>
                        <a:t>.</a:t>
                      </a:r>
                      <a:r>
                        <a:rPr lang="ru-RU" sz="1300" i="0" u="none" strike="noStrike" dirty="0">
                          <a:solidFill>
                            <a:srgbClr val="3272C0"/>
                          </a:solidFill>
                          <a:effectLst/>
                          <a:hlinkClick r:id="rId5"/>
                        </a:rPr>
                        <a:t>11</a:t>
                      </a:r>
                      <a:endParaRPr lang="ru-RU" sz="1300" dirty="0">
                        <a:effectLst/>
                      </a:endParaRPr>
                    </a:p>
                  </a:txBody>
                  <a:tcPr marL="63990" marR="63990" marT="31995" marB="31995">
                    <a:lnL>
                      <a:noFill/>
                    </a:lnL>
                    <a:lnR>
                      <a:noFill/>
                    </a:lnR>
                    <a:lnT>
                      <a:noFill/>
                    </a:lnT>
                    <a:lnB>
                      <a:noFill/>
                    </a:lnB>
                    <a:solidFill>
                      <a:srgbClr val="F3F1E9"/>
                    </a:solidFill>
                  </a:tcPr>
                </a:tc>
                <a:tc>
                  <a:txBody>
                    <a:bodyPr/>
                    <a:lstStyle/>
                    <a:p>
                      <a:pPr algn="l"/>
                      <a:r>
                        <a:rPr lang="ru-RU" sz="1400" i="0" dirty="0">
                          <a:effectLst/>
                        </a:rPr>
                        <a:t>Компьютеры портативные массой не более 10 кг, такие как ноутбуки, планшетные компьютеры, карманные компьютеры, в том числе совмещающие функции мобильного телефонного аппарата, электронные записные книжки и аналогичная компьютерная техника</a:t>
                      </a:r>
                      <a:endParaRPr lang="ru-RU" sz="1400" dirty="0">
                        <a:effectLst/>
                      </a:endParaRPr>
                    </a:p>
                  </a:txBody>
                  <a:tcPr marL="63990" marR="63990" marT="31995" marB="31995">
                    <a:lnL>
                      <a:noFill/>
                    </a:lnL>
                    <a:lnR>
                      <a:noFill/>
                    </a:lnR>
                    <a:lnT>
                      <a:noFill/>
                    </a:lnT>
                    <a:lnB>
                      <a:noFill/>
                    </a:lnB>
                    <a:solidFill>
                      <a:srgbClr val="F3F1E9"/>
                    </a:solidFill>
                  </a:tcPr>
                </a:tc>
                <a:extLst>
                  <a:ext uri="{0D108BD9-81ED-4DB2-BD59-A6C34878D82A}">
                    <a16:rowId xmlns:a16="http://schemas.microsoft.com/office/drawing/2014/main" val="3723938874"/>
                  </a:ext>
                </a:extLst>
              </a:tr>
            </a:tbl>
          </a:graphicData>
        </a:graphic>
      </p:graphicFrame>
      <p:graphicFrame>
        <p:nvGraphicFramePr>
          <p:cNvPr id="8" name="Таблица 7">
            <a:extLst>
              <a:ext uri="{FF2B5EF4-FFF2-40B4-BE49-F238E27FC236}">
                <a16:creationId xmlns:a16="http://schemas.microsoft.com/office/drawing/2014/main" id="{40E28639-6897-48EB-AD45-6A8139EDB241}"/>
              </a:ext>
            </a:extLst>
          </p:cNvPr>
          <p:cNvGraphicFramePr>
            <a:graphicFrameLocks noGrp="1"/>
          </p:cNvGraphicFramePr>
          <p:nvPr/>
        </p:nvGraphicFramePr>
        <p:xfrm>
          <a:off x="491807" y="3460197"/>
          <a:ext cx="10496198" cy="1814631"/>
        </p:xfrm>
        <a:graphic>
          <a:graphicData uri="http://schemas.openxmlformats.org/drawingml/2006/table">
            <a:tbl>
              <a:tblPr/>
              <a:tblGrid>
                <a:gridCol w="1129976">
                  <a:extLst>
                    <a:ext uri="{9D8B030D-6E8A-4147-A177-3AD203B41FA5}">
                      <a16:colId xmlns:a16="http://schemas.microsoft.com/office/drawing/2014/main" val="1771011175"/>
                    </a:ext>
                  </a:extLst>
                </a:gridCol>
                <a:gridCol w="1145013">
                  <a:extLst>
                    <a:ext uri="{9D8B030D-6E8A-4147-A177-3AD203B41FA5}">
                      <a16:colId xmlns:a16="http://schemas.microsoft.com/office/drawing/2014/main" val="4132465691"/>
                    </a:ext>
                  </a:extLst>
                </a:gridCol>
                <a:gridCol w="8221209">
                  <a:extLst>
                    <a:ext uri="{9D8B030D-6E8A-4147-A177-3AD203B41FA5}">
                      <a16:colId xmlns:a16="http://schemas.microsoft.com/office/drawing/2014/main" val="1781472072"/>
                    </a:ext>
                  </a:extLst>
                </a:gridCol>
              </a:tblGrid>
              <a:tr h="400088">
                <a:tc>
                  <a:txBody>
                    <a:bodyPr/>
                    <a:lstStyle/>
                    <a:p>
                      <a:pPr algn="ctr"/>
                      <a:r>
                        <a:rPr lang="ru-RU" sz="1400" dirty="0">
                          <a:effectLst/>
                        </a:rPr>
                        <a:t>16.</a:t>
                      </a:r>
                    </a:p>
                  </a:txBody>
                  <a:tcPr marL="38170" marR="38170" marT="19085" marB="19085">
                    <a:lnL>
                      <a:noFill/>
                    </a:lnL>
                    <a:lnR>
                      <a:noFill/>
                    </a:lnR>
                    <a:lnT>
                      <a:noFill/>
                    </a:lnT>
                    <a:lnB>
                      <a:noFill/>
                    </a:lnB>
                    <a:solidFill>
                      <a:srgbClr val="F3F1E9"/>
                    </a:solidFill>
                  </a:tcPr>
                </a:tc>
                <a:tc>
                  <a:txBody>
                    <a:bodyPr/>
                    <a:lstStyle/>
                    <a:p>
                      <a:pPr algn="ctr"/>
                      <a:r>
                        <a:rPr lang="ru-RU" sz="1400" i="0" u="none" strike="noStrike" dirty="0">
                          <a:solidFill>
                            <a:srgbClr val="3272C0"/>
                          </a:solidFill>
                          <a:effectLst/>
                          <a:hlinkClick r:id="rId6"/>
                        </a:rPr>
                        <a:t>26</a:t>
                      </a:r>
                      <a:r>
                        <a:rPr lang="ru-RU" sz="1400" u="none" strike="noStrike" dirty="0">
                          <a:solidFill>
                            <a:srgbClr val="3272C0"/>
                          </a:solidFill>
                          <a:effectLst/>
                          <a:hlinkClick r:id="rId6"/>
                        </a:rPr>
                        <a:t>.</a:t>
                      </a:r>
                      <a:r>
                        <a:rPr lang="ru-RU" sz="1400" i="0" u="none" strike="noStrike" dirty="0">
                          <a:solidFill>
                            <a:srgbClr val="3272C0"/>
                          </a:solidFill>
                          <a:effectLst/>
                          <a:hlinkClick r:id="rId6"/>
                        </a:rPr>
                        <a:t>20</a:t>
                      </a:r>
                      <a:r>
                        <a:rPr lang="ru-RU" sz="1400" u="none" strike="noStrike" dirty="0">
                          <a:solidFill>
                            <a:srgbClr val="3272C0"/>
                          </a:solidFill>
                          <a:effectLst/>
                          <a:hlinkClick r:id="rId6"/>
                        </a:rPr>
                        <a:t>.</a:t>
                      </a:r>
                      <a:r>
                        <a:rPr lang="ru-RU" sz="1400" i="0" u="none" strike="noStrike" dirty="0">
                          <a:solidFill>
                            <a:srgbClr val="3272C0"/>
                          </a:solidFill>
                          <a:effectLst/>
                          <a:hlinkClick r:id="rId6"/>
                        </a:rPr>
                        <a:t>13</a:t>
                      </a:r>
                      <a:endParaRPr lang="ru-RU" sz="1400" dirty="0">
                        <a:effectLst/>
                      </a:endParaRPr>
                    </a:p>
                  </a:txBody>
                  <a:tcPr marL="38170" marR="38170" marT="19085" marB="19085">
                    <a:lnL>
                      <a:noFill/>
                    </a:lnL>
                    <a:lnR>
                      <a:noFill/>
                    </a:lnR>
                    <a:lnT>
                      <a:noFill/>
                    </a:lnT>
                    <a:lnB>
                      <a:noFill/>
                    </a:lnB>
                    <a:solidFill>
                      <a:srgbClr val="F3F1E9"/>
                    </a:solidFill>
                  </a:tcPr>
                </a:tc>
                <a:tc>
                  <a:txBody>
                    <a:bodyPr/>
                    <a:lstStyle/>
                    <a:p>
                      <a:pPr algn="l"/>
                      <a:r>
                        <a:rPr lang="ru-RU" sz="1400" i="0" dirty="0">
                          <a:effectLst/>
                        </a:rPr>
                        <a:t>Машины вычислительные электронные цифровые, содержащие в одном корпусе центральный процессор и устройство ввода и вывода, объединенные или нет для автоматической обработки данных</a:t>
                      </a:r>
                      <a:endParaRPr lang="ru-RU" sz="1400" dirty="0">
                        <a:effectLst/>
                      </a:endParaRPr>
                    </a:p>
                  </a:txBody>
                  <a:tcPr marL="38170" marR="38170" marT="19085" marB="19085">
                    <a:lnL>
                      <a:noFill/>
                    </a:lnL>
                    <a:lnR>
                      <a:noFill/>
                    </a:lnR>
                    <a:lnT>
                      <a:noFill/>
                    </a:lnT>
                    <a:lnB>
                      <a:noFill/>
                    </a:lnB>
                    <a:solidFill>
                      <a:srgbClr val="F3F1E9"/>
                    </a:solidFill>
                  </a:tcPr>
                </a:tc>
                <a:extLst>
                  <a:ext uri="{0D108BD9-81ED-4DB2-BD59-A6C34878D82A}">
                    <a16:rowId xmlns:a16="http://schemas.microsoft.com/office/drawing/2014/main" val="1699736956"/>
                  </a:ext>
                </a:extLst>
              </a:tr>
              <a:tr h="400088">
                <a:tc>
                  <a:txBody>
                    <a:bodyPr/>
                    <a:lstStyle/>
                    <a:p>
                      <a:pPr algn="ctr"/>
                      <a:r>
                        <a:rPr lang="ru-RU" sz="1400" dirty="0">
                          <a:effectLst/>
                        </a:rPr>
                        <a:t>17.</a:t>
                      </a:r>
                    </a:p>
                  </a:txBody>
                  <a:tcPr marL="38170" marR="38170" marT="19085" marB="19085">
                    <a:lnL>
                      <a:noFill/>
                    </a:lnL>
                    <a:lnR>
                      <a:noFill/>
                    </a:lnR>
                    <a:lnT>
                      <a:noFill/>
                    </a:lnT>
                    <a:lnB>
                      <a:noFill/>
                    </a:lnB>
                    <a:solidFill>
                      <a:srgbClr val="F3F1E9"/>
                    </a:solidFill>
                  </a:tcPr>
                </a:tc>
                <a:tc>
                  <a:txBody>
                    <a:bodyPr/>
                    <a:lstStyle/>
                    <a:p>
                      <a:pPr algn="ctr"/>
                      <a:r>
                        <a:rPr lang="ru-RU" sz="1400" i="0" u="none" strike="noStrike" dirty="0">
                          <a:solidFill>
                            <a:srgbClr val="3272C0"/>
                          </a:solidFill>
                          <a:effectLst/>
                          <a:hlinkClick r:id="rId7"/>
                        </a:rPr>
                        <a:t>26</a:t>
                      </a:r>
                      <a:r>
                        <a:rPr lang="ru-RU" sz="1400" u="none" strike="noStrike" dirty="0">
                          <a:solidFill>
                            <a:srgbClr val="3272C0"/>
                          </a:solidFill>
                          <a:effectLst/>
                          <a:hlinkClick r:id="rId7"/>
                        </a:rPr>
                        <a:t>.</a:t>
                      </a:r>
                      <a:r>
                        <a:rPr lang="ru-RU" sz="1400" i="0" u="none" strike="noStrike" dirty="0">
                          <a:solidFill>
                            <a:srgbClr val="3272C0"/>
                          </a:solidFill>
                          <a:effectLst/>
                          <a:hlinkClick r:id="rId7"/>
                        </a:rPr>
                        <a:t>20</a:t>
                      </a:r>
                      <a:r>
                        <a:rPr lang="ru-RU" sz="1400" u="none" strike="noStrike" dirty="0">
                          <a:solidFill>
                            <a:srgbClr val="3272C0"/>
                          </a:solidFill>
                          <a:effectLst/>
                          <a:hlinkClick r:id="rId7"/>
                        </a:rPr>
                        <a:t>.</a:t>
                      </a:r>
                      <a:r>
                        <a:rPr lang="ru-RU" sz="1400" i="0" u="none" strike="noStrike" dirty="0">
                          <a:solidFill>
                            <a:srgbClr val="3272C0"/>
                          </a:solidFill>
                          <a:effectLst/>
                          <a:hlinkClick r:id="rId7"/>
                        </a:rPr>
                        <a:t>14</a:t>
                      </a:r>
                      <a:endParaRPr lang="ru-RU" sz="1400" dirty="0">
                        <a:effectLst/>
                      </a:endParaRPr>
                    </a:p>
                  </a:txBody>
                  <a:tcPr marL="38170" marR="38170" marT="19085" marB="19085">
                    <a:lnL>
                      <a:noFill/>
                    </a:lnL>
                    <a:lnR>
                      <a:noFill/>
                    </a:lnR>
                    <a:lnT>
                      <a:noFill/>
                    </a:lnT>
                    <a:lnB>
                      <a:noFill/>
                    </a:lnB>
                    <a:solidFill>
                      <a:srgbClr val="F3F1E9"/>
                    </a:solidFill>
                  </a:tcPr>
                </a:tc>
                <a:tc>
                  <a:txBody>
                    <a:bodyPr/>
                    <a:lstStyle/>
                    <a:p>
                      <a:pPr algn="l"/>
                      <a:r>
                        <a:rPr lang="ru-RU" sz="1400" i="0">
                          <a:effectLst/>
                        </a:rPr>
                        <a:t>Машины вычислительные электронные цифровые, поставляемые в виде систем для автоматической обработки данных</a:t>
                      </a:r>
                      <a:endParaRPr lang="ru-RU" sz="1400">
                        <a:effectLst/>
                      </a:endParaRPr>
                    </a:p>
                  </a:txBody>
                  <a:tcPr marL="38170" marR="38170" marT="19085" marB="19085">
                    <a:lnL>
                      <a:noFill/>
                    </a:lnL>
                    <a:lnR>
                      <a:noFill/>
                    </a:lnR>
                    <a:lnT>
                      <a:noFill/>
                    </a:lnT>
                    <a:lnB>
                      <a:noFill/>
                    </a:lnB>
                    <a:solidFill>
                      <a:srgbClr val="F3F1E9"/>
                    </a:solidFill>
                  </a:tcPr>
                </a:tc>
                <a:extLst>
                  <a:ext uri="{0D108BD9-81ED-4DB2-BD59-A6C34878D82A}">
                    <a16:rowId xmlns:a16="http://schemas.microsoft.com/office/drawing/2014/main" val="1579778605"/>
                  </a:ext>
                </a:extLst>
              </a:tr>
              <a:tr h="884851">
                <a:tc>
                  <a:txBody>
                    <a:bodyPr/>
                    <a:lstStyle/>
                    <a:p>
                      <a:pPr algn="ctr"/>
                      <a:r>
                        <a:rPr lang="ru-RU" sz="1400">
                          <a:effectLst/>
                        </a:rPr>
                        <a:t>18.</a:t>
                      </a:r>
                    </a:p>
                  </a:txBody>
                  <a:tcPr marL="38170" marR="38170" marT="19085" marB="19085">
                    <a:lnL>
                      <a:noFill/>
                    </a:lnL>
                    <a:lnR>
                      <a:noFill/>
                    </a:lnR>
                    <a:lnT>
                      <a:noFill/>
                    </a:lnT>
                    <a:lnB>
                      <a:noFill/>
                    </a:lnB>
                    <a:solidFill>
                      <a:srgbClr val="F3F1E9"/>
                    </a:solidFill>
                  </a:tcPr>
                </a:tc>
                <a:tc>
                  <a:txBody>
                    <a:bodyPr/>
                    <a:lstStyle/>
                    <a:p>
                      <a:pPr algn="ctr"/>
                      <a:r>
                        <a:rPr lang="ru-RU" sz="1400" i="0" u="none" strike="noStrike" dirty="0">
                          <a:solidFill>
                            <a:srgbClr val="3272C0"/>
                          </a:solidFill>
                          <a:effectLst/>
                          <a:hlinkClick r:id="rId8"/>
                        </a:rPr>
                        <a:t>26</a:t>
                      </a:r>
                      <a:r>
                        <a:rPr lang="ru-RU" sz="1400" u="none" strike="noStrike" dirty="0">
                          <a:solidFill>
                            <a:srgbClr val="3272C0"/>
                          </a:solidFill>
                          <a:effectLst/>
                          <a:hlinkClick r:id="rId8"/>
                        </a:rPr>
                        <a:t>.</a:t>
                      </a:r>
                      <a:r>
                        <a:rPr lang="ru-RU" sz="1400" i="0" u="none" strike="noStrike" dirty="0">
                          <a:solidFill>
                            <a:srgbClr val="3272C0"/>
                          </a:solidFill>
                          <a:effectLst/>
                          <a:hlinkClick r:id="rId8"/>
                        </a:rPr>
                        <a:t>20</a:t>
                      </a:r>
                      <a:r>
                        <a:rPr lang="ru-RU" sz="1400" u="none" strike="noStrike" dirty="0">
                          <a:solidFill>
                            <a:srgbClr val="3272C0"/>
                          </a:solidFill>
                          <a:effectLst/>
                          <a:hlinkClick r:id="rId8"/>
                        </a:rPr>
                        <a:t>.</a:t>
                      </a:r>
                      <a:r>
                        <a:rPr lang="ru-RU" sz="1400" i="0" u="none" strike="noStrike" dirty="0">
                          <a:solidFill>
                            <a:srgbClr val="3272C0"/>
                          </a:solidFill>
                          <a:effectLst/>
                          <a:hlinkClick r:id="rId8"/>
                        </a:rPr>
                        <a:t>15</a:t>
                      </a:r>
                      <a:endParaRPr lang="ru-RU" sz="1400" dirty="0">
                        <a:effectLst/>
                      </a:endParaRPr>
                    </a:p>
                  </a:txBody>
                  <a:tcPr marL="38170" marR="38170" marT="19085" marB="19085">
                    <a:lnL>
                      <a:noFill/>
                    </a:lnL>
                    <a:lnR>
                      <a:noFill/>
                    </a:lnR>
                    <a:lnT>
                      <a:noFill/>
                    </a:lnT>
                    <a:lnB>
                      <a:noFill/>
                    </a:lnB>
                    <a:solidFill>
                      <a:srgbClr val="F3F1E9"/>
                    </a:solidFill>
                  </a:tcPr>
                </a:tc>
                <a:tc>
                  <a:txBody>
                    <a:bodyPr/>
                    <a:lstStyle/>
                    <a:p>
                      <a:pPr algn="l"/>
                      <a:r>
                        <a:rPr lang="ru-RU" sz="1400" i="0" dirty="0">
                          <a:effectLst/>
                        </a:rPr>
                        <a:t>Машины вычислительные электронные цифровые прочие, содержащие или не содержащие в одном корпусе одно или два из следующих устройств для автоматической обработки данных: запоминающие устройства, устройства ввода, устройства вывода</a:t>
                      </a:r>
                      <a:endParaRPr lang="ru-RU" sz="1400" dirty="0">
                        <a:effectLst/>
                      </a:endParaRPr>
                    </a:p>
                  </a:txBody>
                  <a:tcPr marL="38170" marR="38170" marT="19085" marB="19085">
                    <a:lnL>
                      <a:noFill/>
                    </a:lnL>
                    <a:lnR>
                      <a:noFill/>
                    </a:lnR>
                    <a:lnT>
                      <a:noFill/>
                    </a:lnT>
                    <a:lnB>
                      <a:noFill/>
                    </a:lnB>
                    <a:solidFill>
                      <a:srgbClr val="F3F1E9"/>
                    </a:solidFill>
                  </a:tcPr>
                </a:tc>
                <a:extLst>
                  <a:ext uri="{0D108BD9-81ED-4DB2-BD59-A6C34878D82A}">
                    <a16:rowId xmlns:a16="http://schemas.microsoft.com/office/drawing/2014/main" val="1197289608"/>
                  </a:ext>
                </a:extLst>
              </a:tr>
            </a:tbl>
          </a:graphicData>
        </a:graphic>
      </p:graphicFrame>
      <p:graphicFrame>
        <p:nvGraphicFramePr>
          <p:cNvPr id="11" name="Таблица 10">
            <a:extLst>
              <a:ext uri="{FF2B5EF4-FFF2-40B4-BE49-F238E27FC236}">
                <a16:creationId xmlns:a16="http://schemas.microsoft.com/office/drawing/2014/main" id="{2D3AEA6C-E957-4B78-891D-2E7A290F3FF7}"/>
              </a:ext>
            </a:extLst>
          </p:cNvPr>
          <p:cNvGraphicFramePr>
            <a:graphicFrameLocks noGrp="1"/>
          </p:cNvGraphicFramePr>
          <p:nvPr/>
        </p:nvGraphicFramePr>
        <p:xfrm>
          <a:off x="484989" y="5274828"/>
          <a:ext cx="10503015" cy="731520"/>
        </p:xfrm>
        <a:graphic>
          <a:graphicData uri="http://schemas.openxmlformats.org/drawingml/2006/table">
            <a:tbl>
              <a:tblPr/>
              <a:tblGrid>
                <a:gridCol w="1130707">
                  <a:extLst>
                    <a:ext uri="{9D8B030D-6E8A-4147-A177-3AD203B41FA5}">
                      <a16:colId xmlns:a16="http://schemas.microsoft.com/office/drawing/2014/main" val="502485265"/>
                    </a:ext>
                  </a:extLst>
                </a:gridCol>
                <a:gridCol w="1177838">
                  <a:extLst>
                    <a:ext uri="{9D8B030D-6E8A-4147-A177-3AD203B41FA5}">
                      <a16:colId xmlns:a16="http://schemas.microsoft.com/office/drawing/2014/main" val="407795947"/>
                    </a:ext>
                  </a:extLst>
                </a:gridCol>
                <a:gridCol w="8194470">
                  <a:extLst>
                    <a:ext uri="{9D8B030D-6E8A-4147-A177-3AD203B41FA5}">
                      <a16:colId xmlns:a16="http://schemas.microsoft.com/office/drawing/2014/main" val="3347185515"/>
                    </a:ext>
                  </a:extLst>
                </a:gridCol>
              </a:tblGrid>
              <a:tr h="0">
                <a:tc>
                  <a:txBody>
                    <a:bodyPr/>
                    <a:lstStyle/>
                    <a:p>
                      <a:pPr algn="ctr"/>
                      <a:r>
                        <a:rPr lang="ru-RU" sz="1400" dirty="0">
                          <a:effectLst/>
                        </a:rPr>
                        <a:t>76.</a:t>
                      </a:r>
                    </a:p>
                  </a:txBody>
                  <a:tcPr>
                    <a:lnL>
                      <a:noFill/>
                    </a:lnL>
                    <a:lnR>
                      <a:noFill/>
                    </a:lnR>
                    <a:lnT>
                      <a:noFill/>
                    </a:lnT>
                    <a:lnB>
                      <a:noFill/>
                    </a:lnB>
                    <a:solidFill>
                      <a:srgbClr val="F3F1E9"/>
                    </a:solidFill>
                  </a:tcPr>
                </a:tc>
                <a:tc>
                  <a:txBody>
                    <a:bodyPr/>
                    <a:lstStyle/>
                    <a:p>
                      <a:pPr algn="ctr"/>
                      <a:r>
                        <a:rPr lang="ru-RU" sz="1400" i="0" u="none" strike="noStrike" dirty="0">
                          <a:solidFill>
                            <a:srgbClr val="3272C0"/>
                          </a:solidFill>
                          <a:effectLst/>
                          <a:hlinkClick r:id="rId9"/>
                        </a:rPr>
                        <a:t>27</a:t>
                      </a:r>
                      <a:r>
                        <a:rPr lang="ru-RU" sz="1400" u="none" strike="noStrike" dirty="0">
                          <a:solidFill>
                            <a:srgbClr val="3272C0"/>
                          </a:solidFill>
                          <a:effectLst/>
                          <a:hlinkClick r:id="rId9"/>
                        </a:rPr>
                        <a:t>.</a:t>
                      </a:r>
                      <a:r>
                        <a:rPr lang="ru-RU" sz="1400" i="0" u="none" strike="noStrike" dirty="0">
                          <a:solidFill>
                            <a:srgbClr val="3272C0"/>
                          </a:solidFill>
                          <a:effectLst/>
                          <a:hlinkClick r:id="rId9"/>
                        </a:rPr>
                        <a:t>40</a:t>
                      </a:r>
                      <a:r>
                        <a:rPr lang="ru-RU" sz="1400" u="none" strike="noStrike" dirty="0">
                          <a:solidFill>
                            <a:srgbClr val="3272C0"/>
                          </a:solidFill>
                          <a:effectLst/>
                          <a:hlinkClick r:id="rId9"/>
                        </a:rPr>
                        <a:t>.</a:t>
                      </a:r>
                      <a:r>
                        <a:rPr lang="ru-RU" sz="1400" i="0" u="none" strike="noStrike" dirty="0">
                          <a:solidFill>
                            <a:srgbClr val="3272C0"/>
                          </a:solidFill>
                          <a:effectLst/>
                          <a:hlinkClick r:id="rId9"/>
                        </a:rPr>
                        <a:t>39.110</a:t>
                      </a:r>
                      <a:endParaRPr lang="ru-RU" sz="1400" dirty="0">
                        <a:effectLst/>
                      </a:endParaRPr>
                    </a:p>
                  </a:txBody>
                  <a:tcPr>
                    <a:lnL>
                      <a:noFill/>
                    </a:lnL>
                    <a:lnR>
                      <a:noFill/>
                    </a:lnR>
                    <a:lnT>
                      <a:noFill/>
                    </a:lnT>
                    <a:lnB>
                      <a:noFill/>
                    </a:lnB>
                    <a:solidFill>
                      <a:srgbClr val="F3F1E9"/>
                    </a:solidFill>
                  </a:tcPr>
                </a:tc>
                <a:tc>
                  <a:txBody>
                    <a:bodyPr/>
                    <a:lstStyle/>
                    <a:p>
                      <a:pPr algn="l"/>
                      <a:r>
                        <a:rPr lang="ru-RU" sz="1400" i="0" dirty="0">
                          <a:effectLst/>
                        </a:rPr>
                        <a:t>Операционные и смотровые медицинские светильники, соответствующие кодам 129360, 146180, 151730, 187160, 187210 вида медицинского изделия в соответствии с номенклатурной классификацией медицинских изделий</a:t>
                      </a:r>
                      <a:endParaRPr lang="ru-RU" sz="1400" dirty="0">
                        <a:effectLst/>
                      </a:endParaRPr>
                    </a:p>
                  </a:txBody>
                  <a:tcPr>
                    <a:lnL>
                      <a:noFill/>
                    </a:lnL>
                    <a:lnR>
                      <a:noFill/>
                    </a:lnR>
                    <a:lnT>
                      <a:noFill/>
                    </a:lnT>
                    <a:lnB>
                      <a:noFill/>
                    </a:lnB>
                    <a:solidFill>
                      <a:srgbClr val="F3F1E9"/>
                    </a:solidFill>
                  </a:tcPr>
                </a:tc>
                <a:extLst>
                  <a:ext uri="{0D108BD9-81ED-4DB2-BD59-A6C34878D82A}">
                    <a16:rowId xmlns:a16="http://schemas.microsoft.com/office/drawing/2014/main" val="957835885"/>
                  </a:ext>
                </a:extLst>
              </a:tr>
            </a:tbl>
          </a:graphicData>
        </a:graphic>
      </p:graphicFrame>
      <p:graphicFrame>
        <p:nvGraphicFramePr>
          <p:cNvPr id="12" name="Таблица 11">
            <a:extLst>
              <a:ext uri="{FF2B5EF4-FFF2-40B4-BE49-F238E27FC236}">
                <a16:creationId xmlns:a16="http://schemas.microsoft.com/office/drawing/2014/main" id="{37BA2ED7-5828-40A4-98E7-01DEF19AB50E}"/>
              </a:ext>
            </a:extLst>
          </p:cNvPr>
          <p:cNvGraphicFramePr>
            <a:graphicFrameLocks noGrp="1"/>
          </p:cNvGraphicFramePr>
          <p:nvPr/>
        </p:nvGraphicFramePr>
        <p:xfrm>
          <a:off x="560489" y="5989481"/>
          <a:ext cx="10403922" cy="304800"/>
        </p:xfrm>
        <a:graphic>
          <a:graphicData uri="http://schemas.openxmlformats.org/drawingml/2006/table">
            <a:tbl>
              <a:tblPr/>
              <a:tblGrid>
                <a:gridCol w="1100531">
                  <a:extLst>
                    <a:ext uri="{9D8B030D-6E8A-4147-A177-3AD203B41FA5}">
                      <a16:colId xmlns:a16="http://schemas.microsoft.com/office/drawing/2014/main" val="1612400831"/>
                    </a:ext>
                  </a:extLst>
                </a:gridCol>
                <a:gridCol w="1140903">
                  <a:extLst>
                    <a:ext uri="{9D8B030D-6E8A-4147-A177-3AD203B41FA5}">
                      <a16:colId xmlns:a16="http://schemas.microsoft.com/office/drawing/2014/main" val="2958819740"/>
                    </a:ext>
                  </a:extLst>
                </a:gridCol>
                <a:gridCol w="8162488">
                  <a:extLst>
                    <a:ext uri="{9D8B030D-6E8A-4147-A177-3AD203B41FA5}">
                      <a16:colId xmlns:a16="http://schemas.microsoft.com/office/drawing/2014/main" val="870849637"/>
                    </a:ext>
                  </a:extLst>
                </a:gridCol>
              </a:tblGrid>
              <a:tr h="0">
                <a:tc>
                  <a:txBody>
                    <a:bodyPr/>
                    <a:lstStyle/>
                    <a:p>
                      <a:pPr algn="ctr"/>
                      <a:r>
                        <a:rPr lang="ru-RU" sz="1400" dirty="0">
                          <a:effectLst/>
                        </a:rPr>
                        <a:t>103.</a:t>
                      </a:r>
                    </a:p>
                  </a:txBody>
                  <a:tcPr>
                    <a:lnL>
                      <a:noFill/>
                    </a:lnL>
                    <a:lnR>
                      <a:noFill/>
                    </a:lnR>
                    <a:lnT>
                      <a:noFill/>
                    </a:lnT>
                    <a:lnB>
                      <a:noFill/>
                    </a:lnB>
                    <a:solidFill>
                      <a:srgbClr val="F3F1E9"/>
                    </a:solidFill>
                  </a:tcPr>
                </a:tc>
                <a:tc>
                  <a:txBody>
                    <a:bodyPr/>
                    <a:lstStyle/>
                    <a:p>
                      <a:pPr algn="ctr"/>
                      <a:r>
                        <a:rPr lang="ru-RU" sz="1400" i="0" u="none" strike="noStrike" dirty="0">
                          <a:solidFill>
                            <a:srgbClr val="3272C0"/>
                          </a:solidFill>
                          <a:effectLst/>
                          <a:hlinkClick r:id="rId10"/>
                        </a:rPr>
                        <a:t>32</a:t>
                      </a:r>
                      <a:r>
                        <a:rPr lang="ru-RU" sz="1400" u="none" strike="noStrike" dirty="0">
                          <a:solidFill>
                            <a:srgbClr val="3272C0"/>
                          </a:solidFill>
                          <a:effectLst/>
                          <a:hlinkClick r:id="rId10"/>
                        </a:rPr>
                        <a:t>.</a:t>
                      </a:r>
                      <a:r>
                        <a:rPr lang="ru-RU" sz="1400" i="0" u="none" strike="noStrike" dirty="0">
                          <a:solidFill>
                            <a:srgbClr val="3272C0"/>
                          </a:solidFill>
                          <a:effectLst/>
                          <a:hlinkClick r:id="rId10"/>
                        </a:rPr>
                        <a:t>50</a:t>
                      </a:r>
                      <a:r>
                        <a:rPr lang="ru-RU" sz="1400" u="none" strike="noStrike" dirty="0">
                          <a:solidFill>
                            <a:srgbClr val="3272C0"/>
                          </a:solidFill>
                          <a:effectLst/>
                          <a:hlinkClick r:id="rId10"/>
                        </a:rPr>
                        <a:t>.</a:t>
                      </a:r>
                      <a:r>
                        <a:rPr lang="ru-RU" sz="1400" i="0" u="none" strike="noStrike" dirty="0">
                          <a:solidFill>
                            <a:srgbClr val="3272C0"/>
                          </a:solidFill>
                          <a:effectLst/>
                          <a:hlinkClick r:id="rId10"/>
                        </a:rPr>
                        <a:t>22.122</a:t>
                      </a:r>
                      <a:endParaRPr lang="ru-RU" sz="1400" dirty="0">
                        <a:effectLst/>
                      </a:endParaRPr>
                    </a:p>
                  </a:txBody>
                  <a:tcPr>
                    <a:lnL>
                      <a:noFill/>
                    </a:lnL>
                    <a:lnR>
                      <a:noFill/>
                    </a:lnR>
                    <a:lnT>
                      <a:noFill/>
                    </a:lnT>
                    <a:lnB>
                      <a:noFill/>
                    </a:lnB>
                    <a:solidFill>
                      <a:srgbClr val="F3F1E9"/>
                    </a:solidFill>
                  </a:tcPr>
                </a:tc>
                <a:tc>
                  <a:txBody>
                    <a:bodyPr/>
                    <a:lstStyle/>
                    <a:p>
                      <a:pPr algn="l"/>
                      <a:r>
                        <a:rPr lang="ru-RU" sz="1400" i="0" dirty="0">
                          <a:effectLst/>
                        </a:rPr>
                        <a:t>Аппараты нижних конечностей</a:t>
                      </a:r>
                      <a:endParaRPr lang="ru-RU" sz="1400" dirty="0">
                        <a:effectLst/>
                      </a:endParaRPr>
                    </a:p>
                  </a:txBody>
                  <a:tcPr>
                    <a:lnL>
                      <a:noFill/>
                    </a:lnL>
                    <a:lnR>
                      <a:noFill/>
                    </a:lnR>
                    <a:lnT>
                      <a:noFill/>
                    </a:lnT>
                    <a:lnB>
                      <a:noFill/>
                    </a:lnB>
                    <a:solidFill>
                      <a:srgbClr val="F3F1E9"/>
                    </a:solidFill>
                  </a:tcPr>
                </a:tc>
                <a:extLst>
                  <a:ext uri="{0D108BD9-81ED-4DB2-BD59-A6C34878D82A}">
                    <a16:rowId xmlns:a16="http://schemas.microsoft.com/office/drawing/2014/main" val="1527385996"/>
                  </a:ext>
                </a:extLst>
              </a:tr>
            </a:tbl>
          </a:graphicData>
        </a:graphic>
      </p:graphicFrame>
    </p:spTree>
    <p:extLst>
      <p:ext uri="{BB962C8B-B14F-4D97-AF65-F5344CB8AC3E}">
        <p14:creationId xmlns:p14="http://schemas.microsoft.com/office/powerpoint/2010/main" val="239207125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B869B04-6611-4B4E-BB35-A1D41731390D}"/>
              </a:ext>
            </a:extLst>
          </p:cNvPr>
          <p:cNvSpPr>
            <a:spLocks noGrp="1"/>
          </p:cNvSpPr>
          <p:nvPr>
            <p:ph type="title"/>
          </p:nvPr>
        </p:nvSpPr>
        <p:spPr>
          <a:xfrm>
            <a:off x="838200" y="-78758"/>
            <a:ext cx="10515600" cy="1325563"/>
          </a:xfrm>
        </p:spPr>
        <p:txBody>
          <a:bodyPr>
            <a:normAutofit/>
          </a:bodyPr>
          <a:lstStyle/>
          <a:p>
            <a:pPr algn="ctr"/>
            <a:r>
              <a:rPr lang="ru-RU" sz="2800" dirty="0">
                <a:solidFill>
                  <a:srgbClr val="00B0F0"/>
                </a:solidFill>
              </a:rPr>
              <a:t>Постановление Правительства РФ от 3 декабря 2020 г. N 2014 "О минимальной обязательной доле закупок российских товаров и ее достижении заказчиком« </a:t>
            </a:r>
            <a:r>
              <a:rPr lang="ru-RU" sz="2800" dirty="0">
                <a:solidFill>
                  <a:srgbClr val="C00000"/>
                </a:solidFill>
              </a:rPr>
              <a:t>– изменено с 23.12.2021, 01.01.2022</a:t>
            </a:r>
          </a:p>
        </p:txBody>
      </p:sp>
      <p:sp>
        <p:nvSpPr>
          <p:cNvPr id="3" name="Объект 2">
            <a:extLst>
              <a:ext uri="{FF2B5EF4-FFF2-40B4-BE49-F238E27FC236}">
                <a16:creationId xmlns:a16="http://schemas.microsoft.com/office/drawing/2014/main" id="{DE53B156-0EA4-4209-96D4-1B029B747294}"/>
              </a:ext>
            </a:extLst>
          </p:cNvPr>
          <p:cNvSpPr>
            <a:spLocks noGrp="1"/>
          </p:cNvSpPr>
          <p:nvPr>
            <p:ph idx="1"/>
          </p:nvPr>
        </p:nvSpPr>
        <p:spPr>
          <a:xfrm>
            <a:off x="360727" y="1355108"/>
            <a:ext cx="11568418" cy="4945024"/>
          </a:xfrm>
        </p:spPr>
        <p:txBody>
          <a:bodyPr>
            <a:noAutofit/>
          </a:bodyPr>
          <a:lstStyle/>
          <a:p>
            <a:r>
              <a:rPr lang="ru-RU" sz="1600" b="1" dirty="0">
                <a:solidFill>
                  <a:srgbClr val="C00000"/>
                </a:solidFill>
              </a:rPr>
              <a:t>С 23.12. 2021 2 позиции изложены в новой редакции: </a:t>
            </a:r>
          </a:p>
          <a:p>
            <a:endParaRPr lang="ru-RU" sz="1600" b="1" dirty="0">
              <a:solidFill>
                <a:srgbClr val="C00000"/>
              </a:solidFill>
            </a:endParaRPr>
          </a:p>
        </p:txBody>
      </p:sp>
      <p:graphicFrame>
        <p:nvGraphicFramePr>
          <p:cNvPr id="19" name="Таблица 18">
            <a:extLst>
              <a:ext uri="{FF2B5EF4-FFF2-40B4-BE49-F238E27FC236}">
                <a16:creationId xmlns:a16="http://schemas.microsoft.com/office/drawing/2014/main" id="{89D85803-0898-452E-997C-3807101CB0B1}"/>
              </a:ext>
            </a:extLst>
          </p:cNvPr>
          <p:cNvGraphicFramePr>
            <a:graphicFrameLocks noGrp="1"/>
          </p:cNvGraphicFramePr>
          <p:nvPr/>
        </p:nvGraphicFramePr>
        <p:xfrm>
          <a:off x="648821" y="1915207"/>
          <a:ext cx="9015132" cy="914400"/>
        </p:xfrm>
        <a:graphic>
          <a:graphicData uri="http://schemas.openxmlformats.org/drawingml/2006/table">
            <a:tbl>
              <a:tblPr/>
              <a:tblGrid>
                <a:gridCol w="587943">
                  <a:extLst>
                    <a:ext uri="{9D8B030D-6E8A-4147-A177-3AD203B41FA5}">
                      <a16:colId xmlns:a16="http://schemas.microsoft.com/office/drawing/2014/main" val="3495477192"/>
                    </a:ext>
                  </a:extLst>
                </a:gridCol>
                <a:gridCol w="1724634">
                  <a:extLst>
                    <a:ext uri="{9D8B030D-6E8A-4147-A177-3AD203B41FA5}">
                      <a16:colId xmlns:a16="http://schemas.microsoft.com/office/drawing/2014/main" val="4156572863"/>
                    </a:ext>
                  </a:extLst>
                </a:gridCol>
                <a:gridCol w="3148764">
                  <a:extLst>
                    <a:ext uri="{9D8B030D-6E8A-4147-A177-3AD203B41FA5}">
                      <a16:colId xmlns:a16="http://schemas.microsoft.com/office/drawing/2014/main" val="1565522397"/>
                    </a:ext>
                  </a:extLst>
                </a:gridCol>
                <a:gridCol w="1019101">
                  <a:extLst>
                    <a:ext uri="{9D8B030D-6E8A-4147-A177-3AD203B41FA5}">
                      <a16:colId xmlns:a16="http://schemas.microsoft.com/office/drawing/2014/main" val="2354663807"/>
                    </a:ext>
                  </a:extLst>
                </a:gridCol>
                <a:gridCol w="1397999">
                  <a:extLst>
                    <a:ext uri="{9D8B030D-6E8A-4147-A177-3AD203B41FA5}">
                      <a16:colId xmlns:a16="http://schemas.microsoft.com/office/drawing/2014/main" val="2557281995"/>
                    </a:ext>
                  </a:extLst>
                </a:gridCol>
                <a:gridCol w="1136691">
                  <a:extLst>
                    <a:ext uri="{9D8B030D-6E8A-4147-A177-3AD203B41FA5}">
                      <a16:colId xmlns:a16="http://schemas.microsoft.com/office/drawing/2014/main" val="1711104831"/>
                    </a:ext>
                  </a:extLst>
                </a:gridCol>
              </a:tblGrid>
              <a:tr h="0">
                <a:tc>
                  <a:txBody>
                    <a:bodyPr/>
                    <a:lstStyle/>
                    <a:p>
                      <a:pPr algn="ctr"/>
                      <a:r>
                        <a:rPr lang="ru-RU" dirty="0">
                          <a:effectLst/>
                        </a:rPr>
                        <a:t>102.</a:t>
                      </a:r>
                    </a:p>
                  </a:txBody>
                  <a:tcPr>
                    <a:lnL>
                      <a:noFill/>
                    </a:lnL>
                    <a:lnR>
                      <a:noFill/>
                    </a:lnR>
                    <a:lnT>
                      <a:noFill/>
                    </a:lnT>
                    <a:lnB>
                      <a:noFill/>
                    </a:lnB>
                    <a:solidFill>
                      <a:srgbClr val="FFFFFF"/>
                    </a:solidFill>
                  </a:tcPr>
                </a:tc>
                <a:tc>
                  <a:txBody>
                    <a:bodyPr/>
                    <a:lstStyle/>
                    <a:p>
                      <a:pPr algn="ctr"/>
                      <a:r>
                        <a:rPr lang="ru-RU" dirty="0">
                          <a:effectLst/>
                        </a:rPr>
                        <a:t>32.50.22.121</a:t>
                      </a:r>
                    </a:p>
                  </a:txBody>
                  <a:tcPr>
                    <a:lnL>
                      <a:noFill/>
                    </a:lnL>
                    <a:lnR>
                      <a:noFill/>
                    </a:lnR>
                    <a:lnT>
                      <a:noFill/>
                    </a:lnT>
                    <a:lnB>
                      <a:noFill/>
                    </a:lnB>
                    <a:solidFill>
                      <a:srgbClr val="FFFFFF"/>
                    </a:solidFill>
                  </a:tcPr>
                </a:tc>
                <a:tc>
                  <a:txBody>
                    <a:bodyPr/>
                    <a:lstStyle/>
                    <a:p>
                      <a:pPr algn="l"/>
                      <a:r>
                        <a:rPr lang="ru-RU" dirty="0">
                          <a:effectLst/>
                        </a:rPr>
                        <a:t>Протезы внешние </a:t>
                      </a:r>
                      <a:r>
                        <a:rPr lang="ru-RU" i="1" dirty="0">
                          <a:solidFill>
                            <a:srgbClr val="7030A0"/>
                          </a:solidFill>
                          <a:effectLst/>
                        </a:rPr>
                        <a:t>(ранее называлась – аппараты верхних конечностей)</a:t>
                      </a:r>
                    </a:p>
                  </a:txBody>
                  <a:tcPr>
                    <a:lnL>
                      <a:noFill/>
                    </a:lnL>
                    <a:lnR>
                      <a:noFill/>
                    </a:lnR>
                    <a:lnT>
                      <a:noFill/>
                    </a:lnT>
                    <a:lnB>
                      <a:noFill/>
                    </a:lnB>
                    <a:solidFill>
                      <a:srgbClr val="FFFFFF"/>
                    </a:solidFill>
                  </a:tcPr>
                </a:tc>
                <a:tc>
                  <a:txBody>
                    <a:bodyPr/>
                    <a:lstStyle/>
                    <a:p>
                      <a:pPr algn="ctr"/>
                      <a:r>
                        <a:rPr lang="ru-RU" dirty="0">
                          <a:effectLst/>
                        </a:rPr>
                        <a:t>45</a:t>
                      </a:r>
                    </a:p>
                  </a:txBody>
                  <a:tcPr>
                    <a:lnL>
                      <a:noFill/>
                    </a:lnL>
                    <a:lnR>
                      <a:noFill/>
                    </a:lnR>
                    <a:lnT>
                      <a:noFill/>
                    </a:lnT>
                    <a:lnB>
                      <a:noFill/>
                    </a:lnB>
                    <a:solidFill>
                      <a:srgbClr val="FFFFFF"/>
                    </a:solidFill>
                  </a:tcPr>
                </a:tc>
                <a:tc>
                  <a:txBody>
                    <a:bodyPr/>
                    <a:lstStyle/>
                    <a:p>
                      <a:pPr algn="ctr"/>
                      <a:r>
                        <a:rPr lang="ru-RU">
                          <a:effectLst/>
                        </a:rPr>
                        <a:t>47</a:t>
                      </a:r>
                    </a:p>
                  </a:txBody>
                  <a:tcPr>
                    <a:lnL>
                      <a:noFill/>
                    </a:lnL>
                    <a:lnR>
                      <a:noFill/>
                    </a:lnR>
                    <a:lnT>
                      <a:noFill/>
                    </a:lnT>
                    <a:lnB>
                      <a:noFill/>
                    </a:lnB>
                    <a:solidFill>
                      <a:srgbClr val="FFFFFF"/>
                    </a:solidFill>
                  </a:tcPr>
                </a:tc>
                <a:tc>
                  <a:txBody>
                    <a:bodyPr/>
                    <a:lstStyle/>
                    <a:p>
                      <a:pPr algn="ctr"/>
                      <a:r>
                        <a:rPr lang="ru-RU" dirty="0">
                          <a:effectLst/>
                        </a:rPr>
                        <a:t>50</a:t>
                      </a:r>
                    </a:p>
                  </a:txBody>
                  <a:tcPr>
                    <a:lnL>
                      <a:noFill/>
                    </a:lnL>
                    <a:lnR>
                      <a:noFill/>
                    </a:lnR>
                    <a:lnT>
                      <a:noFill/>
                    </a:lnT>
                    <a:lnB>
                      <a:noFill/>
                    </a:lnB>
                    <a:solidFill>
                      <a:srgbClr val="FFFFFF"/>
                    </a:solidFill>
                  </a:tcPr>
                </a:tc>
                <a:extLst>
                  <a:ext uri="{0D108BD9-81ED-4DB2-BD59-A6C34878D82A}">
                    <a16:rowId xmlns:a16="http://schemas.microsoft.com/office/drawing/2014/main" val="1086817083"/>
                  </a:ext>
                </a:extLst>
              </a:tr>
            </a:tbl>
          </a:graphicData>
        </a:graphic>
      </p:graphicFrame>
      <p:graphicFrame>
        <p:nvGraphicFramePr>
          <p:cNvPr id="20" name="Таблица 19">
            <a:extLst>
              <a:ext uri="{FF2B5EF4-FFF2-40B4-BE49-F238E27FC236}">
                <a16:creationId xmlns:a16="http://schemas.microsoft.com/office/drawing/2014/main" id="{4B57C30C-CB15-4CED-A056-588E894B643C}"/>
              </a:ext>
            </a:extLst>
          </p:cNvPr>
          <p:cNvGraphicFramePr>
            <a:graphicFrameLocks noGrp="1"/>
          </p:cNvGraphicFramePr>
          <p:nvPr/>
        </p:nvGraphicFramePr>
        <p:xfrm>
          <a:off x="648822" y="2937910"/>
          <a:ext cx="9015132" cy="1737360"/>
        </p:xfrm>
        <a:graphic>
          <a:graphicData uri="http://schemas.openxmlformats.org/drawingml/2006/table">
            <a:tbl>
              <a:tblPr/>
              <a:tblGrid>
                <a:gridCol w="587943">
                  <a:extLst>
                    <a:ext uri="{9D8B030D-6E8A-4147-A177-3AD203B41FA5}">
                      <a16:colId xmlns:a16="http://schemas.microsoft.com/office/drawing/2014/main" val="3952904380"/>
                    </a:ext>
                  </a:extLst>
                </a:gridCol>
                <a:gridCol w="1724634">
                  <a:extLst>
                    <a:ext uri="{9D8B030D-6E8A-4147-A177-3AD203B41FA5}">
                      <a16:colId xmlns:a16="http://schemas.microsoft.com/office/drawing/2014/main" val="3467969098"/>
                    </a:ext>
                  </a:extLst>
                </a:gridCol>
                <a:gridCol w="3148764">
                  <a:extLst>
                    <a:ext uri="{9D8B030D-6E8A-4147-A177-3AD203B41FA5}">
                      <a16:colId xmlns:a16="http://schemas.microsoft.com/office/drawing/2014/main" val="1376762908"/>
                    </a:ext>
                  </a:extLst>
                </a:gridCol>
                <a:gridCol w="1019101">
                  <a:extLst>
                    <a:ext uri="{9D8B030D-6E8A-4147-A177-3AD203B41FA5}">
                      <a16:colId xmlns:a16="http://schemas.microsoft.com/office/drawing/2014/main" val="567474450"/>
                    </a:ext>
                  </a:extLst>
                </a:gridCol>
                <a:gridCol w="1397999">
                  <a:extLst>
                    <a:ext uri="{9D8B030D-6E8A-4147-A177-3AD203B41FA5}">
                      <a16:colId xmlns:a16="http://schemas.microsoft.com/office/drawing/2014/main" val="3064881778"/>
                    </a:ext>
                  </a:extLst>
                </a:gridCol>
                <a:gridCol w="1136691">
                  <a:extLst>
                    <a:ext uri="{9D8B030D-6E8A-4147-A177-3AD203B41FA5}">
                      <a16:colId xmlns:a16="http://schemas.microsoft.com/office/drawing/2014/main" val="1193005173"/>
                    </a:ext>
                  </a:extLst>
                </a:gridCol>
              </a:tblGrid>
              <a:tr h="0">
                <a:tc>
                  <a:txBody>
                    <a:bodyPr/>
                    <a:lstStyle/>
                    <a:p>
                      <a:pPr algn="ctr"/>
                      <a:r>
                        <a:rPr lang="ru-RU">
                          <a:effectLst/>
                        </a:rPr>
                        <a:t>106.</a:t>
                      </a:r>
                    </a:p>
                  </a:txBody>
                  <a:tcPr>
                    <a:lnL>
                      <a:noFill/>
                    </a:lnL>
                    <a:lnR>
                      <a:noFill/>
                    </a:lnR>
                    <a:lnT>
                      <a:noFill/>
                    </a:lnT>
                    <a:lnB>
                      <a:noFill/>
                    </a:lnB>
                    <a:solidFill>
                      <a:srgbClr val="F3F1E9"/>
                    </a:solidFill>
                  </a:tcPr>
                </a:tc>
                <a:tc>
                  <a:txBody>
                    <a:bodyPr/>
                    <a:lstStyle/>
                    <a:p>
                      <a:pPr algn="ctr"/>
                      <a:r>
                        <a:rPr lang="ru-RU" u="none" strike="noStrike">
                          <a:solidFill>
                            <a:srgbClr val="3272C0"/>
                          </a:solidFill>
                          <a:effectLst/>
                          <a:hlinkClick r:id="rId2"/>
                        </a:rPr>
                        <a:t>32.50.22.</a:t>
                      </a:r>
                      <a:r>
                        <a:rPr lang="ru-RU" i="0" u="none" strike="noStrike">
                          <a:solidFill>
                            <a:srgbClr val="3272C0"/>
                          </a:solidFill>
                          <a:effectLst/>
                          <a:hlinkClick r:id="rId2"/>
                        </a:rPr>
                        <a:t>157</a:t>
                      </a:r>
                      <a:endParaRPr lang="ru-RU">
                        <a:effectLst/>
                      </a:endParaRPr>
                    </a:p>
                  </a:txBody>
                  <a:tcPr>
                    <a:lnL>
                      <a:noFill/>
                    </a:lnL>
                    <a:lnR>
                      <a:noFill/>
                    </a:lnR>
                    <a:lnT>
                      <a:noFill/>
                    </a:lnT>
                    <a:lnB>
                      <a:noFill/>
                    </a:lnB>
                    <a:solidFill>
                      <a:srgbClr val="F3F1E9"/>
                    </a:solidFill>
                  </a:tcPr>
                </a:tc>
                <a:tc>
                  <a:txBody>
                    <a:bodyPr/>
                    <a:lstStyle/>
                    <a:p>
                      <a:pPr algn="l"/>
                      <a:r>
                        <a:rPr lang="ru-RU" i="0" dirty="0">
                          <a:effectLst/>
                        </a:rPr>
                        <a:t>Вкладные корригирующие элементы для ортопедической обуви (в том числе стельки, полустельки) </a:t>
                      </a:r>
                      <a:r>
                        <a:rPr lang="ru-RU" i="1" dirty="0">
                          <a:solidFill>
                            <a:srgbClr val="7030A0"/>
                          </a:solidFill>
                          <a:effectLst/>
                        </a:rPr>
                        <a:t>(ранее называлась – стельки ортопедические …153)</a:t>
                      </a:r>
                    </a:p>
                  </a:txBody>
                  <a:tcPr>
                    <a:lnL>
                      <a:noFill/>
                    </a:lnL>
                    <a:lnR>
                      <a:noFill/>
                    </a:lnR>
                    <a:lnT>
                      <a:noFill/>
                    </a:lnT>
                    <a:lnB>
                      <a:noFill/>
                    </a:lnB>
                    <a:solidFill>
                      <a:srgbClr val="F3F1E9"/>
                    </a:solidFill>
                  </a:tcPr>
                </a:tc>
                <a:tc>
                  <a:txBody>
                    <a:bodyPr/>
                    <a:lstStyle/>
                    <a:p>
                      <a:pPr algn="ctr"/>
                      <a:r>
                        <a:rPr lang="ru-RU" dirty="0">
                          <a:effectLst/>
                        </a:rPr>
                        <a:t>55</a:t>
                      </a:r>
                    </a:p>
                  </a:txBody>
                  <a:tcPr>
                    <a:lnL>
                      <a:noFill/>
                    </a:lnL>
                    <a:lnR>
                      <a:noFill/>
                    </a:lnR>
                    <a:lnT>
                      <a:noFill/>
                    </a:lnT>
                    <a:lnB>
                      <a:noFill/>
                    </a:lnB>
                    <a:solidFill>
                      <a:srgbClr val="F3F1E9"/>
                    </a:solidFill>
                  </a:tcPr>
                </a:tc>
                <a:tc>
                  <a:txBody>
                    <a:bodyPr/>
                    <a:lstStyle/>
                    <a:p>
                      <a:pPr algn="ctr"/>
                      <a:r>
                        <a:rPr lang="ru-RU">
                          <a:effectLst/>
                        </a:rPr>
                        <a:t>57</a:t>
                      </a:r>
                    </a:p>
                  </a:txBody>
                  <a:tcPr>
                    <a:lnL>
                      <a:noFill/>
                    </a:lnL>
                    <a:lnR>
                      <a:noFill/>
                    </a:lnR>
                    <a:lnT>
                      <a:noFill/>
                    </a:lnT>
                    <a:lnB>
                      <a:noFill/>
                    </a:lnB>
                    <a:solidFill>
                      <a:srgbClr val="F3F1E9"/>
                    </a:solidFill>
                  </a:tcPr>
                </a:tc>
                <a:tc>
                  <a:txBody>
                    <a:bodyPr/>
                    <a:lstStyle/>
                    <a:p>
                      <a:pPr algn="ctr"/>
                      <a:r>
                        <a:rPr lang="ru-RU" dirty="0">
                          <a:effectLst/>
                        </a:rPr>
                        <a:t>60</a:t>
                      </a:r>
                    </a:p>
                  </a:txBody>
                  <a:tcPr>
                    <a:lnL>
                      <a:noFill/>
                    </a:lnL>
                    <a:lnR>
                      <a:noFill/>
                    </a:lnR>
                    <a:lnT>
                      <a:noFill/>
                    </a:lnT>
                    <a:lnB>
                      <a:noFill/>
                    </a:lnB>
                    <a:solidFill>
                      <a:srgbClr val="F3F1E9"/>
                    </a:solidFill>
                  </a:tcPr>
                </a:tc>
                <a:extLst>
                  <a:ext uri="{0D108BD9-81ED-4DB2-BD59-A6C34878D82A}">
                    <a16:rowId xmlns:a16="http://schemas.microsoft.com/office/drawing/2014/main" val="3100164873"/>
                  </a:ext>
                </a:extLst>
              </a:tr>
            </a:tbl>
          </a:graphicData>
        </a:graphic>
      </p:graphicFrame>
    </p:spTree>
    <p:extLst>
      <p:ext uri="{BB962C8B-B14F-4D97-AF65-F5344CB8AC3E}">
        <p14:creationId xmlns:p14="http://schemas.microsoft.com/office/powerpoint/2010/main" val="260059931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7A9B8C1-6E34-403C-8951-50E31DD734BC}"/>
              </a:ext>
            </a:extLst>
          </p:cNvPr>
          <p:cNvSpPr>
            <a:spLocks noGrp="1"/>
          </p:cNvSpPr>
          <p:nvPr>
            <p:ph type="title"/>
          </p:nvPr>
        </p:nvSpPr>
        <p:spPr>
          <a:xfrm>
            <a:off x="838200" y="365126"/>
            <a:ext cx="10515600" cy="297604"/>
          </a:xfrm>
        </p:spPr>
        <p:txBody>
          <a:bodyPr>
            <a:normAutofit fontScale="90000"/>
          </a:bodyPr>
          <a:lstStyle/>
          <a:p>
            <a:r>
              <a:rPr lang="ru-RU" dirty="0">
                <a:solidFill>
                  <a:srgbClr val="FF0000"/>
                </a:solidFill>
              </a:rPr>
              <a:t>С 25.05.2022 </a:t>
            </a:r>
            <a:r>
              <a:rPr lang="ru-RU" dirty="0"/>
              <a:t>– 883 ПП от 16.05.2022</a:t>
            </a:r>
          </a:p>
        </p:txBody>
      </p:sp>
      <p:sp>
        <p:nvSpPr>
          <p:cNvPr id="4" name="Объект 3">
            <a:extLst>
              <a:ext uri="{FF2B5EF4-FFF2-40B4-BE49-F238E27FC236}">
                <a16:creationId xmlns:a16="http://schemas.microsoft.com/office/drawing/2014/main" id="{A534F74F-56C4-A42F-AAD0-5F8E46405CE0}"/>
              </a:ext>
            </a:extLst>
          </p:cNvPr>
          <p:cNvSpPr>
            <a:spLocks noGrp="1"/>
          </p:cNvSpPr>
          <p:nvPr>
            <p:ph idx="1"/>
          </p:nvPr>
        </p:nvSpPr>
        <p:spPr>
          <a:xfrm>
            <a:off x="712365" y="1137728"/>
            <a:ext cx="10515600" cy="4351338"/>
          </a:xfrm>
        </p:spPr>
        <p:txBody>
          <a:bodyPr>
            <a:normAutofit/>
          </a:bodyPr>
          <a:lstStyle/>
          <a:p>
            <a:r>
              <a:rPr lang="ru-RU" sz="2000" dirty="0"/>
              <a:t>2. Установить, что для цели достижения минимальной доли закупок заказчиком учитываются товары, происходящие из государств - членов Евразийского экономического союза, а также из </a:t>
            </a:r>
            <a:r>
              <a:rPr lang="ru-RU" sz="2000" dirty="0">
                <a:solidFill>
                  <a:srgbClr val="FF0000"/>
                </a:solidFill>
              </a:rPr>
              <a:t>Донецкой Народной Республики, Луганской Народной Республики</a:t>
            </a:r>
            <a:r>
              <a:rPr lang="ru-RU" sz="2000" dirty="0"/>
              <a:t>.</a:t>
            </a:r>
          </a:p>
          <a:p>
            <a:endParaRPr lang="ru-RU" sz="2000" dirty="0"/>
          </a:p>
          <a:p>
            <a:r>
              <a:rPr lang="ru-RU" sz="2000" dirty="0"/>
              <a:t>Происхождение товаров из Донецкой Народной Республики, Луганской Народной Республики </a:t>
            </a:r>
            <a:r>
              <a:rPr lang="ru-RU" sz="2000" dirty="0">
                <a:solidFill>
                  <a:srgbClr val="FF0000"/>
                </a:solidFill>
              </a:rPr>
              <a:t>подтверждается сертификатами о происхождении товара, выдаваемыми уполномоченными органами (организациями) Донецкой Народной Республики, Луганской Народной Республики.</a:t>
            </a:r>
          </a:p>
        </p:txBody>
      </p:sp>
    </p:spTree>
    <p:extLst>
      <p:ext uri="{BB962C8B-B14F-4D97-AF65-F5344CB8AC3E}">
        <p14:creationId xmlns:p14="http://schemas.microsoft.com/office/powerpoint/2010/main" val="1162101897"/>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8143" y="-37267"/>
            <a:ext cx="10515600" cy="616387"/>
          </a:xfrm>
        </p:spPr>
        <p:txBody>
          <a:bodyPr>
            <a:normAutofit/>
          </a:bodyPr>
          <a:lstStyle/>
          <a:p>
            <a:r>
              <a:rPr lang="ru-RU" sz="3600" dirty="0"/>
              <a:t>Новая редакция статьи 42 - Извещение</a:t>
            </a:r>
          </a:p>
        </p:txBody>
      </p:sp>
      <p:graphicFrame>
        <p:nvGraphicFramePr>
          <p:cNvPr id="4" name="Таблица 4"/>
          <p:cNvGraphicFramePr>
            <a:graphicFrameLocks noGrp="1"/>
          </p:cNvGraphicFramePr>
          <p:nvPr>
            <p:ph idx="1"/>
          </p:nvPr>
        </p:nvGraphicFramePr>
        <p:xfrm>
          <a:off x="436228" y="512008"/>
          <a:ext cx="11376869" cy="3870960"/>
        </p:xfrm>
        <a:graphic>
          <a:graphicData uri="http://schemas.openxmlformats.org/drawingml/2006/table">
            <a:tbl>
              <a:tblPr firstRow="1" bandRow="1">
                <a:tableStyleId>{93296810-A885-4BE3-A3E7-6D5BEEA58F35}</a:tableStyleId>
              </a:tblPr>
              <a:tblGrid>
                <a:gridCol w="5659772">
                  <a:extLst>
                    <a:ext uri="{9D8B030D-6E8A-4147-A177-3AD203B41FA5}">
                      <a16:colId xmlns:a16="http://schemas.microsoft.com/office/drawing/2014/main" val="20000"/>
                    </a:ext>
                  </a:extLst>
                </a:gridCol>
                <a:gridCol w="5717097">
                  <a:extLst>
                    <a:ext uri="{9D8B030D-6E8A-4147-A177-3AD203B41FA5}">
                      <a16:colId xmlns:a16="http://schemas.microsoft.com/office/drawing/2014/main" val="20001"/>
                    </a:ext>
                  </a:extLst>
                </a:gridCol>
              </a:tblGrid>
              <a:tr h="351679">
                <a:tc>
                  <a:txBody>
                    <a:bodyPr/>
                    <a:lstStyle/>
                    <a:p>
                      <a:r>
                        <a:rPr lang="ru-RU" sz="1400" dirty="0"/>
                        <a:t>Будущая редакция</a:t>
                      </a:r>
                    </a:p>
                  </a:txBody>
                  <a:tcPr/>
                </a:tc>
                <a:tc>
                  <a:txBody>
                    <a:bodyPr/>
                    <a:lstStyle/>
                    <a:p>
                      <a:r>
                        <a:rPr lang="ru-RU" dirty="0"/>
                        <a:t>Действующая редакция</a:t>
                      </a:r>
                    </a:p>
                  </a:txBody>
                  <a:tcPr/>
                </a:tc>
                <a:extLst>
                  <a:ext uri="{0D108BD9-81ED-4DB2-BD59-A6C34878D82A}">
                    <a16:rowId xmlns:a16="http://schemas.microsoft.com/office/drawing/2014/main" val="10000"/>
                  </a:ext>
                </a:extLst>
              </a:tr>
              <a:tr h="703359">
                <a:tc>
                  <a:txBody>
                    <a:bodyPr/>
                    <a:lstStyle/>
                    <a:p>
                      <a:pPr marL="0" indent="0">
                        <a:buFont typeface="Arial" panose="020B0604020202020204" pitchFamily="34" charset="0"/>
                        <a:buNone/>
                      </a:pPr>
                      <a:r>
                        <a:rPr lang="ru-RU" sz="1400" dirty="0"/>
                        <a:t>16) размер и порядок внесения денежных средств в качестве обеспечения заявки на участие в закупке, условия </a:t>
                      </a:r>
                      <a:r>
                        <a:rPr lang="ru-RU" sz="1400" dirty="0">
                          <a:solidFill>
                            <a:srgbClr val="FF0000"/>
                          </a:solidFill>
                        </a:rPr>
                        <a:t>независимой гарантии</a:t>
                      </a:r>
                      <a:r>
                        <a:rPr lang="ru-RU" sz="1400" dirty="0"/>
                        <a:t> (если требование обеспечения заявки установлено в соответствии со статьей 44 настоящего Федерального закона),</a:t>
                      </a:r>
                    </a:p>
                    <a:p>
                      <a:pPr marL="285750" indent="-285750">
                        <a:buFont typeface="Arial" panose="020B0604020202020204" pitchFamily="34" charset="0"/>
                        <a:buChar char="•"/>
                      </a:pPr>
                      <a:r>
                        <a:rPr lang="ru-RU" sz="1400" dirty="0"/>
                        <a:t>реквизиты счета, на котором в соответствии с законодательством Российской Федерации учитываются операции со средствами, поступающими заказчику, </a:t>
                      </a:r>
                    </a:p>
                    <a:p>
                      <a:pPr marL="285750" indent="-285750">
                        <a:buFont typeface="Arial" panose="020B0604020202020204" pitchFamily="34" charset="0"/>
                        <a:buChar char="•"/>
                      </a:pPr>
                      <a:r>
                        <a:rPr lang="ru-RU" sz="1400" dirty="0"/>
                        <a:t>реквизиты счета для перечисления денежных средств в случае, предусмотренном частью 13 статьи 44 настоящего Федерального закона;</a:t>
                      </a:r>
                    </a:p>
                    <a:p>
                      <a:pPr marL="285750" indent="-285750">
                        <a:buFont typeface="Arial" panose="020B0604020202020204" pitchFamily="34" charset="0"/>
                        <a:buChar char="•"/>
                      </a:pPr>
                      <a:endParaRPr lang="ru-RU" sz="1400" dirty="0">
                        <a:solidFill>
                          <a:srgbClr val="FF0000"/>
                        </a:solidFill>
                      </a:endParaRPr>
                    </a:p>
                    <a:p>
                      <a:pPr marL="285750" indent="-285750">
                        <a:buFont typeface="Arial" panose="020B0604020202020204" pitchFamily="34" charset="0"/>
                        <a:buChar char="•"/>
                      </a:pPr>
                      <a:endParaRPr lang="ru-RU" sz="1400" dirty="0">
                        <a:solidFill>
                          <a:srgbClr val="FF0000"/>
                        </a:solidFill>
                      </a:endParaRPr>
                    </a:p>
                    <a:p>
                      <a:pPr marL="285750" indent="-285750">
                        <a:buFont typeface="Arial" panose="020B0604020202020204" pitchFamily="34" charset="0"/>
                        <a:buChar char="•"/>
                      </a:pPr>
                      <a:r>
                        <a:rPr lang="ru-RU" sz="1400" i="1" dirty="0">
                          <a:solidFill>
                            <a:srgbClr val="7030A0"/>
                          </a:solidFill>
                        </a:rPr>
                        <a:t>реквизиты счета, на котором в соответствии с законодательством Российской Федерации учитываются операции со средствами, поступающими заказчику – В 60 ПП – нет 2-го счета!;</a:t>
                      </a:r>
                    </a:p>
                  </a:txBody>
                  <a:tcPr/>
                </a:tc>
                <a:tc>
                  <a:txBody>
                    <a:bodyPr/>
                    <a:lstStyle/>
                    <a:p>
                      <a:pPr marL="0" indent="0">
                        <a:buFont typeface="Arial" panose="020B0604020202020204" pitchFamily="34" charset="0"/>
                        <a:buNone/>
                      </a:pPr>
                      <a:r>
                        <a:rPr lang="ru-RU" sz="1400" dirty="0"/>
                        <a:t>7) размер и порядок внесения денежных средств в качестве обеспечения заявок на участие в закупке, а также условия банковской гарантии (если такой способ обеспечения заявок применим в соответствии с настоящим Федеральным законом);</a:t>
                      </a:r>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5530" y="-93844"/>
            <a:ext cx="11756471" cy="675109"/>
          </a:xfrm>
        </p:spPr>
        <p:txBody>
          <a:bodyPr>
            <a:normAutofit fontScale="90000"/>
          </a:bodyPr>
          <a:lstStyle/>
          <a:p>
            <a:r>
              <a:rPr lang="ru-RU" sz="3600" dirty="0"/>
              <a:t>Новая ред. статьи 44 –Обеспечение заявки на участие в закупке.</a:t>
            </a:r>
          </a:p>
        </p:txBody>
      </p:sp>
      <p:graphicFrame>
        <p:nvGraphicFramePr>
          <p:cNvPr id="4" name="Таблица 4"/>
          <p:cNvGraphicFramePr>
            <a:graphicFrameLocks noGrp="1"/>
          </p:cNvGraphicFramePr>
          <p:nvPr>
            <p:ph idx="1"/>
            <p:extLst>
              <p:ext uri="{D42A27DB-BD31-4B8C-83A1-F6EECF244321}">
                <p14:modId xmlns:p14="http://schemas.microsoft.com/office/powerpoint/2010/main" val="2619041858"/>
              </p:ext>
            </p:extLst>
          </p:nvPr>
        </p:nvGraphicFramePr>
        <p:xfrm>
          <a:off x="274041" y="912785"/>
          <a:ext cx="11643918" cy="4790440"/>
        </p:xfrm>
        <a:graphic>
          <a:graphicData uri="http://schemas.openxmlformats.org/drawingml/2006/table">
            <a:tbl>
              <a:tblPr firstRow="1" bandRow="1">
                <a:tableStyleId>{00A15C55-8517-42AA-B614-E9B94910E393}</a:tableStyleId>
              </a:tblPr>
              <a:tblGrid>
                <a:gridCol w="9890619">
                  <a:extLst>
                    <a:ext uri="{9D8B030D-6E8A-4147-A177-3AD203B41FA5}">
                      <a16:colId xmlns:a16="http://schemas.microsoft.com/office/drawing/2014/main" val="20000"/>
                    </a:ext>
                  </a:extLst>
                </a:gridCol>
                <a:gridCol w="1753299">
                  <a:extLst>
                    <a:ext uri="{9D8B030D-6E8A-4147-A177-3AD203B41FA5}">
                      <a16:colId xmlns:a16="http://schemas.microsoft.com/office/drawing/2014/main" val="20001"/>
                    </a:ext>
                  </a:extLst>
                </a:gridCol>
              </a:tblGrid>
              <a:tr h="370840">
                <a:tc>
                  <a:txBody>
                    <a:bodyPr/>
                    <a:lstStyle/>
                    <a:p>
                      <a:r>
                        <a:rPr lang="ru-RU" dirty="0"/>
                        <a:t>Редакция с 01.01.2022</a:t>
                      </a:r>
                    </a:p>
                  </a:txBody>
                  <a:tcPr/>
                </a:tc>
                <a:tc>
                  <a:txBody>
                    <a:bodyPr/>
                    <a:lstStyle/>
                    <a:p>
                      <a:r>
                        <a:rPr lang="ru-RU" dirty="0"/>
                        <a:t>Комментарий</a:t>
                      </a:r>
                    </a:p>
                  </a:txBody>
                  <a:tcPr/>
                </a:tc>
                <a:extLst>
                  <a:ext uri="{0D108BD9-81ED-4DB2-BD59-A6C34878D82A}">
                    <a16:rowId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ru-RU" sz="1400" dirty="0"/>
                        <a:t>1. При проведении конкурентных способов заказчик обязан установить требование обеспечения заявок на участие в закупке. </a:t>
                      </a:r>
                      <a:r>
                        <a:rPr lang="ru-RU" sz="1400" b="1" dirty="0"/>
                        <a:t>При этом заказчик вправе не устанавливать такое требование в случае, если начальная (максимальная) цена контракта не превышает один миллион рублей. – </a:t>
                      </a:r>
                      <a:r>
                        <a:rPr lang="ru-RU" sz="1400" b="0" i="1" dirty="0">
                          <a:solidFill>
                            <a:srgbClr val="7030A0"/>
                          </a:solidFill>
                        </a:rPr>
                        <a:t>(Т.е. при ЭЗК при цене свыше 1 млн. рублей – обеспечение обязательно!)</a:t>
                      </a:r>
                    </a:p>
                  </a:txBody>
                  <a:tcPr/>
                </a:tc>
                <a:tc>
                  <a:txBody>
                    <a:bodyPr/>
                    <a:lstStyle/>
                    <a:p>
                      <a:r>
                        <a:rPr lang="ru-RU" sz="1400" dirty="0"/>
                        <a:t>Была обязаловка– при  НМЦК больше 5 млн. руб.</a:t>
                      </a:r>
                    </a:p>
                  </a:txBody>
                  <a:tcPr/>
                </a:tc>
                <a:extLst>
                  <a:ext uri="{0D108BD9-81ED-4DB2-BD59-A6C34878D82A}">
                    <a16:rowId xmlns:a16="http://schemas.microsoft.com/office/drawing/2014/main" val="10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ru-RU" sz="1400" dirty="0"/>
                        <a:t>2. Обеспечение заявки на участие в закупке устанавливается в соответствии с настоящим Федеральным законом в следующих размерах:</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ru-RU" sz="1400" dirty="0"/>
                        <a:t>1) если размер начальной (максимальной) цены контракта не превышает двадцать миллионов рублей - от одной второй процента до одного процента начальной (максимальной) цены контракта;</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ru-RU" sz="1400" dirty="0"/>
                        <a:t>2) если размер начальной (максимальной) цены контракта превышает двадцать миллионов рублей - от одной второй процента до пяти процентов начальной (максимальной) цены контракта.</a:t>
                      </a:r>
                    </a:p>
                  </a:txBody>
                  <a:tcPr/>
                </a:tc>
                <a:tc>
                  <a:txBody>
                    <a:bodyPr/>
                    <a:lstStyle/>
                    <a:p>
                      <a:r>
                        <a:rPr lang="ru-RU" sz="1400" dirty="0"/>
                        <a:t>Также и раньше было</a:t>
                      </a:r>
                    </a:p>
                  </a:txBody>
                  <a:tcPr/>
                </a:tc>
                <a:extLst>
                  <a:ext uri="{0D108BD9-81ED-4DB2-BD59-A6C34878D82A}">
                    <a16:rowId xmlns:a16="http://schemas.microsoft.com/office/drawing/2014/main" val="100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ru-RU" sz="1400" dirty="0"/>
                        <a:t>3. Предприятия уголовно-исполнительной системы, организации инвалидов, предусмотренные частью 2 статьи 29 настоящего Федерального закона, предоставляют обеспечение заявки на участие в закупке (в случае установления заказчиком требования обеспечения заявок на участие в закупке) в размере </a:t>
                      </a:r>
                      <a:r>
                        <a:rPr lang="ru-RU" sz="1400" b="1" dirty="0">
                          <a:solidFill>
                            <a:srgbClr val="FF0000"/>
                          </a:solidFill>
                        </a:rPr>
                        <a:t>одной второй процента начальной (максимальной) цены контракта.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lang="ru-RU" sz="1400"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ru-RU" sz="1400" dirty="0"/>
                        <a:t>Государственные, муниципальные учреждения не предоставляют обеспечение подаваемых ими заявок на участие в закупках.</a:t>
                      </a:r>
                    </a:p>
                  </a:txBody>
                  <a:tcPr/>
                </a:tc>
                <a:tc>
                  <a:txBody>
                    <a:bodyPr/>
                    <a:lstStyle/>
                    <a:p>
                      <a:r>
                        <a:rPr lang="ru-RU" sz="1400" dirty="0"/>
                        <a:t>По ст. 28 и 29 – было </a:t>
                      </a:r>
                      <a:r>
                        <a:rPr lang="ru-RU" sz="1400" baseline="0" dirty="0"/>
                        <a:t>% при НМЦК ≥ 20 млн.руб.</a:t>
                      </a:r>
                    </a:p>
                    <a:p>
                      <a:r>
                        <a:rPr lang="ru-RU" sz="1400" dirty="0"/>
                        <a:t>По учреждениям – как и было.</a:t>
                      </a:r>
                    </a:p>
                  </a:txBody>
                  <a:tcPr/>
                </a:tc>
                <a:extLst>
                  <a:ext uri="{0D108BD9-81ED-4DB2-BD59-A6C34878D82A}">
                    <a16:rowId xmlns:a16="http://schemas.microsoft.com/office/drawing/2014/main" val="10003"/>
                  </a:ext>
                </a:extLst>
              </a:tr>
              <a:tr h="370840">
                <a:tc>
                  <a:txBody>
                    <a:bodyPr/>
                    <a:lstStyle/>
                    <a:p>
                      <a:r>
                        <a:rPr lang="ru-RU" sz="1400" dirty="0"/>
                        <a:t>4. </a:t>
                      </a:r>
                      <a:r>
                        <a:rPr lang="ru-RU" sz="1400" kern="1200" dirty="0">
                          <a:solidFill>
                            <a:schemeClr val="dk1"/>
                          </a:solidFill>
                          <a:effectLst/>
                          <a:latin typeface="+mn-lt"/>
                          <a:ea typeface="+mn-ea"/>
                          <a:cs typeface="+mn-cs"/>
                        </a:rPr>
                        <a:t> Обеспечение заявки на участие в закупке может предоставляться участником закупки в виде денежных средств или независимой гарантии, предусмотренной статьей 45 настоящего Федерального закона. Выбор способа обеспечения осуществляется участником закупки самостоятельно. </a:t>
                      </a:r>
                      <a:r>
                        <a:rPr lang="ru-RU" sz="1400" b="1" kern="1200" dirty="0">
                          <a:solidFill>
                            <a:srgbClr val="FF0000"/>
                          </a:solidFill>
                          <a:effectLst/>
                          <a:latin typeface="+mn-lt"/>
                          <a:ea typeface="+mn-ea"/>
                          <a:cs typeface="+mn-cs"/>
                        </a:rPr>
                        <a:t>Срок действия независимой гарантии должен составлять не менее месяца с даты окончания срока подачи заявок.  </a:t>
                      </a:r>
                      <a:r>
                        <a:rPr lang="ru-RU" sz="1400" b="1" i="1" kern="1200" dirty="0">
                          <a:solidFill>
                            <a:srgbClr val="7030A0"/>
                          </a:solidFill>
                          <a:effectLst/>
                          <a:latin typeface="+mn-lt"/>
                          <a:ea typeface="+mn-ea"/>
                          <a:cs typeface="+mn-cs"/>
                        </a:rPr>
                        <a:t>(Может ли заказчик установить срок действия независимой гарантии больше месяца</a:t>
                      </a:r>
                      <a:r>
                        <a:rPr lang="en-US" sz="1400" b="1" i="1" kern="1200" dirty="0">
                          <a:solidFill>
                            <a:srgbClr val="7030A0"/>
                          </a:solidFill>
                          <a:effectLst/>
                          <a:latin typeface="+mn-lt"/>
                          <a:ea typeface="+mn-ea"/>
                          <a:cs typeface="+mn-cs"/>
                        </a:rPr>
                        <a:t>? </a:t>
                      </a:r>
                      <a:r>
                        <a:rPr lang="ru-RU" sz="1400" b="1" i="1" kern="1200" dirty="0">
                          <a:solidFill>
                            <a:srgbClr val="7030A0"/>
                          </a:solidFill>
                          <a:effectLst/>
                          <a:latin typeface="+mn-lt"/>
                          <a:ea typeface="+mn-ea"/>
                          <a:cs typeface="+mn-cs"/>
                        </a:rPr>
                        <a:t>Или это прерогатива участника закупки</a:t>
                      </a:r>
                      <a:r>
                        <a:rPr lang="en-US" sz="1400" b="1" i="1" kern="1200" dirty="0">
                          <a:solidFill>
                            <a:srgbClr val="7030A0"/>
                          </a:solidFill>
                          <a:effectLst/>
                          <a:latin typeface="+mn-lt"/>
                          <a:ea typeface="+mn-ea"/>
                          <a:cs typeface="+mn-cs"/>
                        </a:rPr>
                        <a:t>?)</a:t>
                      </a:r>
                      <a:endParaRPr lang="ru-RU" sz="1400" b="1" i="1" kern="1200" dirty="0">
                        <a:solidFill>
                          <a:srgbClr val="7030A0"/>
                        </a:solidFill>
                        <a:effectLst/>
                        <a:latin typeface="+mn-lt"/>
                        <a:ea typeface="+mn-ea"/>
                        <a:cs typeface="+mn-cs"/>
                      </a:endParaRPr>
                    </a:p>
                  </a:txBody>
                  <a:tcPr/>
                </a:tc>
                <a:tc>
                  <a:txBody>
                    <a:bodyPr/>
                    <a:lstStyle/>
                    <a:p>
                      <a:r>
                        <a:rPr lang="ru-RU" sz="1400" dirty="0"/>
                        <a:t>Было по БГ – 2 месяца с ДОСПЗ</a:t>
                      </a:r>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7"/>
            <a:ext cx="10515600" cy="415049"/>
          </a:xfrm>
        </p:spPr>
        <p:txBody>
          <a:bodyPr>
            <a:noAutofit/>
          </a:bodyPr>
          <a:lstStyle/>
          <a:p>
            <a:r>
              <a:rPr lang="ru-RU" sz="3200" dirty="0">
                <a:solidFill>
                  <a:srgbClr val="7030A0"/>
                </a:solidFill>
              </a:rPr>
              <a:t>Кто же выдает независимые гарантии</a:t>
            </a:r>
            <a:r>
              <a:rPr lang="en-US" sz="3200" dirty="0">
                <a:solidFill>
                  <a:srgbClr val="7030A0"/>
                </a:solidFill>
              </a:rPr>
              <a:t>? </a:t>
            </a:r>
            <a:r>
              <a:rPr lang="en-US" sz="3200" dirty="0"/>
              <a:t>– </a:t>
            </a:r>
            <a:r>
              <a:rPr lang="ru-RU" sz="3200" dirty="0"/>
              <a:t>Новая редакция статьи 45.</a:t>
            </a:r>
          </a:p>
        </p:txBody>
      </p:sp>
      <p:sp>
        <p:nvSpPr>
          <p:cNvPr id="3" name="Объект 2"/>
          <p:cNvSpPr>
            <a:spLocks noGrp="1"/>
          </p:cNvSpPr>
          <p:nvPr>
            <p:ph idx="1"/>
          </p:nvPr>
        </p:nvSpPr>
        <p:spPr>
          <a:xfrm>
            <a:off x="569752" y="1253330"/>
            <a:ext cx="10515600" cy="5147469"/>
          </a:xfrm>
        </p:spPr>
        <p:txBody>
          <a:bodyPr>
            <a:normAutofit fontScale="70000" lnSpcReduction="20000"/>
          </a:bodyPr>
          <a:lstStyle/>
          <a:p>
            <a:r>
              <a:rPr lang="ru-RU" dirty="0"/>
              <a:t>1. Заказчики в качестве обеспечения заявок, исполнения контрактов, гарантийных обязательств принимают независимые гарантии, выданные:</a:t>
            </a:r>
          </a:p>
          <a:p>
            <a:r>
              <a:rPr lang="ru-RU" dirty="0"/>
              <a:t>1) банками, соответствующими требованиям, установленным Правительством Российской Федерации, и включенными в перечень, предусмотренный частью 1.2 настоящей статьи;</a:t>
            </a:r>
          </a:p>
          <a:p>
            <a:r>
              <a:rPr lang="ru-RU" dirty="0"/>
              <a:t>2) государственной корпорацией развития "ВЭБ.РФ";</a:t>
            </a:r>
          </a:p>
          <a:p>
            <a:r>
              <a:rPr lang="ru-RU" dirty="0"/>
              <a:t>3) фондами содействия кредитованию (гарантийными фондами, фондами поручительств), являющимися участниками национальной гарантийной системы поддержки малого и среднего предпринимательства, предусмотренной Федеральным законом от 24 июля 2007 года N 209-ФЗ "О развитии малого и среднего предпринимательства в Российской Федерации" (далее - региональные гарантийные организации), соответствующими требованиям, установленным Правительством Российской Федерации, и включенными в перечень, предусмотренный частью 1.7 настоящей статьи </a:t>
            </a:r>
            <a:r>
              <a:rPr lang="ru-RU" dirty="0">
                <a:solidFill>
                  <a:srgbClr val="FF0000"/>
                </a:solidFill>
              </a:rPr>
              <a:t>(при осуществлении закупок в соответствии с пунктом 1 части 1 статьи 30 настоящего Федерального закона</a:t>
            </a:r>
            <a:r>
              <a:rPr lang="ru-RU" i="1" dirty="0">
                <a:solidFill>
                  <a:srgbClr val="7030A0"/>
                </a:solidFill>
              </a:rPr>
              <a:t>) ( т.е. только СМП и СОНКО могут в составе заявок представлять такие НГ);</a:t>
            </a:r>
          </a:p>
          <a:p>
            <a:r>
              <a:rPr lang="ru-RU" dirty="0"/>
              <a:t>4) Евразийским банком развития </a:t>
            </a:r>
            <a:r>
              <a:rPr lang="ru-RU" dirty="0">
                <a:solidFill>
                  <a:srgbClr val="FF0000"/>
                </a:solidFill>
              </a:rPr>
              <a:t>(если участник закупки является юридическим лицом, зарегистрированным на территории государства - члена Евразийского экономического союза, за исключением Российской Федерации, или физическим лицом, являющимся гражданином государства - члена Евразийского экономического союза, за исключением Российской Федерации).</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5530" y="-93844"/>
            <a:ext cx="11756471" cy="675109"/>
          </a:xfrm>
        </p:spPr>
        <p:txBody>
          <a:bodyPr>
            <a:normAutofit fontScale="90000"/>
          </a:bodyPr>
          <a:lstStyle/>
          <a:p>
            <a:r>
              <a:rPr lang="ru-RU" sz="3600" dirty="0"/>
              <a:t>Новая ред. статьи 44 –Обеспечение заявки на участие в закупке.</a:t>
            </a:r>
          </a:p>
        </p:txBody>
      </p:sp>
      <p:sp>
        <p:nvSpPr>
          <p:cNvPr id="6" name="Объект 5"/>
          <p:cNvSpPr>
            <a:spLocks noGrp="1"/>
          </p:cNvSpPr>
          <p:nvPr>
            <p:ph idx="1"/>
          </p:nvPr>
        </p:nvSpPr>
        <p:spPr>
          <a:xfrm>
            <a:off x="169178" y="505764"/>
            <a:ext cx="11853644" cy="4351338"/>
          </a:xfrm>
        </p:spPr>
        <p:txBody>
          <a:bodyPr>
            <a:noAutofit/>
          </a:bodyPr>
          <a:lstStyle/>
          <a:p>
            <a:r>
              <a:rPr lang="ru-RU" sz="1800" dirty="0"/>
              <a:t>В случае предоставления обеспечения заявки на участие в закупке </a:t>
            </a:r>
            <a:r>
              <a:rPr lang="ru-RU" sz="1800" dirty="0">
                <a:solidFill>
                  <a:srgbClr val="FF0000"/>
                </a:solidFill>
              </a:rPr>
              <a:t>в виде независимой гарантии оператор электронной площадки </a:t>
            </a:r>
            <a:r>
              <a:rPr lang="en-US" sz="1800" i="1" dirty="0">
                <a:solidFill>
                  <a:srgbClr val="7030A0"/>
                </a:solidFill>
              </a:rPr>
              <a:t>(</a:t>
            </a:r>
            <a:r>
              <a:rPr lang="ru-RU" sz="1800" i="1" dirty="0">
                <a:solidFill>
                  <a:srgbClr val="7030A0"/>
                </a:solidFill>
              </a:rPr>
              <a:t>т.е. если заявку оператор принял – с обеспечением уже все хорошо)</a:t>
            </a:r>
            <a:r>
              <a:rPr lang="ru-RU" sz="1800" dirty="0">
                <a:solidFill>
                  <a:srgbClr val="FF0000"/>
                </a:solidFill>
              </a:rPr>
              <a:t>.посредством взаимодействия с реестром независимых гарантий, размещенным в единой информационной системе, не позднее одного часа с момента получения заявки на участие в закупке проверяет</a:t>
            </a:r>
            <a:endParaRPr lang="en-US" sz="1800" dirty="0">
              <a:solidFill>
                <a:srgbClr val="FF0000"/>
              </a:solidFill>
            </a:endParaRPr>
          </a:p>
          <a:p>
            <a:pPr>
              <a:buFont typeface="Wingdings" panose="05000000000000000000" pitchFamily="2" charset="2"/>
              <a:buChar char="Ø"/>
            </a:pPr>
            <a:r>
              <a:rPr lang="ru-RU" sz="1800" dirty="0"/>
              <a:t>наличие номера реестровой записи в таком реестре, </a:t>
            </a:r>
            <a:endParaRPr lang="en-US" sz="1800" dirty="0"/>
          </a:p>
          <a:p>
            <a:pPr>
              <a:buFont typeface="Wingdings" panose="05000000000000000000" pitchFamily="2" charset="2"/>
              <a:buChar char="Ø"/>
            </a:pPr>
            <a:r>
              <a:rPr lang="ru-RU" sz="1800" dirty="0"/>
              <a:t>сумму независимой гарантии, </a:t>
            </a:r>
            <a:endParaRPr lang="en-US" sz="1800" dirty="0"/>
          </a:p>
          <a:p>
            <a:pPr>
              <a:buFont typeface="Wingdings" panose="05000000000000000000" pitchFamily="2" charset="2"/>
              <a:buChar char="Ø"/>
            </a:pPr>
            <a:r>
              <a:rPr lang="ru-RU" sz="1800" dirty="0"/>
              <a:t>а также соответствие идентификационного кода закупки, указанного в независимой гарантии, идентификационному коду закупки, указанному в извещении об осуществлении закупки. </a:t>
            </a:r>
            <a:endParaRPr lang="en-US" sz="1800" dirty="0"/>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5530" y="-93844"/>
            <a:ext cx="11756471" cy="675109"/>
          </a:xfrm>
        </p:spPr>
        <p:txBody>
          <a:bodyPr>
            <a:normAutofit fontScale="90000"/>
          </a:bodyPr>
          <a:lstStyle/>
          <a:p>
            <a:r>
              <a:rPr lang="ru-RU" sz="3600" dirty="0"/>
              <a:t>Новая ред. статьи 44 –Обеспечение заявки на участие в закупке.</a:t>
            </a:r>
          </a:p>
        </p:txBody>
      </p:sp>
      <p:sp>
        <p:nvSpPr>
          <p:cNvPr id="6" name="Объект 5"/>
          <p:cNvSpPr>
            <a:spLocks noGrp="1"/>
          </p:cNvSpPr>
          <p:nvPr>
            <p:ph idx="1"/>
          </p:nvPr>
        </p:nvSpPr>
        <p:spPr>
          <a:xfrm>
            <a:off x="169178" y="749045"/>
            <a:ext cx="11853644" cy="5945370"/>
          </a:xfrm>
        </p:spPr>
        <p:txBody>
          <a:bodyPr>
            <a:noAutofit/>
          </a:bodyPr>
          <a:lstStyle/>
          <a:p>
            <a:r>
              <a:rPr lang="ru-RU" sz="1800" dirty="0"/>
              <a:t>13. В случае, если при проведении электронных процедур </a:t>
            </a:r>
            <a:r>
              <a:rPr lang="ru-RU" sz="1800" dirty="0">
                <a:solidFill>
                  <a:srgbClr val="FF0000"/>
                </a:solidFill>
              </a:rPr>
              <a:t>в течение одного квартала календарного года на одной электронной площадке в отношении трех и более заявок одного участника закупки </a:t>
            </a:r>
            <a:r>
              <a:rPr lang="ru-RU" sz="1800" dirty="0"/>
              <a:t>комиссиями по осуществлению закупок приняты решения о несоответствии указанных заявок требованиям, предусмотренным извещением об осуществлении закупки, по основаниям, установленным пунктами 1 - 3, 5 - 9 части 12 статьи 48 настоящего Федерального закона </a:t>
            </a:r>
            <a:r>
              <a:rPr lang="ru-RU" sz="1800" i="1" dirty="0">
                <a:solidFill>
                  <a:srgbClr val="7030A0"/>
                </a:solidFill>
              </a:rPr>
              <a:t>(см. условия в отдельном файле), </a:t>
            </a:r>
            <a:r>
              <a:rPr lang="ru-RU" sz="1800" dirty="0"/>
              <a:t>в порядке, предусмотренном частью 14 настоящей статьи, осуществляется перечисление в соответствующий бюджет бюджетной системы Российской Федерации заблокированных на специальном счете участника закупки денежных средств </a:t>
            </a:r>
            <a:r>
              <a:rPr lang="ru-RU" sz="1800" dirty="0">
                <a:solidFill>
                  <a:srgbClr val="FF0000"/>
                </a:solidFill>
              </a:rPr>
              <a:t>в размере обеспечения каждой третьей такой заявки или в порядке, предусмотренном частью 15 настоящей статьи, предъявляется требование об уплате денежной суммы по независимой гарантии, предоставленной для обеспечения каждой третьей такой заявки.</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05069"/>
            <a:ext cx="10515600" cy="415049"/>
          </a:xfrm>
        </p:spPr>
        <p:txBody>
          <a:bodyPr>
            <a:noAutofit/>
          </a:bodyPr>
          <a:lstStyle/>
          <a:p>
            <a:r>
              <a:rPr lang="ru-RU" sz="3200" dirty="0"/>
              <a:t>Новая редакция статьи 45.</a:t>
            </a:r>
          </a:p>
        </p:txBody>
      </p:sp>
      <p:sp>
        <p:nvSpPr>
          <p:cNvPr id="3" name="Объект 2"/>
          <p:cNvSpPr>
            <a:spLocks noGrp="1"/>
          </p:cNvSpPr>
          <p:nvPr>
            <p:ph idx="1"/>
          </p:nvPr>
        </p:nvSpPr>
        <p:spPr>
          <a:xfrm>
            <a:off x="443917" y="582210"/>
            <a:ext cx="10515600" cy="5147469"/>
          </a:xfrm>
        </p:spPr>
        <p:txBody>
          <a:bodyPr>
            <a:noAutofit/>
          </a:bodyPr>
          <a:lstStyle/>
          <a:p>
            <a:r>
              <a:rPr lang="ru-RU" sz="1600" dirty="0"/>
              <a:t>2. </a:t>
            </a:r>
            <a:r>
              <a:rPr lang="ru-RU" sz="1600" b="1" dirty="0">
                <a:solidFill>
                  <a:srgbClr val="FF0000"/>
                </a:solidFill>
              </a:rPr>
              <a:t>Независимая гарантия должна быть безотзывной и должна содержать:</a:t>
            </a:r>
          </a:p>
          <a:p>
            <a:r>
              <a:rPr lang="ru-RU" sz="1600" dirty="0"/>
              <a:t>1) сумму независимой гарантии, подлежащую уплате гарантом заказчику в установленных частью 15 статьи 44 настоящего Федерального закона случаях, или сумму независимой гарантии, подлежащую уплате гарантом заказчику в случае ненадлежащего исполнения обязательств принципалом в соответствии со статьей 96 настоящего Федерального закона, а также идентификационный код закупки, при осуществлении которой предоставляется такая независимая гарантия;</a:t>
            </a:r>
          </a:p>
          <a:p>
            <a:r>
              <a:rPr lang="ru-RU" sz="1600" dirty="0"/>
              <a:t>2) обязательства принципала, надлежащее исполнение которых обеспечивается независимой гарантией;</a:t>
            </a:r>
          </a:p>
          <a:p>
            <a:r>
              <a:rPr lang="ru-RU" sz="1600" strike="sngStrike" dirty="0"/>
              <a:t>3) обязанность гаранта уплатить заказчику неустойку в размере 0,1 процента денежной суммы, подлежащей уплате, за каждый день просрочки;</a:t>
            </a:r>
          </a:p>
          <a:p>
            <a:r>
              <a:rPr lang="ru-RU" sz="1600" dirty="0"/>
              <a:t>3) обязанность гаранта в случае просрочки исполнения обязательств по независимой гарантии, требование об уплате денежной суммы  по которой соответствует условиям такой независимой гарантии  и предъявлено заказчиком до окончания срока ее действия, за каждый день просрочки уплатить заказчику неустойку в размере 0,1 процента денежной суммы, подлежащей уплате по такой независимой гарантии  - </a:t>
            </a:r>
            <a:r>
              <a:rPr lang="ru-RU" sz="1600" b="1" dirty="0">
                <a:solidFill>
                  <a:srgbClr val="FF0000"/>
                </a:solidFill>
              </a:rPr>
              <a:t>(с 01.07.2022)</a:t>
            </a:r>
          </a:p>
          <a:p>
            <a:r>
              <a:rPr lang="ru-RU" sz="1600" dirty="0"/>
              <a:t>4) условие, согласно которому исполнением обязательств гаранта по независимой гарантии является фактическое поступление денежных сумм на счет, на котором в соответствии с законодательством Российской Федерации учитываются операции со средствами, поступающими заказчику;</a:t>
            </a:r>
          </a:p>
          <a:p>
            <a:r>
              <a:rPr lang="ru-RU" sz="1600" dirty="0"/>
              <a:t>5) срок действия независимой гарантии с учетом требований статей 44 и 96 настоящего Федерального закона;</a:t>
            </a:r>
          </a:p>
          <a:p>
            <a:r>
              <a:rPr lang="ru-RU" sz="1600" dirty="0"/>
              <a:t>6) отлагательное условие, предусматривающее заключение договора предоставления независимой гарантии по обязательствам принципала, возникшим из контракта при его заключении, в случае предоставления независимой гарантии в качестве обеспечения исполнения контракта;</a:t>
            </a:r>
          </a:p>
          <a:p>
            <a:r>
              <a:rPr lang="ru-RU" sz="1600" dirty="0"/>
              <a:t>7) установленный Правительством Российской Федерации перечень документов, предоставляемых заказчиком гаранту одновременно с требованием об осуществлении уплаты денежной суммы по независимой гарантии.</a:t>
            </a:r>
          </a:p>
          <a:p>
            <a:endParaRPr lang="ru-RU" sz="1600" dirty="0">
              <a:solidFill>
                <a:srgbClr val="FF0000"/>
              </a:solidFill>
            </a:endParaRPr>
          </a:p>
          <a:p>
            <a:r>
              <a:rPr lang="ru-RU" sz="1600" i="1" dirty="0">
                <a:solidFill>
                  <a:srgbClr val="7030A0"/>
                </a:solidFill>
              </a:rPr>
              <a:t>Ничего особо нового нет, кроме – см. следующий слайд.</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2727687" y="83890"/>
            <a:ext cx="5360831" cy="6358855"/>
          </a:xfrm>
          <a:prstGeom prst="rect">
            <a:avLst/>
          </a:prstGeom>
        </p:spPr>
      </p:pic>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05069"/>
            <a:ext cx="10515600" cy="415049"/>
          </a:xfrm>
        </p:spPr>
        <p:txBody>
          <a:bodyPr>
            <a:noAutofit/>
          </a:bodyPr>
          <a:lstStyle/>
          <a:p>
            <a:r>
              <a:rPr lang="ru-RU" sz="3200" dirty="0"/>
              <a:t>Новая редакция статьи 45.</a:t>
            </a:r>
          </a:p>
        </p:txBody>
      </p:sp>
      <p:sp>
        <p:nvSpPr>
          <p:cNvPr id="3" name="Объект 2"/>
          <p:cNvSpPr>
            <a:spLocks noGrp="1"/>
          </p:cNvSpPr>
          <p:nvPr>
            <p:ph idx="1"/>
          </p:nvPr>
        </p:nvSpPr>
        <p:spPr>
          <a:xfrm>
            <a:off x="435528" y="783546"/>
            <a:ext cx="10515600" cy="5147469"/>
          </a:xfrm>
        </p:spPr>
        <p:txBody>
          <a:bodyPr>
            <a:noAutofit/>
          </a:bodyPr>
          <a:lstStyle/>
          <a:p>
            <a:r>
              <a:rPr lang="ru-RU" sz="1600" strike="sngStrike" dirty="0"/>
              <a:t>3. В независимую гарантию включается условие о праве заказчика на бесспорное списание денежных средств со счета гаранта при отсутствии оснований для отказа в удовлетворении требования бенефициара, предусмотренных Гражданским кодексом Российской Федерации, если гарантом в </a:t>
            </a:r>
            <a:r>
              <a:rPr lang="ru-RU" sz="1600" b="1" strike="sngStrike" dirty="0">
                <a:solidFill>
                  <a:srgbClr val="FF0000"/>
                </a:solidFill>
              </a:rPr>
              <a:t>срок не более чем десять рабочих </a:t>
            </a:r>
            <a:r>
              <a:rPr lang="ru-RU" sz="1600" b="1" i="1" strike="sngStrike" dirty="0">
                <a:solidFill>
                  <a:srgbClr val="7030A0"/>
                </a:solidFill>
              </a:rPr>
              <a:t>дней  (в действующей редакции  - 5 рабочих дней)</a:t>
            </a:r>
            <a:r>
              <a:rPr lang="ru-RU" sz="1600" b="1" strike="sngStrike" dirty="0">
                <a:solidFill>
                  <a:srgbClr val="FF0000"/>
                </a:solidFill>
              </a:rPr>
              <a:t> </a:t>
            </a:r>
            <a:r>
              <a:rPr lang="ru-RU" sz="1600" strike="sngStrike" dirty="0"/>
              <a:t>не исполнено требование заказчика об уплате денежной суммы по независимой гарантии, направленное до окончания срока ее действия. </a:t>
            </a:r>
            <a:r>
              <a:rPr lang="ru-RU" sz="1600" i="1" strike="sngStrike" dirty="0">
                <a:solidFill>
                  <a:srgbClr val="7030A0"/>
                </a:solidFill>
              </a:rPr>
              <a:t>(Правильно прописываем это условие с 01.01.2022! Не ошибаемся в сроках!)</a:t>
            </a:r>
          </a:p>
          <a:p>
            <a:r>
              <a:rPr lang="ru-RU" sz="1600" dirty="0">
                <a:solidFill>
                  <a:srgbClr val="FF0000"/>
                </a:solidFill>
              </a:rPr>
              <a:t>3. В независимую гарантию включается условие об обязанности гаранта уплатить заказчику (бенефициару) денежную сумму  по независимой гарантии не позднее десяти рабочих дней со дня, следующего за днем получения гарантом требования заказчика (бенефициара), соответствующего условиям такой независимой гарантии, при отсутствии предусмотренных Гражданским кодексом Российской Федерации оснований для отказа в удовлетворении этого требования  - </a:t>
            </a:r>
            <a:r>
              <a:rPr lang="ru-RU" sz="1600" b="1" dirty="0">
                <a:solidFill>
                  <a:srgbClr val="FF0000"/>
                </a:solidFill>
              </a:rPr>
              <a:t>(с 01.07.2022)</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t>3.1. Уменьшение в соответствии с частями 7 и 7.1 статьи 96 настоящего Федерального закона размера обеспечения исполнения контракта, предоставленного в виде независимой гарантии, осуществляется заказчиком путем отказа от части своих прав по этой гарантии. При этом датой такого отказа признается дата включения предусмотренной частью 7.2 статьи 96 настоящего Федерального закона информации в соответствующий реестр контрактов, предусмотренный статьей 103 настоящего Федерального закона.</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t>4. Запрещается включение в условия независимой гарантии требования о представлении заказчиком гаранту судебных актов, подтверждающих неисполнение принципалом обязательств, обеспечиваемых независимой гарантией.</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t>5. Заказчик рассматривает поступившую независимую гарантию в срок, </a:t>
            </a:r>
            <a:r>
              <a:rPr kumimoji="0" lang="ru-RU" sz="1600" b="0" i="0" u="none" strike="noStrike" kern="1200" cap="none" spc="0" normalizeH="0" baseline="0" noProof="0" dirty="0">
                <a:ln>
                  <a:noFill/>
                </a:ln>
                <a:solidFill>
                  <a:srgbClr val="FF0000"/>
                </a:solidFill>
                <a:effectLst/>
                <a:uLnTx/>
                <a:uFillTx/>
                <a:latin typeface="Calibri" panose="020F0502020204030204"/>
                <a:ea typeface="+mn-ea"/>
                <a:cs typeface="+mn-cs"/>
              </a:rPr>
              <a:t>не превышающий трех рабочих дней со дня ее поступления</a:t>
            </a:r>
            <a: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t>, если настоящим Федеральным законом не установлено иное. </a:t>
            </a:r>
            <a:r>
              <a:rPr kumimoji="0" lang="ru-RU" sz="1600" b="0" i="1" u="none" strike="noStrike" kern="1200" cap="none" spc="0" normalizeH="0" baseline="0" noProof="0" dirty="0">
                <a:ln>
                  <a:noFill/>
                </a:ln>
                <a:solidFill>
                  <a:srgbClr val="7030A0"/>
                </a:solidFill>
                <a:effectLst/>
                <a:uLnTx/>
                <a:uFillTx/>
                <a:latin typeface="Calibri" panose="020F0502020204030204"/>
                <a:ea typeface="+mn-ea"/>
                <a:cs typeface="+mn-cs"/>
              </a:rPr>
              <a:t>(получается, что это только НГ, представленная в качестве обеспечения исполнения договора, гарантийных обязательств, так как по обеспечению заявок – задача проверки НГ ложится на оператора ЭП. </a:t>
            </a:r>
            <a:r>
              <a:rPr kumimoji="0" lang="ru-RU" sz="1600" b="1" i="1" u="none" strike="noStrike" kern="1200" cap="none" spc="0" normalizeH="0" baseline="0" noProof="0" dirty="0">
                <a:ln>
                  <a:noFill/>
                </a:ln>
                <a:solidFill>
                  <a:srgbClr val="7030A0"/>
                </a:solidFill>
                <a:effectLst/>
                <a:uLnTx/>
                <a:uFillTx/>
                <a:latin typeface="Calibri" panose="020F0502020204030204"/>
                <a:ea typeface="+mn-ea"/>
                <a:cs typeface="+mn-cs"/>
              </a:rPr>
              <a:t>Но есть ли у заказчика эти три рабочих дня – см. следующий слайд!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endPar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endPar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ru-RU" sz="1600" i="1" dirty="0">
              <a:solidFill>
                <a:srgbClr val="7030A0"/>
              </a:solidFill>
            </a:endParaRPr>
          </a:p>
          <a:p>
            <a:endParaRPr lang="ru-RU" sz="1600" i="1" dirty="0">
              <a:solidFill>
                <a:srgbClr val="7030A0"/>
              </a:solidFill>
            </a:endParaRP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031" y="238262"/>
            <a:ext cx="10515600" cy="415049"/>
          </a:xfrm>
        </p:spPr>
        <p:txBody>
          <a:bodyPr>
            <a:noAutofit/>
          </a:bodyPr>
          <a:lstStyle/>
          <a:p>
            <a:r>
              <a:rPr lang="ru-RU" sz="2800" dirty="0">
                <a:solidFill>
                  <a:srgbClr val="00B0F0"/>
                </a:solidFill>
              </a:rPr>
              <a:t>Сколько дней по факту заказчик может рассматривать НГ, представленную в качестве обеспечения исполнения договора</a:t>
            </a:r>
            <a:r>
              <a:rPr lang="en-US" sz="2800" dirty="0">
                <a:solidFill>
                  <a:srgbClr val="00B0F0"/>
                </a:solidFill>
              </a:rPr>
              <a:t>? </a:t>
            </a:r>
            <a:endParaRPr lang="ru-RU" sz="2800" dirty="0">
              <a:solidFill>
                <a:srgbClr val="00B0F0"/>
              </a:solidFill>
            </a:endParaRPr>
          </a:p>
        </p:txBody>
      </p:sp>
      <p:sp>
        <p:nvSpPr>
          <p:cNvPr id="3" name="Объект 2"/>
          <p:cNvSpPr>
            <a:spLocks noGrp="1"/>
          </p:cNvSpPr>
          <p:nvPr>
            <p:ph idx="1"/>
          </p:nvPr>
        </p:nvSpPr>
        <p:spPr>
          <a:xfrm>
            <a:off x="418750" y="1152662"/>
            <a:ext cx="10515600" cy="5147469"/>
          </a:xfrm>
        </p:spPr>
        <p:txBody>
          <a:bodyPr>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ru-RU" sz="1600" b="1" i="0" u="none" strike="noStrike" kern="1200" cap="none" spc="0" normalizeH="0" baseline="0" noProof="0" dirty="0">
                <a:ln>
                  <a:noFill/>
                </a:ln>
                <a:solidFill>
                  <a:prstClr val="black"/>
                </a:solidFill>
                <a:effectLst/>
                <a:uLnTx/>
                <a:uFillTx/>
                <a:latin typeface="Calibri" panose="020F0502020204030204"/>
                <a:ea typeface="+mn-ea"/>
                <a:cs typeface="+mn-cs"/>
              </a:rPr>
              <a:t>По результатам ЭК и ЭА   - </a:t>
            </a:r>
            <a:r>
              <a:rPr kumimoji="0" lang="ru-RU" sz="1600" b="0" u="none" strike="noStrike" kern="1200" cap="none" spc="0" normalizeH="0" baseline="0" noProof="0" dirty="0">
                <a:ln>
                  <a:noFill/>
                </a:ln>
                <a:effectLst/>
                <a:uLnTx/>
                <a:uFillTx/>
                <a:latin typeface="Calibri" panose="020F0502020204030204"/>
                <a:ea typeface="+mn-ea"/>
                <a:cs typeface="+mn-cs"/>
              </a:rPr>
              <a:t>часть </a:t>
            </a:r>
            <a:r>
              <a:rPr lang="ru-RU" sz="1600" dirty="0"/>
              <a:t>4. статьи 51: </a:t>
            </a:r>
            <a:r>
              <a:rPr lang="ru-RU" sz="1600" dirty="0">
                <a:solidFill>
                  <a:srgbClr val="FF0000"/>
                </a:solidFill>
              </a:rPr>
              <a:t>Не позднее двух рабочих дней</a:t>
            </a:r>
            <a:r>
              <a:rPr lang="ru-RU" sz="1600" dirty="0"/>
              <a:t>, следующих за днем размещения участником закупки, с которым заключается контракт, информации и документов в соответствии с частью 3 настоящей статьи, заказчик осуществляет одно из следующих действий:</a:t>
            </a:r>
          </a:p>
          <a:p>
            <a:r>
              <a:rPr lang="ru-RU" sz="1600" dirty="0"/>
              <a:t>1) размещает в единой информационной системе и на электронной площадке (с использованием единой информационной системы) подписанный усиленной электронной подписью лица, имеющего право действовать от имени заказчика, контракт (за исключением случаев, установленных настоящим Федеральным законом, и не ранее срока, предусмотренного частью 1 настоящей статьи) …. </a:t>
            </a:r>
            <a:r>
              <a:rPr lang="ru-RU" sz="1600" i="1" dirty="0">
                <a:solidFill>
                  <a:srgbClr val="7030A0"/>
                </a:solidFill>
              </a:rPr>
              <a:t>– если нет протокола разногласий, но такие же сроки установлены для заказчика, когда участник после протокола разногласий подписал проект контракта. </a:t>
            </a:r>
          </a:p>
          <a:p>
            <a:endParaRPr lang="ru-RU" sz="1600" i="1" dirty="0">
              <a:solidFill>
                <a:srgbClr val="7030A0"/>
              </a:solidFill>
            </a:endParaRPr>
          </a:p>
          <a:p>
            <a:r>
              <a:rPr lang="ru-RU" sz="1600" b="1" dirty="0"/>
              <a:t>По результатам ЭЗК: </a:t>
            </a:r>
            <a:r>
              <a:rPr lang="ru-RU" sz="1600" dirty="0"/>
              <a:t>пункт 3) части 6 статьи 50: заказчик осуществляет действия, предусмотренные пунктом 1 части 4 статьи 51 настоящего Федерального закона, </a:t>
            </a:r>
            <a:r>
              <a:rPr lang="ru-RU" sz="1600" dirty="0">
                <a:solidFill>
                  <a:srgbClr val="FF0000"/>
                </a:solidFill>
              </a:rPr>
              <a:t>не позднее одного рабочего дня, следующего за днем осуществления участником закупки, с которым заключается контракт, действий в соответствии с пунктом 2 настоящей части </a:t>
            </a:r>
            <a:r>
              <a:rPr lang="ru-RU" sz="1600" i="1" dirty="0">
                <a:solidFill>
                  <a:srgbClr val="7030A0"/>
                </a:solidFill>
              </a:rPr>
              <a:t>– т.е. со дня размещения участником подписанного  проекта контракта</a:t>
            </a:r>
            <a:r>
              <a:rPr lang="ru-RU" sz="1600" dirty="0"/>
              <a:t>,  но не ранее чем через два рабочих дня, следующих за днем размещения в единой информационной системе протокола подведения итогов определения поставщика (подрядчика, исполнителя);</a:t>
            </a:r>
          </a:p>
          <a:p>
            <a:endParaRPr lang="ru-RU" sz="1600" dirty="0"/>
          </a:p>
          <a:p>
            <a:r>
              <a:rPr lang="ru-RU" sz="1600" b="1" dirty="0"/>
              <a:t>В Закрытом конкурсе = в ЗА</a:t>
            </a:r>
            <a:r>
              <a:rPr lang="ru-RU" sz="1600" dirty="0"/>
              <a:t>:  </a:t>
            </a:r>
            <a:r>
              <a:rPr lang="ru-RU" sz="1600" dirty="0">
                <a:solidFill>
                  <a:srgbClr val="FF0000"/>
                </a:solidFill>
              </a:rPr>
              <a:t>не позднее трех рабочих дней</a:t>
            </a:r>
            <a:r>
              <a:rPr lang="ru-RU" sz="1600" dirty="0"/>
              <a:t>, следующих за датой получения экземпляров контракта, информации и документов, направленных в соответствии с пунктом 2 настоящей части, но не ранее десяти дней со дня подписания заказчиком протокола подведения итогов определения поставщика (подрядчика, исполнителя), протокола, предусмотренного пунктом 4 настоящей части, заказчик обязан подписать контракт, за исключением случаев, установленных настоящим Федеральным законом;</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05069"/>
            <a:ext cx="10515600" cy="415049"/>
          </a:xfrm>
        </p:spPr>
        <p:txBody>
          <a:bodyPr>
            <a:noAutofit/>
          </a:bodyPr>
          <a:lstStyle/>
          <a:p>
            <a:r>
              <a:rPr lang="ru-RU" sz="3200" dirty="0"/>
              <a:t>Новая редакция статьи 45.</a:t>
            </a:r>
          </a:p>
        </p:txBody>
      </p:sp>
      <p:sp>
        <p:nvSpPr>
          <p:cNvPr id="3" name="Объект 2"/>
          <p:cNvSpPr>
            <a:spLocks noGrp="1"/>
          </p:cNvSpPr>
          <p:nvPr>
            <p:ph idx="1"/>
          </p:nvPr>
        </p:nvSpPr>
        <p:spPr>
          <a:xfrm>
            <a:off x="443917" y="582210"/>
            <a:ext cx="11099334" cy="5147469"/>
          </a:xfrm>
        </p:spPr>
        <p:txBody>
          <a:bodyPr>
            <a:noAutofit/>
          </a:bodyPr>
          <a:lstStyle/>
          <a:p>
            <a:r>
              <a:rPr lang="ru-RU" sz="1600" dirty="0"/>
              <a:t>6. Основанием для отказа в принятии независимой гарантии заказчиком является:</a:t>
            </a:r>
          </a:p>
          <a:p>
            <a:r>
              <a:rPr lang="ru-RU" sz="1600" dirty="0"/>
              <a:t>1) отсутствие информации о независимой гарантии в предусмотренных настоящей статьей реестрах независимых гарантий;</a:t>
            </a:r>
          </a:p>
          <a:p>
            <a:r>
              <a:rPr lang="ru-RU" sz="1600" dirty="0"/>
              <a:t>2) несоответствие независимой гарантии требованиям, предусмотренным частями 2</a:t>
            </a:r>
            <a:r>
              <a:rPr lang="en-US" sz="1600" dirty="0"/>
              <a:t> </a:t>
            </a:r>
            <a:r>
              <a:rPr lang="en-US" sz="1600" i="1" dirty="0">
                <a:solidFill>
                  <a:srgbClr val="7030A0"/>
                </a:solidFill>
              </a:rPr>
              <a:t>(</a:t>
            </a:r>
            <a:r>
              <a:rPr lang="ru-RU" sz="1600" i="1" dirty="0">
                <a:solidFill>
                  <a:srgbClr val="7030A0"/>
                </a:solidFill>
              </a:rPr>
              <a:t>не содержит все условия), </a:t>
            </a:r>
            <a:r>
              <a:rPr lang="ru-RU" sz="1600" dirty="0"/>
              <a:t>3 </a:t>
            </a:r>
            <a:r>
              <a:rPr lang="ru-RU" sz="1600" i="1" dirty="0">
                <a:solidFill>
                  <a:srgbClr val="7030A0"/>
                </a:solidFill>
              </a:rPr>
              <a:t>(не содержит права на бесспорное списание) </a:t>
            </a:r>
            <a:r>
              <a:rPr lang="ru-RU" sz="1600" dirty="0"/>
              <a:t>и 8.2 </a:t>
            </a:r>
            <a:r>
              <a:rPr lang="ru-RU" sz="1600" i="1" dirty="0">
                <a:solidFill>
                  <a:srgbClr val="7030A0"/>
                </a:solidFill>
              </a:rPr>
              <a:t>(не содержит доп. условия, установленные Правительством) </a:t>
            </a:r>
            <a:r>
              <a:rPr lang="ru-RU" sz="1600" dirty="0"/>
              <a:t>настоящей статьи;</a:t>
            </a:r>
          </a:p>
          <a:p>
            <a:r>
              <a:rPr lang="ru-RU" sz="1600" dirty="0"/>
              <a:t>3) несоответствие независимой гарантии требованиям, содержащимся в извещении об осуществлении закупки, приглашении, документации о закупке (в случае, если настоящим Федеральным законом предусмотрена документация о закупке), проекте контракта, который заключается с единственным поставщиком (подрядчиком, исполнителем).</a:t>
            </a:r>
          </a:p>
          <a:p>
            <a:endParaRPr lang="ru-RU" sz="1600" dirty="0"/>
          </a:p>
          <a:p>
            <a:r>
              <a:rPr lang="ru-RU" sz="1600" dirty="0"/>
              <a:t>7. В случае отказа в принятии независимой гарантии заказчик в срок, установленный частью 5 настоящей статьи </a:t>
            </a:r>
            <a:r>
              <a:rPr lang="ru-RU" sz="1600" i="1" dirty="0">
                <a:solidFill>
                  <a:srgbClr val="7030A0"/>
                </a:solidFill>
              </a:rPr>
              <a:t>(3 рабочих дня со дня поступления)</a:t>
            </a:r>
            <a:r>
              <a:rPr lang="ru-RU" sz="1600" dirty="0"/>
              <a:t>, информирует в письменной форме или в форме электронного документа об этом лицо, предоставившее независимую гарантию, с указанием причин, послуживших основанием для отказа, за исключением случаев, предусмотренных настоящим Федеральным законом, при которых заказчик информирует лицо, предоставившее независимую гарантию, путем указания таких причин в протоколах определения поставщиков (подрядчиков, исполнителей).</a:t>
            </a:r>
          </a:p>
          <a:p>
            <a:endParaRPr lang="ru-RU" sz="1600" dirty="0"/>
          </a:p>
          <a:p>
            <a:r>
              <a:rPr lang="ru-RU" sz="1600" dirty="0"/>
              <a:t>8. Независимая гарантия, используемая для целей настоящего Федерального закона, информация о ней и документы, предусмотренные частью 9 настоящей статьи, должны быть включены в реестр независимых гарантий, размещенный в единой информационной системе, за исключением независимых гарантий, указанных в части 8.1 настоящей статьи. Ведение такого реестра осуществляется путем включения в соответствии с порядком, предусмотренным частью 8.2 настоящей статьи, таких информации и документов в реестр и присвоения номера реестровой записи. В течение одного рабочего дня после включения таких информации и документов в реестр независимых гарантий гарант направляет принципалу выписку из реестра независимых гарантий.</a:t>
            </a:r>
          </a:p>
          <a:p>
            <a:endParaRPr lang="ru-RU" sz="1600" dirty="0"/>
          </a:p>
          <a:p>
            <a:endParaRPr lang="ru-RU" sz="1600" i="1" dirty="0">
              <a:solidFill>
                <a:srgbClr val="7030A0"/>
              </a:solidFill>
            </a:endParaRP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05069"/>
            <a:ext cx="10515600" cy="415049"/>
          </a:xfrm>
        </p:spPr>
        <p:txBody>
          <a:bodyPr>
            <a:noAutofit/>
          </a:bodyPr>
          <a:lstStyle/>
          <a:p>
            <a:r>
              <a:rPr lang="ru-RU" sz="3200" dirty="0"/>
              <a:t>Новая редакция статьи 45.</a:t>
            </a:r>
          </a:p>
        </p:txBody>
      </p:sp>
      <p:sp>
        <p:nvSpPr>
          <p:cNvPr id="3" name="Объект 2"/>
          <p:cNvSpPr>
            <a:spLocks noGrp="1"/>
          </p:cNvSpPr>
          <p:nvPr>
            <p:ph idx="1"/>
          </p:nvPr>
        </p:nvSpPr>
        <p:spPr>
          <a:xfrm>
            <a:off x="443917" y="687897"/>
            <a:ext cx="11099334" cy="5041782"/>
          </a:xfrm>
        </p:spPr>
        <p:txBody>
          <a:bodyPr>
            <a:noAutofit/>
          </a:bodyPr>
          <a:lstStyle/>
          <a:p>
            <a:r>
              <a:rPr lang="ru-RU" sz="1600" dirty="0"/>
              <a:t>11. Гарант </a:t>
            </a:r>
            <a:r>
              <a:rPr lang="ru-RU" sz="1600" dirty="0">
                <a:solidFill>
                  <a:srgbClr val="FF0000"/>
                </a:solidFill>
              </a:rPr>
              <a:t>не позднее одного рабочего дня, следующего за датой выдачи независимой гарантии, или дня внесения изменений в условия независимой гарантии </a:t>
            </a:r>
            <a:r>
              <a:rPr lang="ru-RU" sz="1600" dirty="0"/>
              <a:t>включает указанные в части 9 настоящей статьи информацию и документы в реестр независимых гарантий либо в указанные сроки направляет в соответствии с порядком формирования и ведения закрытого реестра независимых гарантий информацию для включения в закрытый реестр независимых гарантий.</a:t>
            </a:r>
          </a:p>
          <a:p>
            <a:endParaRPr lang="ru-RU" sz="1600" dirty="0"/>
          </a:p>
          <a:p>
            <a:r>
              <a:rPr lang="ru-RU" sz="1600" dirty="0"/>
              <a:t>12. В случае предоставления нового обеспечения исполнения контракта в соответствии с частью 30 статьи 34, пунктом 9 части 1 статьи 95, частью 7 статьи 96 настоящего Федерального закона возврат независимой гарантии заказчиком гаранту, предоставившему указанную независимую гарантию, не осуществляется, взыскание по ней не производится.</a:t>
            </a:r>
          </a:p>
          <a:p>
            <a:endParaRPr lang="ru-RU" sz="1600" dirty="0"/>
          </a:p>
          <a:p>
            <a:r>
              <a:rPr lang="ru-RU" sz="1600" dirty="0"/>
              <a:t>13</a:t>
            </a:r>
            <a:r>
              <a:rPr lang="ru-RU" sz="1600" b="1" dirty="0">
                <a:solidFill>
                  <a:srgbClr val="FF0000"/>
                </a:solidFill>
              </a:rPr>
              <a:t>. Исключение банка из перечня, предусмотренного частью 1.2 настоящей статьи, региональной гарантийной организации из перечня, предусмотренного частью 1.7 настоящей статьи, не прекращает действия выданных гарантом и принятых заказчиками независимых гарантий и не освобождает гаранта от ответственности за неисполнение либо ненадлежащее исполнение условий таких независимых гарантий.!!!</a:t>
            </a:r>
            <a:endParaRPr lang="ru-RU" sz="1600" b="1" i="1" dirty="0">
              <a:solidFill>
                <a:srgbClr val="FF0000"/>
              </a:solidFill>
            </a:endParaRPr>
          </a:p>
          <a:p>
            <a:endParaRPr lang="ru-RU" sz="1600" i="1" dirty="0">
              <a:solidFill>
                <a:srgbClr val="7030A0"/>
              </a:solidFill>
            </a:endParaRP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538363"/>
            <a:ext cx="10515600" cy="4351338"/>
          </a:xfrm>
        </p:spPr>
        <p:txBody>
          <a:bodyPr/>
          <a:lstStyle/>
          <a:p>
            <a:pPr algn="ctr"/>
            <a:r>
              <a:rPr lang="ru-RU" dirty="0">
                <a:solidFill>
                  <a:srgbClr val="00B0F0"/>
                </a:solidFill>
              </a:rPr>
              <a:t>Изменения в Постановлении Правительства РФ от 8 ноября 2013 г. N 1005 "О независимых гарантиях, используемых для целей Федерального закона "О контрактной системе в сфере закупок товаров, работ, услуг для обеспечения государственных и муниципальных нужд" (Постановление Правительства РФ от 20 декабря 2021 г. N 2369) – </a:t>
            </a:r>
            <a:r>
              <a:rPr lang="ru-RU" dirty="0">
                <a:solidFill>
                  <a:srgbClr val="C00000"/>
                </a:solidFill>
              </a:rPr>
              <a:t>с 01.01.2022</a:t>
            </a:r>
          </a:p>
          <a:p>
            <a:pPr algn="ctr"/>
            <a:endParaRPr lang="ru-RU" dirty="0">
              <a:solidFill>
                <a:srgbClr val="C00000"/>
              </a:solidFill>
            </a:endParaRPr>
          </a:p>
          <a:p>
            <a:pPr marL="514350" indent="-514350" algn="just">
              <a:buAutoNum type="arabicPeriod"/>
            </a:pPr>
            <a:r>
              <a:rPr lang="ru-RU" sz="1600" dirty="0"/>
              <a:t>Банковская гарантия заменена на понятие независимой гарантии;</a:t>
            </a:r>
          </a:p>
          <a:p>
            <a:pPr marL="514350" indent="-514350" algn="just">
              <a:buAutoNum type="arabicPeriod"/>
            </a:pPr>
            <a:r>
              <a:rPr lang="ru-RU" sz="1600" dirty="0"/>
              <a:t>Расширен Перечень гарантов в соответствии с изменениями 4-ФЗ</a:t>
            </a:r>
          </a:p>
          <a:p>
            <a:pPr algn="just"/>
            <a:endParaRPr lang="ru-RU" dirty="0">
              <a:solidFill>
                <a:srgbClr val="00B0F0"/>
              </a:solidFill>
            </a:endParaRP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8143" y="-37267"/>
            <a:ext cx="10515600" cy="616387"/>
          </a:xfrm>
        </p:spPr>
        <p:txBody>
          <a:bodyPr>
            <a:normAutofit/>
          </a:bodyPr>
          <a:lstStyle/>
          <a:p>
            <a:r>
              <a:rPr lang="ru-RU" sz="3600" dirty="0"/>
              <a:t>Новая редакция статьи 42 - Извещение</a:t>
            </a:r>
          </a:p>
        </p:txBody>
      </p:sp>
      <p:graphicFrame>
        <p:nvGraphicFramePr>
          <p:cNvPr id="4" name="Таблица 4"/>
          <p:cNvGraphicFramePr>
            <a:graphicFrameLocks noGrp="1"/>
          </p:cNvGraphicFramePr>
          <p:nvPr>
            <p:ph idx="1"/>
            <p:extLst>
              <p:ext uri="{D42A27DB-BD31-4B8C-83A1-F6EECF244321}">
                <p14:modId xmlns:p14="http://schemas.microsoft.com/office/powerpoint/2010/main" val="2749112474"/>
              </p:ext>
            </p:extLst>
          </p:nvPr>
        </p:nvGraphicFramePr>
        <p:xfrm>
          <a:off x="385894" y="512008"/>
          <a:ext cx="11427203" cy="4021471"/>
        </p:xfrm>
        <a:graphic>
          <a:graphicData uri="http://schemas.openxmlformats.org/drawingml/2006/table">
            <a:tbl>
              <a:tblPr firstRow="1" bandRow="1">
                <a:tableStyleId>{93296810-A885-4BE3-A3E7-6D5BEEA58F35}</a:tableStyleId>
              </a:tblPr>
              <a:tblGrid>
                <a:gridCol w="5710106">
                  <a:extLst>
                    <a:ext uri="{9D8B030D-6E8A-4147-A177-3AD203B41FA5}">
                      <a16:colId xmlns:a16="http://schemas.microsoft.com/office/drawing/2014/main" val="20000"/>
                    </a:ext>
                  </a:extLst>
                </a:gridCol>
                <a:gridCol w="5717097">
                  <a:extLst>
                    <a:ext uri="{9D8B030D-6E8A-4147-A177-3AD203B41FA5}">
                      <a16:colId xmlns:a16="http://schemas.microsoft.com/office/drawing/2014/main" val="20001"/>
                    </a:ext>
                  </a:extLst>
                </a:gridCol>
              </a:tblGrid>
              <a:tr h="351679">
                <a:tc>
                  <a:txBody>
                    <a:bodyPr/>
                    <a:lstStyle/>
                    <a:p>
                      <a:r>
                        <a:rPr lang="ru-RU" sz="1600" dirty="0"/>
                        <a:t>Редакция с 01.01.2022</a:t>
                      </a:r>
                    </a:p>
                  </a:txBody>
                  <a:tcPr/>
                </a:tc>
                <a:tc>
                  <a:txBody>
                    <a:bodyPr/>
                    <a:lstStyle/>
                    <a:p>
                      <a:r>
                        <a:rPr lang="ru-RU" sz="1600" dirty="0"/>
                        <a:t>Устаревшая редакция</a:t>
                      </a:r>
                    </a:p>
                  </a:txBody>
                  <a:tcPr/>
                </a:tc>
                <a:extLst>
                  <a:ext uri="{0D108BD9-81ED-4DB2-BD59-A6C34878D82A}">
                    <a16:rowId xmlns:a16="http://schemas.microsoft.com/office/drawing/2014/main" val="10000"/>
                  </a:ext>
                </a:extLst>
              </a:tr>
              <a:tr h="703359">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ru-RU" sz="1600" dirty="0">
                          <a:latin typeface="+mn-lt"/>
                        </a:rPr>
                        <a:t>17) размер обеспечения исполнения контракта,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ru-RU" sz="1600" dirty="0">
                          <a:solidFill>
                            <a:srgbClr val="FF0000"/>
                          </a:solidFill>
                          <a:latin typeface="+mn-lt"/>
                        </a:rPr>
                        <a:t>гарантийных обязательств,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ru-RU" sz="1600" dirty="0">
                          <a:latin typeface="+mn-lt"/>
                        </a:rPr>
                        <a:t>порядок предоставления такого обеспечения,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ru-RU" sz="1600" dirty="0">
                          <a:latin typeface="+mn-lt"/>
                        </a:rPr>
                        <a:t>требования к такому обеспечению (если требование обеспечения исполнения контракта, гарантийных обязательств установлено в соответствии со статьей 96 настоящего Федерального закона);</a:t>
                      </a:r>
                    </a:p>
                  </a:txBody>
                  <a:tcPr/>
                </a:tc>
                <a:tc rowSpan="2">
                  <a:txBody>
                    <a:bodyPr/>
                    <a:lstStyle/>
                    <a:p>
                      <a:pPr marL="0" indent="0">
                        <a:buFont typeface="Arial" panose="020B0604020202020204" pitchFamily="34" charset="0"/>
                        <a:buNone/>
                      </a:pPr>
                      <a:r>
                        <a:rPr lang="ru-RU" sz="1600" dirty="0">
                          <a:latin typeface="+mn-lt"/>
                        </a:rPr>
                        <a:t>8) размер обеспечения исполнения контракта, </a:t>
                      </a:r>
                    </a:p>
                    <a:p>
                      <a:pPr marL="285750" indent="-285750">
                        <a:buFont typeface="Arial" panose="020B0604020202020204" pitchFamily="34" charset="0"/>
                        <a:buChar char="•"/>
                      </a:pPr>
                      <a:r>
                        <a:rPr lang="ru-RU" sz="1600" dirty="0">
                          <a:latin typeface="+mn-lt"/>
                        </a:rPr>
                        <a:t>требования к такому обеспечению,</a:t>
                      </a:r>
                    </a:p>
                    <a:p>
                      <a:pPr marL="285750" indent="-285750">
                        <a:buFont typeface="Arial" panose="020B0604020202020204" pitchFamily="34" charset="0"/>
                        <a:buChar char="•"/>
                      </a:pPr>
                      <a:r>
                        <a:rPr lang="ru-RU" sz="1600" dirty="0">
                          <a:latin typeface="+mn-lt"/>
                        </a:rPr>
                        <a:t> порядок предоставления такого обеспечения, устанавливаемые в соответствии с настоящим Федеральным законом (если установление требования обеспечения исполнения контракта предусмотрено статьей 96 настоящего Федерального закона), </a:t>
                      </a:r>
                    </a:p>
                    <a:p>
                      <a:pPr marL="285750" indent="-285750">
                        <a:buFont typeface="Arial" panose="020B0604020202020204" pitchFamily="34" charset="0"/>
                        <a:buChar char="•"/>
                      </a:pPr>
                      <a:r>
                        <a:rPr lang="ru-RU" sz="1600" dirty="0">
                          <a:latin typeface="+mn-lt"/>
                        </a:rPr>
                        <a:t>а также информация о банковском сопровождении контракта в соответствии со статьей 35 настоящего Федерального закона;</a:t>
                      </a:r>
                    </a:p>
                  </a:txBody>
                  <a:tcPr/>
                </a:tc>
                <a:extLst>
                  <a:ext uri="{0D108BD9-81ED-4DB2-BD59-A6C34878D82A}">
                    <a16:rowId xmlns:a16="http://schemas.microsoft.com/office/drawing/2014/main" val="10001"/>
                  </a:ext>
                </a:extLst>
              </a:tr>
              <a:tr h="703359">
                <a:tc>
                  <a:txBody>
                    <a:body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lang="ru-RU" sz="1600" dirty="0">
                          <a:latin typeface="+mn-lt"/>
                        </a:rPr>
                        <a:t>18) информация о банковском сопровождении контракта в соответствии со статьей 35 настоящего Федерального закона, </a:t>
                      </a:r>
                      <a:r>
                        <a:rPr kumimoji="0" lang="ru-RU" sz="1600" b="0" i="0" u="none" strike="noStrike" kern="1200" cap="none" spc="0" normalizeH="0" baseline="0" noProof="0" dirty="0">
                          <a:ln>
                            <a:noFill/>
                          </a:ln>
                          <a:solidFill>
                            <a:srgbClr val="FF0000"/>
                          </a:solidFill>
                          <a:effectLst/>
                          <a:uLnTx/>
                          <a:uFillTx/>
                          <a:latin typeface="+mn-lt"/>
                          <a:ea typeface="+mn-ea"/>
                          <a:cs typeface="+mn-cs"/>
                        </a:rPr>
                        <a:t>о казначейском сопровождении (если в соответствии с законодательством Российской Федерации расчеты по контракту или расчеты по контракту в части выплаты аванса подлежат казначейскому сопровождению) – с 16.04.2022;</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ru-RU" sz="1600" dirty="0">
                          <a:latin typeface="+mn-lt"/>
                        </a:rPr>
                        <a:t>;</a:t>
                      </a:r>
                    </a:p>
                  </a:txBody>
                  <a:tcPr/>
                </a:tc>
                <a:tc vMerge="1">
                  <a:txBody>
                    <a:bodyPr/>
                    <a:lstStyle/>
                    <a:p>
                      <a:endParaRPr lang="ru-RU"/>
                    </a:p>
                  </a:txBody>
                  <a:tcPr/>
                </a:tc>
                <a:extLst>
                  <a:ext uri="{0D108BD9-81ED-4DB2-BD59-A6C34878D82A}">
                    <a16:rowId xmlns:a16="http://schemas.microsoft.com/office/drawing/2014/main" val="10002"/>
                  </a:ext>
                </a:extLst>
              </a:tr>
            </a:tbl>
          </a:graphicData>
        </a:graphic>
      </p:graphicFrame>
      <p:sp>
        <p:nvSpPr>
          <p:cNvPr id="5" name="TextBox 4"/>
          <p:cNvSpPr txBox="1"/>
          <p:nvPr/>
        </p:nvSpPr>
        <p:spPr>
          <a:xfrm>
            <a:off x="385894" y="4637015"/>
            <a:ext cx="8898623" cy="830997"/>
          </a:xfrm>
          <a:prstGeom prst="rect">
            <a:avLst/>
          </a:prstGeom>
          <a:noFill/>
        </p:spPr>
        <p:txBody>
          <a:bodyPr wrap="square">
            <a:spAutoFit/>
          </a:bodyPr>
          <a:lstStyle/>
          <a:p>
            <a:r>
              <a:rPr lang="ru-RU" sz="1600" dirty="0"/>
              <a:t>Часть 2.2. статья 96 … Размер обеспечения гарантийных обязательств не может превышать десять процентов от начальной (максимальной) цены контракта, </a:t>
            </a:r>
            <a:r>
              <a:rPr lang="ru-RU" sz="1600" b="1" dirty="0">
                <a:solidFill>
                  <a:srgbClr val="FF0000"/>
                </a:solidFill>
              </a:rPr>
              <a:t>от цены контракта, заключаемого с единственным поставщиком (подрядчиком, исполнителем).</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767389"/>
          </a:xfrm>
        </p:spPr>
        <p:txBody>
          <a:bodyPr>
            <a:normAutofit/>
          </a:bodyPr>
          <a:lstStyle/>
          <a:p>
            <a:r>
              <a:rPr lang="ru-RU" sz="2400" b="0" i="0" dirty="0">
                <a:solidFill>
                  <a:srgbClr val="FF0000"/>
                </a:solidFill>
                <a:effectLst/>
                <a:latin typeface="PT Serif" panose="020A0603040505020204" pitchFamily="18" charset="-52"/>
              </a:rPr>
              <a:t>Изменения в 44-ФЗ с 16 апреля 2022 года (104-ФЗ от 16.04.2022)</a:t>
            </a:r>
            <a:br>
              <a:rPr lang="ru-RU" sz="2400" b="0" i="0" dirty="0">
                <a:solidFill>
                  <a:srgbClr val="FF0000"/>
                </a:solidFill>
                <a:effectLst/>
                <a:latin typeface="PT Serif" panose="020A0603040505020204" pitchFamily="18" charset="-52"/>
              </a:rPr>
            </a:br>
            <a:endParaRPr lang="ru-RU" sz="2400" dirty="0">
              <a:solidFill>
                <a:srgbClr val="FF0000"/>
              </a:solidFill>
            </a:endParaRPr>
          </a:p>
        </p:txBody>
      </p:sp>
      <p:sp>
        <p:nvSpPr>
          <p:cNvPr id="3" name="Объект 2"/>
          <p:cNvSpPr>
            <a:spLocks noGrp="1"/>
          </p:cNvSpPr>
          <p:nvPr>
            <p:ph idx="1"/>
          </p:nvPr>
        </p:nvSpPr>
        <p:spPr>
          <a:xfrm>
            <a:off x="352339" y="1011893"/>
            <a:ext cx="11593584" cy="5480982"/>
          </a:xfrm>
        </p:spPr>
        <p:txBody>
          <a:bodyPr>
            <a:normAutofit/>
          </a:bodyPr>
          <a:lstStyle/>
          <a:p>
            <a:pPr algn="ctr"/>
            <a:r>
              <a:rPr lang="ru-RU" sz="1400" b="1" i="0" dirty="0">
                <a:solidFill>
                  <a:srgbClr val="22272F"/>
                </a:solidFill>
                <a:effectLst/>
                <a:latin typeface="PT Serif" panose="020A0603040505020204" pitchFamily="18" charset="-52"/>
              </a:rPr>
              <a:t>Статья 112. Заключительные положения</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ru-RU" sz="1400" b="0" i="0" u="none" strike="sngStrike" kern="1200" cap="none" spc="0" normalizeH="0" baseline="0" noProof="0" dirty="0">
                <a:ln>
                  <a:noFill/>
                </a:ln>
                <a:solidFill>
                  <a:srgbClr val="22272F"/>
                </a:solidFill>
                <a:effectLst/>
                <a:uLnTx/>
                <a:uFillTx/>
                <a:latin typeface="PT Serif" panose="020A0603040505020204" pitchFamily="18" charset="-52"/>
                <a:ea typeface="+mn-ea"/>
                <a:cs typeface="+mn-cs"/>
              </a:rPr>
              <a:t>64. До 31 декабря 2020 года при осуществлении закупок в соответствии со статьей 30 настоящего Федерального закона заказчик вправе не устанавливать требование обеспечения исполнения контракта, обеспечения гарантийных обязательств в извещении об осуществлении закупки и (или) в проекте контракта, за исключением случая, если контрактом предусмотрена выплата аванса</a:t>
            </a:r>
            <a:r>
              <a:rPr kumimoji="0" lang="ru-RU" sz="1400" b="0" i="0" u="none" strike="noStrike" kern="1200" cap="none" spc="0" normalizeH="0" baseline="0" noProof="0" dirty="0">
                <a:ln>
                  <a:noFill/>
                </a:ln>
                <a:solidFill>
                  <a:srgbClr val="22272F"/>
                </a:solidFill>
                <a:effectLst/>
                <a:uLnTx/>
                <a:uFillTx/>
                <a:latin typeface="PT Serif" panose="020A0603040505020204" pitchFamily="18" charset="-52"/>
                <a:ea typeface="+mn-ea"/>
                <a:cs typeface="+mn-cs"/>
              </a:rPr>
              <a:t>.</a:t>
            </a:r>
            <a:endParaRPr kumimoji="0" lang="ru-RU" sz="1400" b="1" i="0" u="none" strike="noStrike" kern="1200" cap="none" spc="0" normalizeH="0" baseline="0" noProof="0" dirty="0">
              <a:ln>
                <a:noFill/>
              </a:ln>
              <a:solidFill>
                <a:srgbClr val="FF0000"/>
              </a:solidFill>
              <a:effectLst/>
              <a:uLnTx/>
              <a:uFillTx/>
              <a:latin typeface="PT Serif" panose="020A0603040505020204" pitchFamily="18" charset="-52"/>
              <a:ea typeface="+mn-ea"/>
              <a:cs typeface="+mn-cs"/>
            </a:endParaRPr>
          </a:p>
          <a:p>
            <a:pPr algn="just"/>
            <a:r>
              <a:rPr lang="ru-RU" sz="1400" b="0" i="0" dirty="0">
                <a:solidFill>
                  <a:srgbClr val="22272F"/>
                </a:solidFill>
                <a:effectLst/>
                <a:latin typeface="PT Serif" panose="020A0603040505020204" pitchFamily="18" charset="-52"/>
              </a:rPr>
              <a:t>64.1. </a:t>
            </a:r>
            <a:r>
              <a:rPr lang="ru-RU" sz="1400" b="0" i="0" dirty="0">
                <a:solidFill>
                  <a:srgbClr val="FF0000"/>
                </a:solidFill>
                <a:effectLst/>
                <a:latin typeface="PT Serif" panose="020A0603040505020204" pitchFamily="18" charset="-52"/>
              </a:rPr>
              <a:t>До 31 декабря 2022 года </a:t>
            </a:r>
            <a:r>
              <a:rPr lang="ru-RU" sz="1400" b="0" i="0" dirty="0">
                <a:solidFill>
                  <a:srgbClr val="22272F"/>
                </a:solidFill>
                <a:effectLst/>
                <a:latin typeface="PT Serif" panose="020A0603040505020204" pitchFamily="18" charset="-52"/>
              </a:rPr>
              <a:t>заказчик вправе не устанавливать требование обеспечения исполнения контракта, обеспечения гарантийных обязательств в извещении об осуществлении закупки, приглашении, документации о закупке (в случае, если настоящим Федеральным законом предусмотрена документация о закупке), проекте контракта. </a:t>
            </a:r>
            <a:r>
              <a:rPr lang="ru-RU" sz="1400" b="0" i="0" dirty="0">
                <a:solidFill>
                  <a:srgbClr val="FF0000"/>
                </a:solidFill>
                <a:effectLst/>
                <a:latin typeface="PT Serif" panose="020A0603040505020204" pitchFamily="18" charset="-52"/>
              </a:rPr>
              <a:t>Положения настоящей части не применяются, если контрактом предусмотрена выплата аванса и при этом расчеты в части аванса не подлежат казначейскому сопровождению.</a:t>
            </a:r>
          </a:p>
          <a:p>
            <a:pPr algn="just"/>
            <a:endParaRPr lang="ru-RU" sz="1400" dirty="0">
              <a:solidFill>
                <a:srgbClr val="FF0000"/>
              </a:solidFill>
              <a:latin typeface="PT Serif" panose="020A0603040505020204" pitchFamily="18" charset="-52"/>
            </a:endParaRPr>
          </a:p>
          <a:p>
            <a:pPr algn="just"/>
            <a:r>
              <a:rPr lang="ru-RU" sz="1400" b="0" strike="sngStrike" dirty="0">
                <a:solidFill>
                  <a:srgbClr val="22272F"/>
                </a:solidFill>
                <a:effectLst/>
                <a:latin typeface="PT Serif" panose="020A0603040505020204" pitchFamily="18" charset="-52"/>
              </a:rPr>
              <a:t>65. В 2020 году по соглашению сторон допускается изменение срока исполнения контракта, и (или) цены контракта, и (или) цены единицы товара, работы, услуги (в случае, предусмотренном </a:t>
            </a:r>
            <a:r>
              <a:rPr lang="ru-RU" sz="1400" b="0" u="none" strike="sngStrike" dirty="0">
                <a:solidFill>
                  <a:srgbClr val="3272C0"/>
                </a:solidFill>
                <a:effectLst/>
                <a:latin typeface="PT Serif" panose="020A0603040505020204" pitchFamily="18" charset="-52"/>
                <a:hlinkClick r:id="rId2"/>
              </a:rPr>
              <a:t>частью 24 статьи 22</a:t>
            </a:r>
            <a:r>
              <a:rPr lang="ru-RU" sz="1400" b="0" strike="sngStrike" dirty="0">
                <a:solidFill>
                  <a:srgbClr val="22272F"/>
                </a:solidFill>
                <a:effectLst/>
                <a:latin typeface="PT Serif" panose="020A0603040505020204" pitchFamily="18" charset="-52"/>
              </a:rPr>
              <a:t> настоящего Федерального закона), и (или) размера аванса (если контрактом предусмотрена выплата аванса), если при его исполнении в связи с распространением новой коронавирусной инфекции, вызванной 2019-nCoV, а также в иных случаях, установленных Правительством Российской Федерации, возникли независящие от сторон контракта обстоятельства, влекущие невозможность его исполнения. Предусмотренное настоящей частью изменение осуществляется при наличии в письменной форме обоснования такого изменения на основании решения Правительства Российской Федерации, высшего исполнительного органа государственной власти субъекта Российской Федерации, местной администрации (за исключением случая изменения размера аванса в соответствии с настоящей частью) при осуществлении закупки для федеральных нужд, нужд субъекта Российской Федерации, муниципальных нужд соответственно и после предоставления поставщиком (подрядчиком, исполнителем) в соответствии с настоящим Федеральным законом обеспечения исполнения контракта, если предусмотренное настоящей частью изменение влечет возникновение новых обязательств поставщика (подрядчика, исполнителя), не обеспеченных ранее предоставленным обеспечением исполнения контракта, и требование обеспечения исполнения контракта было установлено в соответствии со </a:t>
            </a:r>
            <a:r>
              <a:rPr lang="ru-RU" sz="1400" b="0" u="none" strike="sngStrike" dirty="0">
                <a:solidFill>
                  <a:srgbClr val="3272C0"/>
                </a:solidFill>
                <a:effectLst/>
                <a:latin typeface="PT Serif" panose="020A0603040505020204" pitchFamily="18" charset="-52"/>
                <a:hlinkClick r:id="rId3"/>
              </a:rPr>
              <a:t>статьей 96</a:t>
            </a:r>
            <a:r>
              <a:rPr lang="ru-RU" sz="1400" b="0" strike="sngStrike" dirty="0">
                <a:solidFill>
                  <a:srgbClr val="22272F"/>
                </a:solidFill>
                <a:effectLst/>
                <a:latin typeface="PT Serif" panose="020A0603040505020204" pitchFamily="18" charset="-52"/>
              </a:rPr>
              <a:t> настоящего Федерального закона при определении поставщика (подрядчика, исполнителя). ……</a:t>
            </a:r>
            <a:endParaRPr lang="ru-RU" sz="1400" b="1" strike="sngStrike" dirty="0">
              <a:solidFill>
                <a:srgbClr val="FF0000"/>
              </a:solidFill>
              <a:effectLst/>
              <a:latin typeface="PT Serif" panose="020A0603040505020204" pitchFamily="18" charset="-52"/>
            </a:endParaRP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46228" y="0"/>
            <a:ext cx="11319029" cy="4351338"/>
          </a:xfrm>
        </p:spPr>
        <p:txBody>
          <a:bodyPr/>
          <a:lstStyle/>
          <a:p>
            <a:pPr algn="ctr"/>
            <a:r>
              <a:rPr lang="ru-RU" dirty="0">
                <a:solidFill>
                  <a:srgbClr val="00B0F0"/>
                </a:solidFill>
              </a:rPr>
              <a:t>Изменения в Постановлении Правительства Российской Федерации от 20.09.2014 № 963 «Об осуществлении банковского сопровождения контрактов»</a:t>
            </a:r>
            <a:r>
              <a:rPr lang="ru-RU" dirty="0"/>
              <a:t> </a:t>
            </a:r>
            <a:r>
              <a:rPr lang="ru-RU" b="1" dirty="0">
                <a:solidFill>
                  <a:srgbClr val="C00000"/>
                </a:solidFill>
              </a:rPr>
              <a:t>- с 01.01.2022</a:t>
            </a:r>
          </a:p>
          <a:p>
            <a:pPr algn="just"/>
            <a:r>
              <a:rPr lang="ru-RU" sz="1400" dirty="0"/>
              <a:t>3. Установить, что банковское сопровождение контрактов, предметом которых являются поставки товаров, выполнение работ, оказание услуг для обеспечения федеральных нужд, осуществляется в соответствии с Правилами, утвержденными настоящим постановлением, в следующих случаях:</a:t>
            </a:r>
          </a:p>
          <a:p>
            <a:pPr algn="just"/>
            <a:r>
              <a:rPr lang="ru-RU" sz="1400" dirty="0"/>
              <a:t>а) в отношении банковского сопровождения контракта, заключающегося в проведении мониторинга расчетов в рамках исполнения контракта:</a:t>
            </a:r>
          </a:p>
          <a:p>
            <a:pPr algn="just"/>
            <a:r>
              <a:rPr lang="ru-RU" sz="1400" dirty="0">
                <a:solidFill>
                  <a:srgbClr val="FF0000"/>
                </a:solidFill>
              </a:rPr>
              <a:t>заключается контракт жизненного цикла</a:t>
            </a:r>
            <a:r>
              <a:rPr lang="ru-RU" sz="1400" i="1" dirty="0">
                <a:solidFill>
                  <a:srgbClr val="7030A0"/>
                </a:solidFill>
              </a:rPr>
              <a:t> (сделано уточнение по формулировке - ранее было - контракт, заключаемый в соответствии с частью 16 статьи 34 Федерального закона "О контрактной системе в сфере закупок товаров, работ, услуг для обеспечения государственных и муниципальных нужд", предусматривает закупку товара или работы (в том числе при необходимости проектирование, конструирование объекта, который должен быть создан в результате выполнения работы), последующее обслуживание, ремонт и при необходимости эксплуатацию и (или) утилизацию поставленного товара или созданного в результате выполнения работы объекта (контракт жизненного цикла)</a:t>
            </a:r>
            <a:r>
              <a:rPr lang="ru-RU" sz="1400" dirty="0">
                <a:solidFill>
                  <a:srgbClr val="FF0000"/>
                </a:solidFill>
              </a:rPr>
              <a:t> </a:t>
            </a:r>
            <a:r>
              <a:rPr lang="ru-RU" sz="1400" dirty="0"/>
              <a:t>и (или) начальная (максимальная) цена контракта (цена контракта, заключаемого с единственным поставщиком) превышает 10 млрд. рублей (за исключением случая, указанного в абзаце третьем настоящего подпункта);</a:t>
            </a:r>
          </a:p>
          <a:p>
            <a:pPr algn="just"/>
            <a:r>
              <a:rPr lang="ru-RU" sz="1400" dirty="0"/>
              <a:t>цена контракта, заключаемого с единственным поставщиком на основании актов, изданных в соответствии с пунктом 2 части 1 статьи 93 Федерального закона "О контрактной системе в сфере закупок товаров, работ, услуг для обеспечения государственных и муниципальных нужд" (далее - акты), превышает 10 млрд. рублей и актом предусматривается привлечение заказчиком банка в целях банковского сопровождения, а также не установлена обязанность заказчика включить в такой контракт условие об обеспечении его исполнения;</a:t>
            </a:r>
          </a:p>
          <a:p>
            <a:pPr algn="just"/>
            <a:r>
              <a:rPr lang="ru-RU" sz="1400" dirty="0"/>
              <a:t>контракт (контракты), или предмет контракта, или поставщик (подрядчик, исполнитель) по контракту, которые определены Правительством Российской Федерации, в случае если в отношении поставщиков (подрядчиков, исполнителей) действуют меры ограничительного характера, введенные иностранным государством, государственным объединением и (или) союзом и (или) государственным (межгосударственным) учреждением иностранного государства или государственного объединения и (или) союза;</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46228" y="0"/>
            <a:ext cx="11319029" cy="4351338"/>
          </a:xfrm>
        </p:spPr>
        <p:txBody>
          <a:bodyPr/>
          <a:lstStyle/>
          <a:p>
            <a:pPr algn="ctr"/>
            <a:r>
              <a:rPr lang="ru-RU" dirty="0">
                <a:solidFill>
                  <a:srgbClr val="00B0F0"/>
                </a:solidFill>
              </a:rPr>
              <a:t>Изменения в Постановлении Правительства Российской Федерации от 20.09.2014 № 963 «Об осуществлении банковского сопровождения контрактов»</a:t>
            </a:r>
            <a:r>
              <a:rPr lang="ru-RU" dirty="0"/>
              <a:t> </a:t>
            </a:r>
            <a:r>
              <a:rPr lang="ru-RU" b="1" dirty="0">
                <a:solidFill>
                  <a:srgbClr val="C00000"/>
                </a:solidFill>
              </a:rPr>
              <a:t>- с 01.01.2022</a:t>
            </a:r>
          </a:p>
          <a:p>
            <a:pPr algn="just"/>
            <a:r>
              <a:rPr lang="ru-RU" sz="1400" dirty="0"/>
              <a:t>б) в отношении банковского сопровождения контракта, предусматривающего оказание банком услуг, позволяющих обеспечить соответствие принимаемых товаров, работ (их результатов), услуг условиям контракта:</a:t>
            </a:r>
          </a:p>
          <a:p>
            <a:pPr algn="just"/>
            <a:r>
              <a:rPr lang="ru-RU" sz="1400" dirty="0"/>
              <a:t>цена контракта, заключаемого в целях строительства (реконструкции, в том числе с элементами реставрации, технического перевооружения) объекта капитального строительства с единственным поставщиком на основании акта, превышает 10 млрд. рублей и актом не установлена обязанность заказчика включить в такой контракт условие об обеспечении его исполнения (за исключением случая, указанного в абзаце третьем настоящего подпункта);</a:t>
            </a:r>
          </a:p>
          <a:p>
            <a:pPr algn="just"/>
            <a:r>
              <a:rPr lang="ru-RU" sz="1400" dirty="0"/>
              <a:t>начальная (максимальная) цена контракта (цена контракта, заключаемого с единственным поставщиком) превышает 15 млрд. рублей и утвержденной государственной программой Российской Федерации предусмотрена обязанность привлечь банк в целях банковского сопровождения;</a:t>
            </a:r>
          </a:p>
          <a:p>
            <a:pPr algn="just"/>
            <a:r>
              <a:rPr lang="ru-RU" sz="1400" dirty="0"/>
              <a:t>государственный контракт, определенный Правительством Российской Федерации, предусматривает казначейское обеспечение обязательств;</a:t>
            </a:r>
          </a:p>
          <a:p>
            <a:pPr algn="just"/>
            <a:r>
              <a:rPr lang="ru-RU" sz="1400" dirty="0"/>
              <a:t>контракт (контракты), или предмет контракта, или поставщик (подрядчик, исполнитель) по контракту, которые определены Правительством Российской Федерации, в случае если в отношении поставщиков (подрядчиков, исполнителей) действуют меры ограничительного характера, введенные иностранным государством, государственным объединением и (или) союзом и (или) государственным (межгосударственным) учреждением иностранного государства или государственного объединения и (или) союза.</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099691"/>
          </a:xfrm>
        </p:spPr>
        <p:txBody>
          <a:bodyPr/>
          <a:lstStyle/>
          <a:p>
            <a:pPr algn="ctr"/>
            <a:r>
              <a:rPr lang="ru-RU" sz="2800" dirty="0">
                <a:solidFill>
                  <a:srgbClr val="00B0F0"/>
                </a:solidFill>
              </a:rPr>
              <a:t>Постановление Правительства РФ от 24 ноября 2021 г. N 2024</a:t>
            </a:r>
            <a:br>
              <a:rPr lang="ru-RU" sz="2800" dirty="0">
                <a:solidFill>
                  <a:srgbClr val="00B0F0"/>
                </a:solidFill>
              </a:rPr>
            </a:br>
            <a:r>
              <a:rPr lang="ru-RU" sz="2800" dirty="0">
                <a:solidFill>
                  <a:srgbClr val="00B0F0"/>
                </a:solidFill>
              </a:rPr>
              <a:t>"О правилах казначейского сопровождения"</a:t>
            </a:r>
          </a:p>
        </p:txBody>
      </p:sp>
      <p:sp>
        <p:nvSpPr>
          <p:cNvPr id="3" name="Объект 2"/>
          <p:cNvSpPr>
            <a:spLocks noGrp="1"/>
          </p:cNvSpPr>
          <p:nvPr>
            <p:ph idx="1"/>
          </p:nvPr>
        </p:nvSpPr>
        <p:spPr/>
        <p:txBody>
          <a:bodyPr/>
          <a:lstStyle/>
          <a:p>
            <a:r>
              <a:rPr lang="ru-RU" sz="1600" dirty="0"/>
              <a:t>1. Настоящие Правила устанавливают порядок осуществления Федеральным казначейством казначейского сопровождения средств, определенных федеральным законом о федеральном бюджете на текущий финансовый год и плановый период…., получаемых (полученных) участниками казначейского сопровождения на основании содержащих условия, соответствующие положениям, установленным пунктом 2 статьи 242.23 Бюджетного кодекса Российской Федерации:</a:t>
            </a:r>
          </a:p>
          <a:p>
            <a:r>
              <a:rPr lang="ru-RU" sz="1600" dirty="0"/>
              <a:t>а) государственных (муниципальных) контрактов о поставке товаров, выполнении работ, оказании услуг (далее - государственный (муниципальный) контракт);</a:t>
            </a:r>
          </a:p>
          <a:p>
            <a:r>
              <a:rPr lang="ru-RU" sz="1600" dirty="0"/>
              <a:t>б) договоров (соглашений) о предоставлении субсидий, договоров о предоставлении бюджетных инвестиций в соответствии со статьей 80 Бюджетного кодекса Российской Федерации, договоров о предоставлении взносов в уставные (складочные) капиталы (вкладов в имущество) юридических лиц (их дочерних обществ), источником финансового обеспечения исполнения которых являются субсидии и бюджетные инвестиции, указанные в настоящем абзаце (далее - договор (соглашение);</a:t>
            </a:r>
          </a:p>
          <a:p>
            <a:r>
              <a:rPr lang="ru-RU" sz="1600" dirty="0"/>
              <a:t>в) контрактов (договоров) о поставке товаров, выполнении работ, оказании услуг, источником финансового обеспечения исполнения обязательств по которым являются средства, указанные в абзацах втором и третьем настоящего пункта (далее - контракт (договор).</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stretch>
            <a:fillRect/>
          </a:stretch>
        </p:blipFill>
        <p:spPr>
          <a:xfrm>
            <a:off x="2969703" y="419450"/>
            <a:ext cx="4744357" cy="5782680"/>
          </a:xfrm>
        </p:spPr>
      </p:pic>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46601"/>
            <a:ext cx="10515600" cy="868871"/>
          </a:xfrm>
        </p:spPr>
        <p:txBody>
          <a:bodyPr/>
          <a:lstStyle/>
          <a:p>
            <a:r>
              <a:rPr lang="ru-RU" sz="2400" dirty="0">
                <a:solidFill>
                  <a:srgbClr val="7030A0"/>
                </a:solidFill>
              </a:rPr>
              <a:t>П. 2 статьи 242.23 Бюджетного кодекса Российской Федерации:</a:t>
            </a:r>
          </a:p>
        </p:txBody>
      </p:sp>
      <p:sp>
        <p:nvSpPr>
          <p:cNvPr id="3" name="Объект 2"/>
          <p:cNvSpPr>
            <a:spLocks noGrp="1"/>
          </p:cNvSpPr>
          <p:nvPr>
            <p:ph idx="1"/>
          </p:nvPr>
        </p:nvSpPr>
        <p:spPr>
          <a:xfrm>
            <a:off x="545236" y="964491"/>
            <a:ext cx="10515600" cy="4351338"/>
          </a:xfrm>
        </p:spPr>
        <p:txBody>
          <a:bodyPr/>
          <a:lstStyle/>
          <a:p>
            <a:r>
              <a:rPr lang="ru-RU" sz="1400" dirty="0"/>
              <a:t>2. Государственные контракты, договоры (соглашения), контракты (договоры), указанные в пункте 1 настоящей статьи, должны содержать в том числе положения:</a:t>
            </a:r>
          </a:p>
          <a:p>
            <a:r>
              <a:rPr lang="ru-RU" sz="1400" dirty="0"/>
              <a:t>1) об открытии в Федеральном казначействе участниками казначейского сопровождения лицевых счетов для осуществления и отражения операций со средствами участников казначейского сопровождения в соответствии с порядком, утвержденным Федеральным казначейством;</a:t>
            </a:r>
          </a:p>
          <a:p>
            <a:r>
              <a:rPr lang="ru-RU" sz="1400" dirty="0"/>
              <a:t>2) о представлении в Федеральное казначейство документов, установленных порядком санкционирования, предусмотренным пунктом 4 настоящей статьи;</a:t>
            </a:r>
          </a:p>
          <a:p>
            <a:r>
              <a:rPr lang="ru-RU" sz="1400" dirty="0"/>
              <a:t>3) об указании в контрактах (договорах), распоряжениях, а также в документах, установленных порядком санкционирования, предусмотренным пунктом 4 настоящей статьи, идентификатора государственного контракта, договора (соглашения) о предоставлении субсидий, договоров о предоставлении бюджетных инвестиций в соответствии со статьей 80 настоящего Кодекса. Порядок формирования указанного идентификатора устанавливается Министерством финансов Российской Федерации;</a:t>
            </a:r>
          </a:p>
          <a:p>
            <a:r>
              <a:rPr lang="ru-RU" sz="1400" dirty="0"/>
              <a:t>4) о ведении раздельного учета результатов финансово-хозяйственной деятельности по каждому государственному контракту, договору (соглашению), контракту (договору) в соответствии с порядком, определенным Правительством Российской Федерации;</a:t>
            </a:r>
          </a:p>
          <a:p>
            <a:r>
              <a:rPr lang="ru-RU" sz="1400" dirty="0"/>
              <a:t>5) о формировании в установленных Правительством Российской Федерации случаях информации о структуре цены государственного контракта, контракта (договора), суммы средств, предусмотренной договором (соглашением), в порядке и по форме, установленным Министерством финансов Российской Федерации (далее - расходная декларация);</a:t>
            </a:r>
          </a:p>
          <a:p>
            <a:r>
              <a:rPr lang="ru-RU" sz="1400" dirty="0"/>
              <a:t>6) о соблюдении запретов, установленных пунктом 3 настоящей статьи;</a:t>
            </a:r>
          </a:p>
          <a:p>
            <a:r>
              <a:rPr lang="ru-RU" sz="1400" dirty="0"/>
              <a:t>7) о соблюдении в установленных Правительством Российской Федерации случаях положений, предусмотренных статьей 242.24 настоящего Кодекса.</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68532" y="41845"/>
            <a:ext cx="10515600" cy="1099691"/>
          </a:xfrm>
        </p:spPr>
        <p:txBody>
          <a:bodyPr/>
          <a:lstStyle/>
          <a:p>
            <a:pPr algn="ctr"/>
            <a:r>
              <a:rPr lang="ru-RU" sz="2800" dirty="0">
                <a:solidFill>
                  <a:srgbClr val="00B0F0"/>
                </a:solidFill>
              </a:rPr>
              <a:t>Постановление Правительства РФ от 24 ноября 2021 г. N 2024</a:t>
            </a:r>
            <a:br>
              <a:rPr lang="ru-RU" sz="2800" dirty="0">
                <a:solidFill>
                  <a:srgbClr val="00B0F0"/>
                </a:solidFill>
              </a:rPr>
            </a:br>
            <a:r>
              <a:rPr lang="ru-RU" sz="2800" dirty="0">
                <a:solidFill>
                  <a:srgbClr val="00B0F0"/>
                </a:solidFill>
              </a:rPr>
              <a:t>"О правилах казначейского сопровождения"</a:t>
            </a:r>
          </a:p>
        </p:txBody>
      </p:sp>
      <p:sp>
        <p:nvSpPr>
          <p:cNvPr id="3" name="Объект 2"/>
          <p:cNvSpPr>
            <a:spLocks noGrp="1"/>
          </p:cNvSpPr>
          <p:nvPr>
            <p:ph idx="1"/>
          </p:nvPr>
        </p:nvSpPr>
        <p:spPr>
          <a:xfrm>
            <a:off x="364724" y="963983"/>
            <a:ext cx="11523216" cy="4351338"/>
          </a:xfrm>
        </p:spPr>
        <p:txBody>
          <a:bodyPr/>
          <a:lstStyle/>
          <a:p>
            <a:r>
              <a:rPr lang="ru-RU" sz="1600" b="1" dirty="0"/>
              <a:t>Правила казначейского сопровождения, осуществляемого Федеральным казначейством, применяются:</a:t>
            </a:r>
          </a:p>
          <a:p>
            <a:r>
              <a:rPr lang="ru-RU" sz="1600" dirty="0"/>
              <a:t>в отношении договоров (соглашений), контрактов (договоров) - на концессионные соглашения, соглашения о государственно-частном партнерстве (</a:t>
            </a:r>
            <a:r>
              <a:rPr lang="ru-RU" sz="1600" dirty="0" err="1"/>
              <a:t>муниципально</a:t>
            </a:r>
            <a:r>
              <a:rPr lang="ru-RU" sz="1600" dirty="0"/>
              <a:t>-частном партнерстве), контракты (договоры), источником финансового обеспечения которых являются указанные соглашения, если федеральными законами, решениями Правительства РФ предусмотрены требования об осуществлении казначейского сопровождения средств, предоставляемых на основании таких соглашений;</a:t>
            </a:r>
          </a:p>
          <a:p>
            <a:r>
              <a:rPr lang="ru-RU" sz="1600" dirty="0"/>
              <a:t>в отношении участников казначейского сопровождения - на их обособленные (структурные) подразделения.</a:t>
            </a:r>
          </a:p>
          <a:p>
            <a:r>
              <a:rPr lang="ru-RU" sz="1600" b="1" dirty="0"/>
              <a:t>Расширенное казначейское сопровождение осуществляется в отношении:</a:t>
            </a:r>
          </a:p>
          <a:p>
            <a:r>
              <a:rPr lang="ru-RU" sz="1600" dirty="0"/>
              <a:t>- расчетов по государственным контрактам, начальная (максимальная) цена которых составляет 1 млрд рублей и более, договорам (соглашениям), заключаемым на сумму 1 млрд рублей и более, источником финансового обеспечения которых являются средства федерального бюджета, а также расчетов по контрактам (договорам), заключаемым в целях исполнения указанных государственных контрактов, договоров (соглашений) на сумму более 600 тыс. рублей, предметом которых является строительство (реконструкция, в том числе с элементами реставрации, техническое перевооружение) объектов капитального строительства или приобретение объектов недвижимого имущества;</a:t>
            </a:r>
          </a:p>
          <a:p>
            <a:r>
              <a:rPr lang="ru-RU" sz="1600" dirty="0"/>
              <a:t>- расчетов по государственным контрактам, заключаемым в целях обеспечения федеральных нужд с единственным поставщиком (подрядчиком, исполнителем), начальная (максимальная) цена которых составляет 1 млрд рублей и более, а также расчетов по контрактам (договорам), заключаемым в целях исполнения указанных государственных контрактов на сумму более 600 тыс. рублей;</a:t>
            </a:r>
          </a:p>
          <a:p>
            <a:r>
              <a:rPr lang="ru-RU" sz="1600" dirty="0"/>
              <a:t>- расчетов по государственным (муниципальным) контрактам, договорам (соглашениям), контрактам (договорам), источником финансового обеспечения исполнения которых являются средства, предоставляемые из бюджета субъекта РФ (местного бюджета), в случае, если размер цены (суммы) определен законом субъекта РФ о бюджете субъекта РФ (решением о местном бюджете);</a:t>
            </a:r>
          </a:p>
          <a:p>
            <a:r>
              <a:rPr lang="ru-RU" sz="1600" dirty="0"/>
              <a:t>- иных средств, определенных правовым актом Правительства РФ.</a:t>
            </a:r>
          </a:p>
          <a:p>
            <a:endParaRPr lang="ru-RU" sz="1600" dirty="0"/>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68532" y="41845"/>
            <a:ext cx="10515600" cy="1099691"/>
          </a:xfrm>
        </p:spPr>
        <p:txBody>
          <a:bodyPr/>
          <a:lstStyle/>
          <a:p>
            <a:pPr algn="ctr"/>
            <a:r>
              <a:rPr lang="ru-RU" sz="2800" dirty="0">
                <a:solidFill>
                  <a:srgbClr val="00B0F0"/>
                </a:solidFill>
              </a:rPr>
              <a:t>Постановление Правительства РФ от 24 ноября 2021 г. N 2024</a:t>
            </a:r>
            <a:br>
              <a:rPr lang="ru-RU" sz="2800" dirty="0">
                <a:solidFill>
                  <a:srgbClr val="00B0F0"/>
                </a:solidFill>
              </a:rPr>
            </a:br>
            <a:r>
              <a:rPr lang="ru-RU" sz="2800" dirty="0">
                <a:solidFill>
                  <a:srgbClr val="00B0F0"/>
                </a:solidFill>
              </a:rPr>
              <a:t>"О правилах казначейского сопровождения"</a:t>
            </a:r>
          </a:p>
        </p:txBody>
      </p:sp>
      <p:sp>
        <p:nvSpPr>
          <p:cNvPr id="3" name="Объект 2"/>
          <p:cNvSpPr>
            <a:spLocks noGrp="1"/>
          </p:cNvSpPr>
          <p:nvPr>
            <p:ph idx="1"/>
          </p:nvPr>
        </p:nvSpPr>
        <p:spPr>
          <a:xfrm>
            <a:off x="364724" y="963983"/>
            <a:ext cx="11523216" cy="4351338"/>
          </a:xfrm>
        </p:spPr>
        <p:txBody>
          <a:bodyPr/>
          <a:lstStyle/>
          <a:p>
            <a:r>
              <a:rPr lang="ru-RU" sz="1600" dirty="0"/>
              <a:t>5. </a:t>
            </a:r>
            <a:r>
              <a:rPr lang="ru-RU" sz="1600" b="1" dirty="0"/>
              <a:t>При расширенном казначейском сопровождении средств</a:t>
            </a:r>
            <a:r>
              <a:rPr lang="ru-RU" sz="1600" dirty="0"/>
              <a:t>, указанных в пункте 3 настоящих Правил, условия ведения и использования лицевого счета участника казначейского сопровождения, определенного пунктом 7 1 статьи 220 1 Бюджетного кодекса Российской Федерации (далее - лицевой счет) (режим лицевого счета), устанавливаемые в государственных (муниципальных) контрактах, договорах (соглашениях), контрактах (договорах) в дополнение к соответствующим положениям, определенным базовыми Правилами, включают условия:</a:t>
            </a:r>
          </a:p>
          <a:p>
            <a:r>
              <a:rPr lang="ru-RU" sz="1600" dirty="0"/>
              <a:t>а) о проведении операций с целевыми средствами на лицевых счетах после осуществления территориальным органом Федерального казначейства, финансовым органом субъекта Российской Федерации (муниципального образования) проверок, предусмотренных подпунктом 1 пункта 2 статьи 242 24 Бюджетного кодекса Российской Федерации, на предмет:</a:t>
            </a:r>
          </a:p>
          <a:p>
            <a:r>
              <a:rPr lang="ru-RU" sz="1600" dirty="0"/>
              <a:t>соответствия фактически поставленных товаров (выполненных работ, оказанных услуг), в том числе с использованием фото- и видеотехники, информации, указанной в государственном (муниципальном) контракте, договоре (соглашении), контракте (договоре), документах, подтверждающих возникновение денежных обязательств участников казначейского сопровождения, в соответствии с регламентом, утвержденным Федеральным казначейством;</a:t>
            </a:r>
          </a:p>
          <a:p>
            <a:r>
              <a:rPr lang="ru-RU" sz="1600" dirty="0"/>
              <a:t>соответствия фактических затрат данным раздельного учета результатов финансово-хозяйственной деятельности по государственному (муниципальному) контракту, договору (соглашению), контракту (договору), отраженным в информационных системах участников казначейского сопровождения, в которых осуществляется ведение бухгалтерского и управленческого учета, информации, содержащейся в первичных учетных документах по указанному государственному (муниципальному) контракту, договору (соглашению), контракту (договору) и в расходной декларации, указанной в подпункте 5 пункта 2 статьи 242 23 Бюджетного кодекса Российской Федерации, в том числе с проведением анализа экономической обоснованности затрат, в соответствии с порядком, утвержденным Федеральным казначейством, и правилами экономического обоснования затрат, установленными Правительством Российской Федерации;.</a:t>
            </a:r>
          </a:p>
          <a:p>
            <a:r>
              <a:rPr lang="ru-RU" sz="1600" dirty="0"/>
              <a:t>б) о представлении участником казначейского сопровождения в территориальный орган Федерального казначейства, финансовый орган субъекта Российской Федерации (муниципального образования) распоряжений о совершении казначейских платежей на сумму оплаты денежных обязательств, в отношении которых не выявлены нарушения в ходе проведения проверок, указанных в подпункте 1 пункта 2 статьи 242 24 Бюджетного кодекса Российской Федерации;</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68532" y="41845"/>
            <a:ext cx="10515600" cy="1099691"/>
          </a:xfrm>
        </p:spPr>
        <p:txBody>
          <a:bodyPr/>
          <a:lstStyle/>
          <a:p>
            <a:pPr algn="ctr"/>
            <a:r>
              <a:rPr lang="ru-RU" sz="2800" dirty="0">
                <a:solidFill>
                  <a:srgbClr val="00B0F0"/>
                </a:solidFill>
              </a:rPr>
              <a:t>Постановление Правительства РФ от 24 ноября 2021 г. N 2024</a:t>
            </a:r>
            <a:br>
              <a:rPr lang="ru-RU" sz="2800" dirty="0">
                <a:solidFill>
                  <a:srgbClr val="00B0F0"/>
                </a:solidFill>
              </a:rPr>
            </a:br>
            <a:r>
              <a:rPr lang="ru-RU" sz="2800" dirty="0">
                <a:solidFill>
                  <a:srgbClr val="00B0F0"/>
                </a:solidFill>
              </a:rPr>
              <a:t>"О правилах казначейского сопровождения"</a:t>
            </a:r>
          </a:p>
        </p:txBody>
      </p:sp>
      <p:sp>
        <p:nvSpPr>
          <p:cNvPr id="3" name="Объект 2"/>
          <p:cNvSpPr>
            <a:spLocks noGrp="1"/>
          </p:cNvSpPr>
          <p:nvPr>
            <p:ph idx="1"/>
          </p:nvPr>
        </p:nvSpPr>
        <p:spPr>
          <a:xfrm>
            <a:off x="364724" y="963983"/>
            <a:ext cx="11523216" cy="4351338"/>
          </a:xfrm>
        </p:spPr>
        <p:txBody>
          <a:bodyPr/>
          <a:lstStyle/>
          <a:p>
            <a:r>
              <a:rPr lang="ru-RU" sz="1600" dirty="0"/>
              <a:t>в) о представлении участником казначейского сопровождения в территориальный орган Федерального казначейства, финансовый орган субъекта Российской Федерации (муниципального образования) расходной декларации в порядке и по форме, которые установлены Министерством финансов Российской Федерации;</a:t>
            </a:r>
          </a:p>
          <a:p>
            <a:endParaRPr lang="ru-RU" sz="1600" dirty="0"/>
          </a:p>
          <a:p>
            <a:r>
              <a:rPr lang="ru-RU" sz="1600" dirty="0"/>
              <a:t>г) о предоставлении участником казначейского сопровождения территориальному органу Федерального казначейства, финансовому органу субъекта Российской Федерации (муниципального образования) доступа к информационным системам участника казначейского сопровождения и первичным учетным документам, указанным в абзаце третьем подпункта "а" настоящего пункта.</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stretch>
            <a:fillRect/>
          </a:stretch>
        </p:blipFill>
        <p:spPr>
          <a:xfrm>
            <a:off x="1793289" y="564995"/>
            <a:ext cx="8327255" cy="5214367"/>
          </a:xfrm>
        </p:spPr>
      </p:pic>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62699" y="550498"/>
            <a:ext cx="10515600" cy="4351338"/>
          </a:xfrm>
        </p:spPr>
        <p:txBody>
          <a:bodyPr/>
          <a:lstStyle/>
          <a:p>
            <a:r>
              <a:rPr lang="ru-RU" dirty="0">
                <a:solidFill>
                  <a:srgbClr val="FF0000"/>
                </a:solidFill>
              </a:rPr>
              <a:t>С 1 апреля и до конца 2022 года: </a:t>
            </a:r>
            <a:r>
              <a:rPr lang="ru-RU" dirty="0"/>
              <a:t>расширенное казначейское сопровождение в отношении подлежащих такому сопровождению контрактов, в том числе «миллиардных» строительных контрактов и контрактов с </a:t>
            </a:r>
            <a:r>
              <a:rPr lang="ru-RU" dirty="0" err="1"/>
              <a:t>едпоставщиком</a:t>
            </a:r>
            <a:r>
              <a:rPr lang="ru-RU" dirty="0"/>
              <a:t>, осуществляется только по решению Правительства РФ; утвержденные постановлением № 2271 от 13.12.2021 правила экономического обоснования затрат не применяются. С 5 апреля изменения и новшества также в сфере казначейского обеспечения обязательств (постановления Правительства РФ от 26 марта 2022 г. № 482 и № 481).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032" y="64652"/>
            <a:ext cx="10515600" cy="616387"/>
          </a:xfrm>
        </p:spPr>
        <p:txBody>
          <a:bodyPr>
            <a:normAutofit/>
          </a:bodyPr>
          <a:lstStyle/>
          <a:p>
            <a:r>
              <a:rPr lang="ru-RU" sz="3600" dirty="0"/>
              <a:t>Новая редакция статьи 42 - Извещение</a:t>
            </a:r>
          </a:p>
        </p:txBody>
      </p:sp>
      <p:graphicFrame>
        <p:nvGraphicFramePr>
          <p:cNvPr id="4" name="Таблица 4"/>
          <p:cNvGraphicFramePr>
            <a:graphicFrameLocks noGrp="1"/>
          </p:cNvGraphicFramePr>
          <p:nvPr>
            <p:ph idx="1"/>
            <p:extLst>
              <p:ext uri="{D42A27DB-BD31-4B8C-83A1-F6EECF244321}">
                <p14:modId xmlns:p14="http://schemas.microsoft.com/office/powerpoint/2010/main" val="3659814567"/>
              </p:ext>
            </p:extLst>
          </p:nvPr>
        </p:nvGraphicFramePr>
        <p:xfrm>
          <a:off x="268449" y="743446"/>
          <a:ext cx="11669086" cy="1540399"/>
        </p:xfrm>
        <a:graphic>
          <a:graphicData uri="http://schemas.openxmlformats.org/drawingml/2006/table">
            <a:tbl>
              <a:tblPr firstRow="1" bandRow="1">
                <a:tableStyleId>{93296810-A885-4BE3-A3E7-6D5BEEA58F35}</a:tableStyleId>
              </a:tblPr>
              <a:tblGrid>
                <a:gridCol w="7088696">
                  <a:extLst>
                    <a:ext uri="{9D8B030D-6E8A-4147-A177-3AD203B41FA5}">
                      <a16:colId xmlns:a16="http://schemas.microsoft.com/office/drawing/2014/main" val="20000"/>
                    </a:ext>
                  </a:extLst>
                </a:gridCol>
                <a:gridCol w="4580390">
                  <a:extLst>
                    <a:ext uri="{9D8B030D-6E8A-4147-A177-3AD203B41FA5}">
                      <a16:colId xmlns:a16="http://schemas.microsoft.com/office/drawing/2014/main" val="20001"/>
                    </a:ext>
                  </a:extLst>
                </a:gridCol>
              </a:tblGrid>
              <a:tr h="351679">
                <a:tc>
                  <a:txBody>
                    <a:bodyPr/>
                    <a:lstStyle/>
                    <a:p>
                      <a:r>
                        <a:rPr lang="ru-RU" sz="1600" dirty="0"/>
                        <a:t>Редакция с 01.01.2022</a:t>
                      </a:r>
                    </a:p>
                  </a:txBody>
                  <a:tcPr/>
                </a:tc>
                <a:tc>
                  <a:txBody>
                    <a:bodyPr/>
                    <a:lstStyle/>
                    <a:p>
                      <a:r>
                        <a:rPr lang="ru-RU" sz="1600" dirty="0"/>
                        <a:t>Устаревшая редакция</a:t>
                      </a:r>
                    </a:p>
                  </a:txBody>
                  <a:tcPr/>
                </a:tc>
                <a:extLst>
                  <a:ext uri="{0D108BD9-81ED-4DB2-BD59-A6C34878D82A}">
                    <a16:rowId xmlns:a16="http://schemas.microsoft.com/office/drawing/2014/main" val="10000"/>
                  </a:ext>
                </a:extLst>
              </a:tr>
              <a:tr h="703359">
                <a:tc>
                  <a:txBody>
                    <a:bodyPr/>
                    <a:lstStyle/>
                    <a:p>
                      <a:pPr marL="0" indent="0">
                        <a:buFont typeface="Arial" panose="020B0604020202020204" pitchFamily="34" charset="0"/>
                        <a:buNone/>
                      </a:pPr>
                      <a:r>
                        <a:rPr lang="ru-RU" sz="1800" dirty="0"/>
                        <a:t>19) информация о возможности заказчика заключить контракты, указанные в части 10 статьи 34 настоящего Федерального закона, </a:t>
                      </a:r>
                    </a:p>
                    <a:p>
                      <a:pPr marL="0" indent="0">
                        <a:buFont typeface="Arial" panose="020B0604020202020204" pitchFamily="34" charset="0"/>
                        <a:buNone/>
                      </a:pPr>
                      <a:r>
                        <a:rPr lang="ru-RU" sz="1800" dirty="0"/>
                        <a:t>с несколькими участниками закупки с указанием количества указанных контрактов;</a:t>
                      </a:r>
                    </a:p>
                  </a:txBody>
                  <a:tcPr/>
                </a:tc>
                <a:tc>
                  <a:txBody>
                    <a:bodyPr/>
                    <a:lstStyle/>
                    <a:p>
                      <a:pPr marL="0" indent="0">
                        <a:buFont typeface="Arial" panose="020B0604020202020204" pitchFamily="34" charset="0"/>
                        <a:buNone/>
                      </a:pPr>
                      <a:r>
                        <a:rPr lang="ru-RU" sz="1800" dirty="0"/>
                        <a:t>-</a:t>
                      </a:r>
                    </a:p>
                  </a:txBody>
                  <a:tcPr/>
                </a:tc>
                <a:extLst>
                  <a:ext uri="{0D108BD9-81ED-4DB2-BD59-A6C34878D82A}">
                    <a16:rowId xmlns:a16="http://schemas.microsoft.com/office/drawing/2014/main" val="10001"/>
                  </a:ext>
                </a:extLst>
              </a:tr>
            </a:tbl>
          </a:graphicData>
        </a:graphic>
      </p:graphicFrame>
      <p:sp>
        <p:nvSpPr>
          <p:cNvPr id="7" name="TextBox 6"/>
          <p:cNvSpPr txBox="1"/>
          <p:nvPr/>
        </p:nvSpPr>
        <p:spPr>
          <a:xfrm>
            <a:off x="570452" y="2711027"/>
            <a:ext cx="10515600" cy="3754874"/>
          </a:xfrm>
          <a:prstGeom prst="rect">
            <a:avLst/>
          </a:prstGeom>
          <a:noFill/>
        </p:spPr>
        <p:txBody>
          <a:bodyPr wrap="square">
            <a:spAutoFit/>
          </a:bodyPr>
          <a:lstStyle/>
          <a:p>
            <a:r>
              <a:rPr lang="ru-RU" sz="1400" dirty="0"/>
              <a:t>10. При проведении конкурсов допускается заключение контрактов на поставки </a:t>
            </a:r>
          </a:p>
          <a:p>
            <a:pPr marL="285750" indent="-285750">
              <a:buFont typeface="Arial" panose="020B0604020202020204" pitchFamily="34" charset="0"/>
              <a:buChar char="•"/>
            </a:pPr>
            <a:r>
              <a:rPr lang="ru-RU" sz="1400" dirty="0"/>
              <a:t>технических средств реабилитации инвалидов, </a:t>
            </a:r>
          </a:p>
          <a:p>
            <a:pPr marL="285750" indent="-285750">
              <a:buFont typeface="Arial" panose="020B0604020202020204" pitchFamily="34" charset="0"/>
              <a:buChar char="•"/>
            </a:pPr>
            <a:r>
              <a:rPr lang="ru-RU" sz="1400" dirty="0"/>
              <a:t>создание нескольких произведений литературы или искусства, </a:t>
            </a:r>
          </a:p>
          <a:p>
            <a:pPr marL="285750" indent="-285750">
              <a:buFont typeface="Arial" panose="020B0604020202020204" pitchFamily="34" charset="0"/>
              <a:buChar char="•"/>
            </a:pPr>
            <a:r>
              <a:rPr lang="ru-RU" sz="1400" dirty="0"/>
              <a:t>выполнение научно-исследовательских работ, в том числе на выполнение составляющих один предмет контракта двух и более научно-исследовательских работ в отношении одного предмета и с одними и теми же условиями контракта, </a:t>
            </a:r>
          </a:p>
          <a:p>
            <a:pPr marL="285750" indent="-285750">
              <a:buFont typeface="Arial" panose="020B0604020202020204" pitchFamily="34" charset="0"/>
              <a:buChar char="•"/>
            </a:pPr>
            <a:r>
              <a:rPr lang="ru-RU" sz="1400" dirty="0"/>
              <a:t>либо оказание услуг в сфере образования </a:t>
            </a:r>
          </a:p>
          <a:p>
            <a:pPr marL="285750" indent="-285750">
              <a:buFont typeface="Arial" panose="020B0604020202020204" pitchFamily="34" charset="0"/>
              <a:buChar char="•"/>
            </a:pPr>
            <a:r>
              <a:rPr lang="ru-RU" sz="1400" dirty="0"/>
              <a:t>или услуг по санаторно-курортному лечению и оздоровлению, </a:t>
            </a:r>
          </a:p>
          <a:p>
            <a:pPr marL="285750" indent="-285750">
              <a:buFont typeface="Arial" panose="020B0604020202020204" pitchFamily="34" charset="0"/>
              <a:buChar char="•"/>
            </a:pPr>
            <a:r>
              <a:rPr lang="ru-RU" sz="1400" dirty="0"/>
              <a:t>услуг по организации отдыха детей и их оздоровления, в том числе по предоставлению путевок, </a:t>
            </a:r>
          </a:p>
          <a:p>
            <a:pPr marL="285750" indent="-285750">
              <a:buFont typeface="Arial" panose="020B0604020202020204" pitchFamily="34" charset="0"/>
              <a:buChar char="•"/>
            </a:pPr>
            <a:r>
              <a:rPr lang="ru-RU" sz="1400" dirty="0">
                <a:solidFill>
                  <a:srgbClr val="FF0000"/>
                </a:solidFill>
              </a:rPr>
              <a:t>на выполнение работ (оказание услуг) по созданию, развитию, вводу в эксплуатацию, эксплуатации и выводу из эксплуатации информационных систем, на поставку программно-аппаратных средств и информационно-коммуникационного оборудования с несколькими участниками закупки. </a:t>
            </a:r>
          </a:p>
          <a:p>
            <a:r>
              <a:rPr lang="ru-RU" sz="1400" dirty="0"/>
              <a:t>При этом право заключения контракта с несколькими участниками закупки устанавливается заказчиком в извещении об осуществлении закупки, документации о закупке (в случае, если настоящим Федеральным законом предусмотрена документация о закупке). При осуществлении закупки двух и более научно-исследовательских работ в отношении одного предмета и с одними и теми же условиями контракта в качестве начальной (максимальной) цены контракта указывается начальная (максимальная) цена одного контракта, начальная (максимальная) цена всех контрактов на выполнение таких работ является одинаковой и начальная (максимальная) цена лота равняется сумме начальных (максимальных) цен всех таких контрактов.</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032" y="64652"/>
            <a:ext cx="10515600" cy="616387"/>
          </a:xfrm>
        </p:spPr>
        <p:txBody>
          <a:bodyPr>
            <a:normAutofit/>
          </a:bodyPr>
          <a:lstStyle/>
          <a:p>
            <a:r>
              <a:rPr lang="ru-RU" sz="3600" dirty="0"/>
              <a:t>Новая редакция статьи 42 - Извещение</a:t>
            </a:r>
          </a:p>
        </p:txBody>
      </p:sp>
      <p:graphicFrame>
        <p:nvGraphicFramePr>
          <p:cNvPr id="4" name="Таблица 4"/>
          <p:cNvGraphicFramePr>
            <a:graphicFrameLocks noGrp="1"/>
          </p:cNvGraphicFramePr>
          <p:nvPr>
            <p:ph idx="1"/>
            <p:extLst>
              <p:ext uri="{D42A27DB-BD31-4B8C-83A1-F6EECF244321}">
                <p14:modId xmlns:p14="http://schemas.microsoft.com/office/powerpoint/2010/main" val="4278349112"/>
              </p:ext>
            </p:extLst>
          </p:nvPr>
        </p:nvGraphicFramePr>
        <p:xfrm>
          <a:off x="268449" y="743446"/>
          <a:ext cx="11669086" cy="3826399"/>
        </p:xfrm>
        <a:graphic>
          <a:graphicData uri="http://schemas.openxmlformats.org/drawingml/2006/table">
            <a:tbl>
              <a:tblPr firstRow="1" bandRow="1">
                <a:tableStyleId>{93296810-A885-4BE3-A3E7-6D5BEEA58F35}</a:tableStyleId>
              </a:tblPr>
              <a:tblGrid>
                <a:gridCol w="7088696">
                  <a:extLst>
                    <a:ext uri="{9D8B030D-6E8A-4147-A177-3AD203B41FA5}">
                      <a16:colId xmlns:a16="http://schemas.microsoft.com/office/drawing/2014/main" val="20000"/>
                    </a:ext>
                  </a:extLst>
                </a:gridCol>
                <a:gridCol w="4580390">
                  <a:extLst>
                    <a:ext uri="{9D8B030D-6E8A-4147-A177-3AD203B41FA5}">
                      <a16:colId xmlns:a16="http://schemas.microsoft.com/office/drawing/2014/main" val="20001"/>
                    </a:ext>
                  </a:extLst>
                </a:gridCol>
              </a:tblGrid>
              <a:tr h="351679">
                <a:tc>
                  <a:txBody>
                    <a:bodyPr/>
                    <a:lstStyle/>
                    <a:p>
                      <a:r>
                        <a:rPr lang="ru-RU" sz="1600" dirty="0"/>
                        <a:t>Редакция с 01.01.2022</a:t>
                      </a:r>
                    </a:p>
                  </a:txBody>
                  <a:tcPr/>
                </a:tc>
                <a:tc>
                  <a:txBody>
                    <a:bodyPr/>
                    <a:lstStyle/>
                    <a:p>
                      <a:r>
                        <a:rPr lang="ru-RU" sz="1600" dirty="0"/>
                        <a:t>Устаревшая редакция</a:t>
                      </a:r>
                    </a:p>
                  </a:txBody>
                  <a:tcPr/>
                </a:tc>
                <a:extLst>
                  <a:ext uri="{0D108BD9-81ED-4DB2-BD59-A6C34878D82A}">
                    <a16:rowId xmlns:a16="http://schemas.microsoft.com/office/drawing/2014/main" val="10000"/>
                  </a:ext>
                </a:extLst>
              </a:tr>
              <a:tr h="437444">
                <a:tc>
                  <a:txBody>
                    <a:bodyPr/>
                    <a:lstStyle/>
                    <a:p>
                      <a:pPr marL="0" indent="0">
                        <a:buFont typeface="Arial" panose="020B0604020202020204" pitchFamily="34" charset="0"/>
                        <a:buNone/>
                      </a:pPr>
                      <a:r>
                        <a:rPr lang="ru-RU" sz="1400" dirty="0"/>
                        <a:t>20) информация о возможности одностороннего отказа от исполнения контракта в соответствии со статьей 95 настоящего Федерального закона;</a:t>
                      </a:r>
                    </a:p>
                  </a:txBody>
                  <a:tcPr/>
                </a:tc>
                <a:tc>
                  <a:txBody>
                    <a:bodyPr/>
                    <a:lstStyle/>
                    <a:p>
                      <a:pPr marL="0" indent="0">
                        <a:buFont typeface="Arial" panose="020B0604020202020204" pitchFamily="34" charset="0"/>
                        <a:buNone/>
                      </a:pPr>
                      <a:endParaRPr lang="ru-RU" sz="1400" dirty="0"/>
                    </a:p>
                  </a:txBody>
                  <a:tcPr/>
                </a:tc>
                <a:extLst>
                  <a:ext uri="{0D108BD9-81ED-4DB2-BD59-A6C34878D82A}">
                    <a16:rowId xmlns:a16="http://schemas.microsoft.com/office/drawing/2014/main" val="10001"/>
                  </a:ext>
                </a:extLst>
              </a:tr>
              <a:tr h="712603">
                <a:tc>
                  <a:txBody>
                    <a:bodyPr/>
                    <a:lstStyle/>
                    <a:p>
                      <a:pPr marL="0" indent="0">
                        <a:buFont typeface="Arial" panose="020B0604020202020204" pitchFamily="34" charset="0"/>
                        <a:buNone/>
                      </a:pPr>
                      <a:r>
                        <a:rPr lang="ru-RU" sz="1400" dirty="0">
                          <a:solidFill>
                            <a:schemeClr val="tx1"/>
                          </a:solidFill>
                        </a:rPr>
                        <a:t>21) дата и время окончания срока подачи заявок на участие </a:t>
                      </a:r>
                    </a:p>
                    <a:p>
                      <a:pPr marL="0" indent="0">
                        <a:buFont typeface="Arial" panose="020B0604020202020204" pitchFamily="34" charset="0"/>
                        <a:buNone/>
                      </a:pPr>
                      <a:r>
                        <a:rPr lang="ru-RU" sz="1400" dirty="0">
                          <a:solidFill>
                            <a:schemeClr val="tx1"/>
                          </a:solidFill>
                        </a:rPr>
                        <a:t>в закупке. </a:t>
                      </a:r>
                    </a:p>
                    <a:p>
                      <a:pPr marL="0" indent="0">
                        <a:buFont typeface="Arial" panose="020B0604020202020204" pitchFamily="34" charset="0"/>
                        <a:buNone/>
                      </a:pPr>
                      <a:r>
                        <a:rPr lang="ru-RU" sz="1400" dirty="0">
                          <a:solidFill>
                            <a:srgbClr val="FF0000"/>
                          </a:solidFill>
                        </a:rPr>
                        <a:t>Такая дата не может приходиться на нерабочий день;</a:t>
                      </a:r>
                    </a:p>
                  </a:txBody>
                  <a:tcPr/>
                </a:tc>
                <a:tc>
                  <a:txBody>
                    <a:bodyPr/>
                    <a:lstStyle/>
                    <a:p>
                      <a:pPr marL="0" indent="0">
                        <a:buFont typeface="Arial" panose="020B0604020202020204" pitchFamily="34" charset="0"/>
                        <a:buNone/>
                      </a:pPr>
                      <a:r>
                        <a:rPr lang="ru-RU" sz="1400" dirty="0"/>
                        <a:t>6) срок, место и порядок подачи заявок участников закупки;</a:t>
                      </a:r>
                    </a:p>
                  </a:txBody>
                  <a:tcPr/>
                </a:tc>
                <a:extLst>
                  <a:ext uri="{0D108BD9-81ED-4DB2-BD59-A6C34878D82A}">
                    <a16:rowId xmlns:a16="http://schemas.microsoft.com/office/drawing/2014/main" val="10002"/>
                  </a:ext>
                </a:extLst>
              </a:tr>
              <a:tr h="634682">
                <a:tc>
                  <a:txBody>
                    <a:bodyPr/>
                    <a:lstStyle/>
                    <a:p>
                      <a:pPr marL="0" indent="0">
                        <a:buFont typeface="Arial" panose="020B0604020202020204" pitchFamily="34" charset="0"/>
                        <a:buNone/>
                      </a:pPr>
                      <a:r>
                        <a:rPr lang="ru-RU" sz="1400" dirty="0">
                          <a:solidFill>
                            <a:schemeClr val="tx1"/>
                          </a:solidFill>
                        </a:rPr>
                        <a:t>22) дата окончания срока рассмотрения и оценки первых частей заявок на участие в закупке (в случае проведения электронного конкурса, за исключением случая, предусмотренного частью 19 статьи 48 настоящего Федерального закона – </a:t>
                      </a:r>
                      <a:r>
                        <a:rPr lang="ru-RU" sz="1400" i="1" dirty="0">
                          <a:solidFill>
                            <a:srgbClr val="7030A0"/>
                          </a:solidFill>
                        </a:rPr>
                        <a:t>ЭК с ПД в составе КД</a:t>
                      </a:r>
                      <a:r>
                        <a:rPr lang="ru-RU" sz="1400" dirty="0">
                          <a:solidFill>
                            <a:schemeClr val="tx1"/>
                          </a:solidFill>
                        </a:rPr>
                        <a:t>), </a:t>
                      </a:r>
                    </a:p>
                    <a:p>
                      <a:pPr marL="285750" indent="-285750">
                        <a:buFont typeface="Arial" panose="020B0604020202020204" pitchFamily="34" charset="0"/>
                        <a:buChar char="•"/>
                      </a:pPr>
                      <a:r>
                        <a:rPr lang="ru-RU" sz="1400" dirty="0">
                          <a:solidFill>
                            <a:schemeClr val="tx1"/>
                          </a:solidFill>
                        </a:rPr>
                        <a:t>дата окончания срока рассмотрения и оценки вторых частей заявок на участие в закупке (в случае проведения электронного конкурса), </a:t>
                      </a:r>
                    </a:p>
                    <a:p>
                      <a:pPr marL="285750" indent="-285750">
                        <a:buFont typeface="Arial" panose="020B0604020202020204" pitchFamily="34" charset="0"/>
                        <a:buChar char="•"/>
                      </a:pPr>
                      <a:r>
                        <a:rPr lang="ru-RU" sz="1400" dirty="0">
                          <a:solidFill>
                            <a:schemeClr val="tx1"/>
                          </a:solidFill>
                        </a:rPr>
                        <a:t>дата окончания срока рассмотрения заявок (в случае проведения закрытого аукциона), </a:t>
                      </a:r>
                    </a:p>
                    <a:p>
                      <a:pPr marL="285750" indent="-285750">
                        <a:buFont typeface="Arial" panose="020B0604020202020204" pitchFamily="34" charset="0"/>
                        <a:buChar char="•"/>
                      </a:pPr>
                      <a:r>
                        <a:rPr lang="ru-RU" sz="1400" dirty="0">
                          <a:solidFill>
                            <a:schemeClr val="tx1"/>
                          </a:solidFill>
                        </a:rPr>
                        <a:t>дата подведения итогов определения поставщика (подрядчика, исполнителя) в соответствии с настоящим Федеральным законом;</a:t>
                      </a:r>
                    </a:p>
                  </a:txBody>
                  <a:tcPr/>
                </a:tc>
                <a:tc>
                  <a:txBody>
                    <a:bodyPr/>
                    <a:lstStyle/>
                    <a:p>
                      <a:pPr marL="0" indent="0">
                        <a:buFont typeface="Arial" panose="020B0604020202020204" pitchFamily="34" charset="0"/>
                        <a:buNone/>
                      </a:pPr>
                      <a:endParaRPr lang="ru-RU" sz="1400" dirty="0"/>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032" y="64652"/>
            <a:ext cx="10515600" cy="616387"/>
          </a:xfrm>
        </p:spPr>
        <p:txBody>
          <a:bodyPr>
            <a:normAutofit/>
          </a:bodyPr>
          <a:lstStyle/>
          <a:p>
            <a:r>
              <a:rPr lang="ru-RU" sz="3600" dirty="0"/>
              <a:t>Новая редакция статьи 42 - Извещение</a:t>
            </a:r>
          </a:p>
        </p:txBody>
      </p:sp>
      <p:graphicFrame>
        <p:nvGraphicFramePr>
          <p:cNvPr id="4" name="Таблица 4"/>
          <p:cNvGraphicFramePr>
            <a:graphicFrameLocks noGrp="1"/>
          </p:cNvGraphicFramePr>
          <p:nvPr>
            <p:ph idx="1"/>
            <p:extLst>
              <p:ext uri="{D42A27DB-BD31-4B8C-83A1-F6EECF244321}">
                <p14:modId xmlns:p14="http://schemas.microsoft.com/office/powerpoint/2010/main" val="3003269218"/>
              </p:ext>
            </p:extLst>
          </p:nvPr>
        </p:nvGraphicFramePr>
        <p:xfrm>
          <a:off x="268449" y="743446"/>
          <a:ext cx="11669086" cy="4283599"/>
        </p:xfrm>
        <a:graphic>
          <a:graphicData uri="http://schemas.openxmlformats.org/drawingml/2006/table">
            <a:tbl>
              <a:tblPr firstRow="1" bandRow="1">
                <a:tableStyleId>{93296810-A885-4BE3-A3E7-6D5BEEA58F35}</a:tableStyleId>
              </a:tblPr>
              <a:tblGrid>
                <a:gridCol w="5821673">
                  <a:extLst>
                    <a:ext uri="{9D8B030D-6E8A-4147-A177-3AD203B41FA5}">
                      <a16:colId xmlns:a16="http://schemas.microsoft.com/office/drawing/2014/main" val="20000"/>
                    </a:ext>
                  </a:extLst>
                </a:gridCol>
                <a:gridCol w="5847413">
                  <a:extLst>
                    <a:ext uri="{9D8B030D-6E8A-4147-A177-3AD203B41FA5}">
                      <a16:colId xmlns:a16="http://schemas.microsoft.com/office/drawing/2014/main" val="20001"/>
                    </a:ext>
                  </a:extLst>
                </a:gridCol>
              </a:tblGrid>
              <a:tr h="351679">
                <a:tc>
                  <a:txBody>
                    <a:bodyPr/>
                    <a:lstStyle/>
                    <a:p>
                      <a:r>
                        <a:rPr lang="ru-RU" sz="1600" dirty="0"/>
                        <a:t>Редакция с 01.01.2022</a:t>
                      </a:r>
                    </a:p>
                  </a:txBody>
                  <a:tcPr/>
                </a:tc>
                <a:tc>
                  <a:txBody>
                    <a:bodyPr/>
                    <a:lstStyle/>
                    <a:p>
                      <a:r>
                        <a:rPr lang="ru-RU" sz="1600" dirty="0"/>
                        <a:t>Устаревшая редакция</a:t>
                      </a:r>
                    </a:p>
                  </a:txBody>
                  <a:tcPr/>
                </a:tc>
                <a:extLst>
                  <a:ext uri="{0D108BD9-81ED-4DB2-BD59-A6C34878D82A}">
                    <a16:rowId xmlns:a16="http://schemas.microsoft.com/office/drawing/2014/main" val="10000"/>
                  </a:ext>
                </a:extLst>
              </a:tr>
              <a:tr h="634682">
                <a:tc>
                  <a:txBody>
                    <a:bodyPr/>
                    <a:lstStyle/>
                    <a:p>
                      <a:pPr marL="0" indent="0">
                        <a:buFont typeface="Arial" panose="020B0604020202020204" pitchFamily="34" charset="0"/>
                        <a:buNone/>
                      </a:pPr>
                      <a:r>
                        <a:rPr lang="ru-RU" sz="1400" dirty="0">
                          <a:solidFill>
                            <a:schemeClr val="tx1"/>
                          </a:solidFill>
                        </a:rPr>
                        <a:t>23) дата проведения процедуры подачи предложений о цене контракта либо о сумме цен единиц товара, работы, услуги (в случае, предусмотренном частью 24 статьи 22 настоящего Федерального закона) в случае проведения электронного конкурса (за исключением случая, предусмотренного частью 19 статьи 48 настоящего Федерального закона), аукционов. </a:t>
                      </a:r>
                    </a:p>
                    <a:p>
                      <a:pPr marL="285750" indent="-285750">
                        <a:buFont typeface="Arial" panose="020B0604020202020204" pitchFamily="34" charset="0"/>
                        <a:buChar char="•"/>
                      </a:pPr>
                      <a:r>
                        <a:rPr lang="ru-RU" sz="1400" dirty="0">
                          <a:solidFill>
                            <a:schemeClr val="tx1"/>
                          </a:solidFill>
                        </a:rPr>
                        <a:t>При проведении электронного конкурса предусмотренная настоящим пунктом дата </a:t>
                      </a:r>
                      <a:r>
                        <a:rPr lang="ru-RU" sz="1400" i="1" dirty="0">
                          <a:solidFill>
                            <a:srgbClr val="7030A0"/>
                          </a:solidFill>
                        </a:rPr>
                        <a:t>(переторжки) </a:t>
                      </a:r>
                      <a:r>
                        <a:rPr lang="ru-RU" sz="1400" dirty="0">
                          <a:solidFill>
                            <a:schemeClr val="tx1"/>
                          </a:solidFill>
                        </a:rPr>
                        <a:t>должна приходиться </a:t>
                      </a:r>
                      <a:r>
                        <a:rPr lang="ru-RU" sz="1400" dirty="0">
                          <a:solidFill>
                            <a:srgbClr val="FF0000"/>
                          </a:solidFill>
                        </a:rPr>
                        <a:t>на рабочий день, следующий за датой окончания срока рассмотрения и оценки первых частей заявок на участие в закупке. </a:t>
                      </a:r>
                    </a:p>
                    <a:p>
                      <a:pPr marL="285750" indent="-285750">
                        <a:buFont typeface="Arial" panose="020B0604020202020204" pitchFamily="34" charset="0"/>
                        <a:buChar char="•"/>
                      </a:pPr>
                      <a:r>
                        <a:rPr lang="ru-RU" sz="1400" dirty="0">
                          <a:solidFill>
                            <a:schemeClr val="tx1"/>
                          </a:solidFill>
                        </a:rPr>
                        <a:t>При проведении электронного аукциона предусмотренная настоящим пунктом процедура проводится </a:t>
                      </a:r>
                      <a:r>
                        <a:rPr lang="ru-RU" sz="1400" b="1" dirty="0">
                          <a:solidFill>
                            <a:srgbClr val="FF0000"/>
                          </a:solidFill>
                        </a:rPr>
                        <a:t>через два часа с момента окончания срока подачи заявок на участие в закупке.</a:t>
                      </a:r>
                    </a:p>
                    <a:p>
                      <a:pPr marL="285750" indent="-285750">
                        <a:buFont typeface="Arial" panose="020B0604020202020204" pitchFamily="34" charset="0"/>
                        <a:buChar char="•"/>
                      </a:pPr>
                      <a:endParaRPr lang="ru-RU" sz="1400" b="1" dirty="0">
                        <a:solidFill>
                          <a:srgbClr val="FF0000"/>
                        </a:solidFill>
                      </a:endParaRPr>
                    </a:p>
                    <a:p>
                      <a:pPr marL="285750" indent="-285750">
                        <a:buFont typeface="Arial" panose="020B0604020202020204" pitchFamily="34" charset="0"/>
                        <a:buChar char="•"/>
                      </a:pPr>
                      <a:endParaRPr lang="ru-RU" sz="1400" b="1" dirty="0">
                        <a:solidFill>
                          <a:srgbClr val="FF0000"/>
                        </a:solidFill>
                      </a:endParaRPr>
                    </a:p>
                    <a:p>
                      <a:pPr marL="285750" indent="-285750">
                        <a:buFont typeface="Arial" panose="020B0604020202020204" pitchFamily="34" charset="0"/>
                        <a:buChar char="•"/>
                      </a:pPr>
                      <a:r>
                        <a:rPr lang="ru-RU" sz="1400" b="0" i="1" dirty="0">
                          <a:solidFill>
                            <a:srgbClr val="7030A0"/>
                          </a:solidFill>
                        </a:rPr>
                        <a:t>дата проведения процедуры подачи предложений о цене контракта либо о сумме цен единиц товара, работы, услуги – В 60 ПП – потерялась дата </a:t>
                      </a:r>
                      <a:r>
                        <a:rPr lang="ru-RU" sz="1400" b="0" i="1">
                          <a:solidFill>
                            <a:srgbClr val="7030A0"/>
                          </a:solidFill>
                        </a:rPr>
                        <a:t>проведения аукционов;</a:t>
                      </a:r>
                      <a:endParaRPr lang="ru-RU" sz="1400" b="0" i="1" dirty="0">
                        <a:solidFill>
                          <a:srgbClr val="7030A0"/>
                        </a:solidFill>
                      </a:endParaRPr>
                    </a:p>
                  </a:txBody>
                  <a:tcPr/>
                </a:tc>
                <a:tc>
                  <a:txBody>
                    <a:bodyPr/>
                    <a:lstStyle/>
                    <a:p>
                      <a:pPr marL="0" indent="0">
                        <a:buFont typeface="Arial" panose="020B0604020202020204" pitchFamily="34" charset="0"/>
                        <a:buNone/>
                      </a:pPr>
                      <a:r>
                        <a:rPr lang="ru-RU" sz="1400" dirty="0"/>
                        <a:t>-</a:t>
                      </a:r>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3323" y="0"/>
            <a:ext cx="10515600" cy="641554"/>
          </a:xfrm>
        </p:spPr>
        <p:txBody>
          <a:bodyPr>
            <a:normAutofit/>
          </a:bodyPr>
          <a:lstStyle/>
          <a:p>
            <a:r>
              <a:rPr lang="ru-RU" sz="3600" dirty="0"/>
              <a:t>Новая редакция статьи 42 - Извещение</a:t>
            </a:r>
          </a:p>
        </p:txBody>
      </p:sp>
      <p:sp>
        <p:nvSpPr>
          <p:cNvPr id="3" name="Объект 2"/>
          <p:cNvSpPr>
            <a:spLocks noGrp="1"/>
          </p:cNvSpPr>
          <p:nvPr>
            <p:ph idx="1"/>
          </p:nvPr>
        </p:nvSpPr>
        <p:spPr>
          <a:xfrm>
            <a:off x="377503" y="553674"/>
            <a:ext cx="10867239" cy="4351338"/>
          </a:xfrm>
        </p:spPr>
        <p:txBody>
          <a:bodyPr>
            <a:normAutofit fontScale="25000" lnSpcReduction="20000"/>
          </a:bodyPr>
          <a:lstStyle/>
          <a:p>
            <a:pPr marL="0" indent="0">
              <a:buNone/>
            </a:pPr>
            <a:r>
              <a:rPr lang="ru-RU" sz="6400" dirty="0"/>
              <a:t>2. </a:t>
            </a:r>
            <a:r>
              <a:rPr lang="ru-RU" sz="5600" dirty="0">
                <a:solidFill>
                  <a:srgbClr val="FF0000"/>
                </a:solidFill>
              </a:rPr>
              <a:t>Извещение об осуществлении закупки, если иное не предусмотрено настоящим Федеральным законом, должно содержать следующие </a:t>
            </a:r>
            <a:r>
              <a:rPr lang="ru-RU" sz="5600" b="1" dirty="0">
                <a:solidFill>
                  <a:srgbClr val="FF0000"/>
                </a:solidFill>
              </a:rPr>
              <a:t>электронные документы:</a:t>
            </a:r>
          </a:p>
          <a:p>
            <a:pPr marL="0" indent="0">
              <a:buNone/>
            </a:pPr>
            <a:r>
              <a:rPr lang="ru-RU" sz="5600" dirty="0"/>
              <a:t>1) описание объекта закупки в соответствии со статьей 33 настоящего Федерального закона</a:t>
            </a:r>
            <a:r>
              <a:rPr lang="en-US" sz="5600" dirty="0"/>
              <a:t> </a:t>
            </a:r>
            <a:r>
              <a:rPr lang="en-US" sz="5600" i="1" dirty="0">
                <a:solidFill>
                  <a:srgbClr val="7030A0"/>
                </a:solidFill>
              </a:rPr>
              <a:t>(</a:t>
            </a:r>
            <a:r>
              <a:rPr lang="ru-RU" sz="5600" i="1" dirty="0">
                <a:solidFill>
                  <a:srgbClr val="7030A0"/>
                </a:solidFill>
              </a:rPr>
              <a:t>ТЗ);</a:t>
            </a:r>
          </a:p>
          <a:p>
            <a:pPr marL="0" marR="0" lvl="0" indent="0" algn="just" defTabSz="914400" rtl="0" eaLnBrk="1" fontAlgn="auto" latinLnBrk="0" hangingPunct="1">
              <a:lnSpc>
                <a:spcPct val="90000"/>
              </a:lnSpc>
              <a:spcBef>
                <a:spcPts val="1000"/>
              </a:spcBef>
              <a:spcAft>
                <a:spcPts val="0"/>
              </a:spcAft>
              <a:buClrTx/>
              <a:buSzTx/>
              <a:buNone/>
              <a:defRPr/>
            </a:pPr>
            <a:r>
              <a:rPr lang="ru-RU" sz="5600" dirty="0"/>
              <a:t>2) </a:t>
            </a:r>
            <a:r>
              <a:rPr kumimoji="0" lang="ru-RU" sz="5600" b="0" i="0" u="none" strike="noStrike" kern="1200" cap="none" spc="0" normalizeH="0" baseline="0" noProof="0" dirty="0">
                <a:ln>
                  <a:noFill/>
                </a:ln>
                <a:solidFill>
                  <a:srgbClr val="22272F"/>
                </a:solidFill>
                <a:effectLst/>
                <a:uLnTx/>
                <a:uFillTx/>
                <a:ea typeface="+mn-ea"/>
                <a:cs typeface="+mn-cs"/>
              </a:rPr>
              <a:t>обоснование начальной (максимальной) цены контракта</a:t>
            </a:r>
            <a:r>
              <a:rPr kumimoji="0" lang="ru-RU" sz="5600" b="0" i="0" u="none" strike="noStrike" kern="1200" cap="none" spc="0" normalizeH="0" baseline="0" noProof="0" dirty="0">
                <a:ln>
                  <a:noFill/>
                </a:ln>
                <a:solidFill>
                  <a:srgbClr val="FF0000"/>
                </a:solidFill>
                <a:effectLst/>
                <a:uLnTx/>
                <a:uFillTx/>
                <a:ea typeface="+mn-ea"/>
                <a:cs typeface="+mn-cs"/>
              </a:rPr>
              <a:t>. Заказчик, осуществляющий деятельность на территории иностранного государства, также указывает информацию о валюте, используемой для определения и обоснования начальной (максимальной) цены контракта, для оплаты поставленного товара, выполненной работы, оказанной услуги, и порядок применения </a:t>
            </a:r>
            <a:r>
              <a:rPr kumimoji="0" lang="ru-RU" sz="5600" b="0" i="0" u="none" strike="noStrike" kern="1200" cap="none" spc="0" normalizeH="0" baseline="0" noProof="0" dirty="0">
                <a:ln>
                  <a:noFill/>
                </a:ln>
                <a:solidFill>
                  <a:srgbClr val="FF0000"/>
                </a:solidFill>
                <a:effectLst/>
                <a:uLnTx/>
                <a:uFillTx/>
                <a:ea typeface="+mn-ea"/>
                <a:cs typeface="+mn-cs"/>
                <a:hlinkClick r:id="rId2"/>
              </a:rPr>
              <a:t>официального курса</a:t>
            </a:r>
            <a:r>
              <a:rPr kumimoji="0" lang="ru-RU" sz="5600" b="0" i="0" u="none" strike="noStrike" kern="1200" cap="none" spc="0" normalizeH="0" baseline="0" noProof="0" dirty="0">
                <a:ln>
                  <a:noFill/>
                </a:ln>
                <a:solidFill>
                  <a:srgbClr val="FF0000"/>
                </a:solidFill>
                <a:effectLst/>
                <a:uLnTx/>
                <a:uFillTx/>
                <a:ea typeface="+mn-ea"/>
                <a:cs typeface="+mn-cs"/>
              </a:rPr>
              <a:t> иностранной валюты к рублю Российской Федерации, установленного Центральным банком Российской Федерации и используемого при оплате поставленного товара, выполненной работы, оказанной услуги;</a:t>
            </a:r>
          </a:p>
          <a:p>
            <a:pPr marL="0" indent="0">
              <a:buNone/>
            </a:pPr>
            <a:r>
              <a:rPr lang="ru-RU" sz="5600" dirty="0"/>
              <a:t>3) требования к содержанию, составу заявки на участие в закупке в соответствии с настоящим Федеральным законом и инструкция по ее заполнению. При этом не допускается установление требований, влекущих за собой ограничение количества участников закупки;</a:t>
            </a:r>
          </a:p>
          <a:p>
            <a:pPr marL="0" indent="0">
              <a:buNone/>
            </a:pPr>
            <a:r>
              <a:rPr lang="ru-RU" sz="5600" dirty="0"/>
              <a:t>4) порядок рассмотрения и оценки заявок на участие в конкурсах в соответствии с настоящим Федеральным законом;</a:t>
            </a:r>
          </a:p>
          <a:p>
            <a:pPr marL="0" indent="0">
              <a:buNone/>
            </a:pPr>
            <a:r>
              <a:rPr lang="ru-RU" sz="5600" dirty="0"/>
              <a:t>5) проект контракта;</a:t>
            </a:r>
          </a:p>
          <a:p>
            <a:r>
              <a:rPr lang="ru-RU" sz="5600" i="1" dirty="0">
                <a:solidFill>
                  <a:srgbClr val="7030A0"/>
                </a:solidFill>
              </a:rPr>
              <a:t>Где обоснование использования доп. характеристик в соответствии со 145 ПП (КТРУ)</a:t>
            </a:r>
            <a:r>
              <a:rPr lang="en-US" sz="5600" i="1" dirty="0">
                <a:solidFill>
                  <a:srgbClr val="7030A0"/>
                </a:solidFill>
              </a:rPr>
              <a:t>?</a:t>
            </a:r>
            <a:endParaRPr lang="ru-RU" sz="5600" i="1" dirty="0">
              <a:solidFill>
                <a:srgbClr val="7030A0"/>
              </a:solidFill>
            </a:endParaRPr>
          </a:p>
          <a:p>
            <a:r>
              <a:rPr lang="ru-RU" sz="5600" i="1" dirty="0">
                <a:solidFill>
                  <a:srgbClr val="7030A0"/>
                </a:solidFill>
              </a:rPr>
              <a:t>Про антидемпинговые меры теперь в проекте контракта все прописываем</a:t>
            </a:r>
            <a:r>
              <a:rPr lang="en-US" sz="5600" i="1" dirty="0">
                <a:solidFill>
                  <a:srgbClr val="7030A0"/>
                </a:solidFill>
              </a:rPr>
              <a:t>?</a:t>
            </a:r>
          </a:p>
          <a:p>
            <a:endParaRPr lang="ru-RU" sz="5600" i="1" dirty="0">
              <a:solidFill>
                <a:srgbClr val="7030A0"/>
              </a:solidFill>
            </a:endParaRPr>
          </a:p>
          <a:p>
            <a:pPr marL="0" indent="0">
              <a:buNone/>
            </a:pPr>
            <a:r>
              <a:rPr lang="ru-RU" sz="5600" dirty="0"/>
              <a:t>6) </a:t>
            </a:r>
            <a:r>
              <a:rPr lang="ru-RU" sz="5600" dirty="0">
                <a:solidFill>
                  <a:srgbClr val="FF0000"/>
                </a:solidFill>
              </a:rPr>
              <a:t>перечень дополнительных требований </a:t>
            </a:r>
            <a:r>
              <a:rPr lang="ru-RU" sz="5600" dirty="0"/>
              <a:t>к извещению об осуществлении закупки, участникам закупок, содержанию заявок на участие в закупках при осуществлении закупок::</a:t>
            </a:r>
          </a:p>
          <a:p>
            <a:pPr marL="0" indent="0">
              <a:buNone/>
            </a:pPr>
            <a:r>
              <a:rPr lang="ru-RU" sz="5600" dirty="0"/>
              <a:t>а) на оказание услуг специализированного депозитария и доверительного управления средствами пенсионных накоплений устанавливаются статьей 19 Федерального закона от 24 июля 2002 года № 111-ФЗ "Об инвестировании средств для финансирования накопительной пенсии в Российской Федерации";</a:t>
            </a:r>
          </a:p>
          <a:p>
            <a:pPr marL="0" indent="0">
              <a:buNone/>
            </a:pPr>
            <a:r>
              <a:rPr lang="ru-RU" sz="5600" dirty="0"/>
              <a:t>б) на оказание услуг специализированного депозитария, оказываемых уполномоченному федеральному органу, и доверительного управления устанавливаются статьей 24 Федерального закона от 20 августа 2004 года № 117-ФЗ "О накопительно-ипотечной системе жилищного обеспечения военнослужащих";</a:t>
            </a:r>
          </a:p>
          <a:p>
            <a:pPr marL="0" indent="0">
              <a:buNone/>
            </a:pPr>
            <a:r>
              <a:rPr lang="ru-RU" sz="5600" dirty="0"/>
              <a:t>в) на выполнение работ, связанных с осуществлением регулярных перевозок пассажиров и багажа автомобильным транспортом и городским наземным электрическим транспортом, устанавливаются федеральным законом, регулирующим отношения по организации регулярных перевозок пассажиров и багажа автомобильным транспортом и городским наземным электрическим транспортом.</a:t>
            </a:r>
          </a:p>
          <a:p>
            <a:pPr marL="0" indent="0">
              <a:buNone/>
            </a:pPr>
            <a:endParaRPr lang="ru-RU"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stretch>
            <a:fillRect/>
          </a:stretch>
        </p:blipFill>
        <p:spPr>
          <a:xfrm>
            <a:off x="2533475" y="528506"/>
            <a:ext cx="5546759" cy="5648457"/>
          </a:xfrm>
        </p:spPr>
      </p:pic>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73707"/>
            <a:ext cx="10515600" cy="507330"/>
          </a:xfrm>
        </p:spPr>
        <p:txBody>
          <a:bodyPr>
            <a:noAutofit/>
          </a:bodyPr>
          <a:lstStyle/>
          <a:p>
            <a:r>
              <a:rPr lang="ru-RU" sz="3600" dirty="0"/>
              <a:t>Изменения в требованиях к участникам</a:t>
            </a:r>
          </a:p>
        </p:txBody>
      </p:sp>
      <p:sp>
        <p:nvSpPr>
          <p:cNvPr id="3" name="Объект 2"/>
          <p:cNvSpPr>
            <a:spLocks noGrp="1"/>
          </p:cNvSpPr>
          <p:nvPr>
            <p:ph idx="1"/>
          </p:nvPr>
        </p:nvSpPr>
        <p:spPr>
          <a:xfrm>
            <a:off x="838200" y="961559"/>
            <a:ext cx="10515600" cy="5722734"/>
          </a:xfrm>
        </p:spPr>
        <p:txBody>
          <a:bodyPr>
            <a:normAutofit fontScale="92500" lnSpcReduction="20000"/>
          </a:bodyPr>
          <a:lstStyle/>
          <a:p>
            <a:r>
              <a:rPr lang="ru-RU" sz="1800" dirty="0"/>
              <a:t>Статья 31 часть1. При применении конкурентных способов </a:t>
            </a:r>
            <a:r>
              <a:rPr lang="ru-RU" sz="1800" strike="sngStrike" dirty="0"/>
              <a:t>определения поставщиков (подрядчиков, исполнителей)</a:t>
            </a:r>
            <a:r>
              <a:rPr lang="ru-RU" sz="1800" dirty="0"/>
              <a:t>, при осуществлении закупки у единственного поставщика (подрядчика, исполнителя) в случаях, предусмотренных пунктами </a:t>
            </a:r>
            <a:r>
              <a:rPr lang="ru-RU" sz="1800" dirty="0">
                <a:solidFill>
                  <a:srgbClr val="FF0000"/>
                </a:solidFill>
              </a:rPr>
              <a:t>4, 5, 18, 30, 42, 49, 54 и 59 </a:t>
            </a:r>
            <a:r>
              <a:rPr lang="ru-RU" sz="1800" dirty="0"/>
              <a:t>части 1 статьи 93 настоящего Федерального закона, заказчик устанавливает </a:t>
            </a:r>
            <a:r>
              <a:rPr lang="en-US" sz="1800" dirty="0">
                <a:solidFill>
                  <a:srgbClr val="7030A0"/>
                </a:solidFill>
              </a:rPr>
              <a:t>(</a:t>
            </a:r>
            <a:r>
              <a:rPr lang="ru-RU" sz="1800" dirty="0">
                <a:solidFill>
                  <a:srgbClr val="7030A0"/>
                </a:solidFill>
              </a:rPr>
              <a:t>ГДЕ</a:t>
            </a:r>
            <a:r>
              <a:rPr lang="en-US" sz="1800" dirty="0">
                <a:solidFill>
                  <a:srgbClr val="7030A0"/>
                </a:solidFill>
              </a:rPr>
              <a:t> </a:t>
            </a:r>
            <a:r>
              <a:rPr lang="ru-RU" sz="1800" dirty="0">
                <a:solidFill>
                  <a:srgbClr val="7030A0"/>
                </a:solidFill>
              </a:rPr>
              <a:t>и каким образом </a:t>
            </a:r>
            <a:r>
              <a:rPr lang="en-US" sz="1800" dirty="0">
                <a:solidFill>
                  <a:srgbClr val="7030A0"/>
                </a:solidFill>
              </a:rPr>
              <a:t>???) </a:t>
            </a:r>
            <a:r>
              <a:rPr lang="ru-RU" sz="1800" dirty="0"/>
              <a:t>следующие единые требования к участникам закупки: …</a:t>
            </a:r>
          </a:p>
          <a:p>
            <a:r>
              <a:rPr lang="ru-RU" sz="1400" i="1" dirty="0"/>
              <a:t>4) осуществление закупки товара, работы или услуги на сумму, не превышающую шестисот тысяч рублей. …</a:t>
            </a:r>
          </a:p>
          <a:p>
            <a:r>
              <a:rPr lang="ru-RU" sz="1400" i="1" dirty="0"/>
              <a:t>5) осуществление закупки товара, работы или услуги государственным или муниципальным учреждением культуры, …. на сумму, не превышающую шестисот тысяч рублей. …</a:t>
            </a:r>
          </a:p>
          <a:p>
            <a:r>
              <a:rPr lang="ru-RU" sz="1400" i="1" dirty="0"/>
              <a:t>18) заключение контракта на оказание услуг по реализации входных билетов и абонементов на посещение театрально-зрелищных, культурно-просветительных и зрелищно-развлекательных мероприятий, экскурсионных билетов и экскурсионных путевок - бланков строгой отчетности;</a:t>
            </a:r>
          </a:p>
          <a:p>
            <a:r>
              <a:rPr lang="ru-RU" sz="1400" i="1" dirty="0"/>
              <a:t>30) </a:t>
            </a:r>
            <a:r>
              <a:rPr lang="ru-RU" sz="1400" i="1" dirty="0">
                <a:solidFill>
                  <a:srgbClr val="FF0000"/>
                </a:solidFill>
              </a:rPr>
              <a:t>осуществление закупки товаров, работ, услуг для подготовки и проведения выборов, референдума, осуществления деятельности комиссий, за исключением случаев, предусмотренных пунктами 6, 7 и 9 части 2 статьи 1 настоящего Федерального закона. Перечень товаров, работ, услуг, закупки которых могут осуществляться в соответствии с настоящим пунктом, утверждается Правительством Российской Федерации по предложению Центральной избирательной комиссии Российской Федерации;</a:t>
            </a:r>
          </a:p>
          <a:p>
            <a:r>
              <a:rPr lang="ru-RU" sz="1400" i="1" dirty="0"/>
              <a:t>42) заключение федеральным органом исполнительной власти, осуществляющим функции по формированию официальной статистической информации о социальных, экономических, демографических, экологических и других общественных процессах в Российской Федерации, и его территориальными органами контрактов с физическими лицами на выполнение работ, связанных со сбором и с обработкой первичных статистических данных при проведении на территории Российской Федерации федерального статистического наблюдения …</a:t>
            </a:r>
          </a:p>
          <a:p>
            <a:r>
              <a:rPr lang="ru-RU" sz="1400" i="1" dirty="0"/>
              <a:t>49) осуществление уполномоченным Правительством Российской Федерации федеральным органом исполнительной власти закупок работ по изготовлению акцизных марок для маркировки алкогольной продукции и табачной продукции, ввозимых в Российскую Федерацию, по ценам (тарифам), установленным в соответствии с законодательством Российской Федерации;</a:t>
            </a:r>
          </a:p>
          <a:p>
            <a:r>
              <a:rPr lang="ru-RU" sz="1400" i="1" dirty="0"/>
              <a:t>54) осуществление закупки работ по модернизации информационных систем для информационно-правового обеспечения деятельности палат Федерального Собрания Российской Федерации и услуг по сопровождению таких систем;</a:t>
            </a:r>
          </a:p>
          <a:p>
            <a:r>
              <a:rPr lang="ru-RU" sz="1400" i="1" dirty="0">
                <a:solidFill>
                  <a:srgbClr val="FF0000"/>
                </a:solidFill>
              </a:rPr>
              <a:t>59) осуществление закупки для предотвращения чрезвычайных и аварийных ситуаций за счет средств резервного фонда высшего исполнительного органа государственной власти субъекта Российской Федерации на выполнение работ по строительству, реконструкции, капитальному ремонту, сносу объекта капитального строительства у единственного поставщика (подрядчика, исполнителя), определенного решением высшего исполнительного органа государственной власти субъекта Российской Федерации. При этом годовой объем указанных закупок не должен превышать три процента средств бюджета субъекта Российской Федерации;</a:t>
            </a:r>
          </a:p>
          <a:p>
            <a:endParaRPr lang="ru-RU" sz="1400" dirty="0">
              <a:solidFill>
                <a:srgbClr val="FF0000"/>
              </a:solidFill>
            </a:endParaRPr>
          </a:p>
          <a:p>
            <a:endParaRPr lang="ru-RU" sz="1400" dirty="0"/>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73707"/>
            <a:ext cx="10515600" cy="507330"/>
          </a:xfrm>
        </p:spPr>
        <p:txBody>
          <a:bodyPr>
            <a:noAutofit/>
          </a:bodyPr>
          <a:lstStyle/>
          <a:p>
            <a:r>
              <a:rPr lang="ru-RU" sz="3600" dirty="0"/>
              <a:t>Изменения в требованиях к участникам</a:t>
            </a:r>
          </a:p>
        </p:txBody>
      </p:sp>
      <p:sp>
        <p:nvSpPr>
          <p:cNvPr id="3" name="Объект 2"/>
          <p:cNvSpPr>
            <a:spLocks noGrp="1"/>
          </p:cNvSpPr>
          <p:nvPr>
            <p:ph idx="1"/>
          </p:nvPr>
        </p:nvSpPr>
        <p:spPr>
          <a:xfrm>
            <a:off x="636865" y="681037"/>
            <a:ext cx="10515600" cy="5722734"/>
          </a:xfrm>
        </p:spPr>
        <p:txBody>
          <a:bodyPr>
            <a:noAutofit/>
          </a:bodyPr>
          <a:lstStyle/>
          <a:p>
            <a:r>
              <a:rPr lang="ru-RU" sz="1400" dirty="0"/>
              <a:t>1) соответствие требованиям, установленным в соответствии с законодательством Российской Федерации к лицам, осуществляющим поставку товара, выполнение работы, оказание услуги, являющихся объектом закупки;</a:t>
            </a:r>
          </a:p>
          <a:p>
            <a:r>
              <a:rPr lang="ru-RU" sz="1400" dirty="0"/>
              <a:t>2) утратил силу;</a:t>
            </a:r>
          </a:p>
          <a:p>
            <a:r>
              <a:rPr lang="ru-RU" sz="1400" dirty="0"/>
              <a:t>3) непроведение ликвидации участника закупки - юридического лица и отсутствие решения арбитражного суда о признании участника закупки - юридического лица или индивидуального предпринимателя несостоятельным (банкротом) и об открытии конкурсного производства;</a:t>
            </a:r>
          </a:p>
          <a:p>
            <a:r>
              <a:rPr lang="ru-RU" sz="1400" dirty="0"/>
              <a:t>4) </a:t>
            </a:r>
            <a:r>
              <a:rPr lang="ru-RU" sz="1400" dirty="0" err="1"/>
              <a:t>неприостановление</a:t>
            </a:r>
            <a:r>
              <a:rPr lang="ru-RU" sz="1400" dirty="0"/>
              <a:t> деятельности участника закупки в порядке, установленном Кодексом Российской Федерации об административных правонарушениях, </a:t>
            </a:r>
            <a:r>
              <a:rPr lang="ru-RU" sz="1400" strike="sngStrike" dirty="0"/>
              <a:t>на дату подачи заявки на участие в закупке</a:t>
            </a:r>
            <a:r>
              <a:rPr lang="ru-RU" sz="1400" dirty="0"/>
              <a:t>;</a:t>
            </a:r>
          </a:p>
          <a:p>
            <a:r>
              <a:rPr lang="ru-RU" sz="1400" dirty="0"/>
              <a:t>5) отсутствие у участника закупки недоимки по налогам, сборам, задолженности по иным обязательным платежам в бюджеты бюджетной системы Российской Федерации (за исключением сумм, на которые предоставлены отсрочка, рассрочка, инвестиционный налоговый кредит в соответствии с законодательством Российской Федерации о налогах и сборах, которые реструктурированы в соответствии с законодательством Российской Федерации, по которым имеется вступившее в законную силу решение суда о признании обязанности заявителя по уплате этих сумм исполненной или которые признаны безнадежными к взысканию в соответствии с законодательством Российской Федерации о налогах и сборах) за прошедший календарный год, размер которых превышает двадцать пять процентов балансовой стоимости активов участника закупки, по данным бухгалтерской отчетности за последний отчетный период. Участник закупки считается соответствующим установленному требованию в случае, если им в установленном порядке подано заявление об обжаловании указанных недоимки, задолженности и решение по такому заявлению на дату рассмотрения заявки на участие в определении поставщика (подрядчика, исполнителя) не принято;</a:t>
            </a:r>
          </a:p>
          <a:p>
            <a:r>
              <a:rPr lang="ru-RU" sz="1400" dirty="0"/>
              <a:t>6) утратил силу с 1 января 2014 г.;</a:t>
            </a:r>
          </a:p>
          <a:p>
            <a:r>
              <a:rPr lang="ru-RU" sz="1400" dirty="0"/>
              <a:t>7) отсутствие у участника закупки - физического лица либо у руководителя, членов коллегиального исполнительного органа, лица, исполняющего функции единоличного исполнительного органа, или главного бухгалтера юридического лица - участника закупки судимости за преступления в сфере экономики и (или) преступления, предусмотренные статьями 289, 290, 291, 291.1 Уголовного кодекса Российской Федерации (за исключением лиц, у которых такая судимость погашена или снята), а также неприменение в отношении указанных физических лиц наказания в виде лишения права занимать определенные должности или заниматься определенной деятельностью, которые связаны с поставкой товара, выполнением работы, оказанием услуги, являющихся объектом осуществляемой закупки, и административного наказания в виде дисквалификации;</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73707"/>
            <a:ext cx="10515600" cy="507330"/>
          </a:xfrm>
        </p:spPr>
        <p:txBody>
          <a:bodyPr>
            <a:noAutofit/>
          </a:bodyPr>
          <a:lstStyle/>
          <a:p>
            <a:r>
              <a:rPr lang="ru-RU" sz="3600" dirty="0"/>
              <a:t>Изменения в требованиях к участникам</a:t>
            </a:r>
          </a:p>
        </p:txBody>
      </p:sp>
      <p:sp>
        <p:nvSpPr>
          <p:cNvPr id="3" name="Объект 2"/>
          <p:cNvSpPr>
            <a:spLocks noGrp="1"/>
          </p:cNvSpPr>
          <p:nvPr>
            <p:ph idx="1"/>
          </p:nvPr>
        </p:nvSpPr>
        <p:spPr>
          <a:xfrm>
            <a:off x="636865" y="681037"/>
            <a:ext cx="10515600" cy="5722734"/>
          </a:xfrm>
        </p:spPr>
        <p:txBody>
          <a:bodyPr>
            <a:noAutofit/>
          </a:bodyPr>
          <a:lstStyle/>
          <a:p>
            <a:r>
              <a:rPr lang="ru-RU" sz="1400" dirty="0"/>
              <a:t>7.1) участник закупки - юридическое лицо, которое в течение двух лет до момента подачи заявки на участие в закупке не было привлечено к административной ответственности за совершение административного правонарушения, предусмотренного статьей 19.28 Кодекса Российской Федерации об административных правонарушениях;</a:t>
            </a:r>
          </a:p>
          <a:p>
            <a:r>
              <a:rPr lang="ru-RU" sz="1400" dirty="0"/>
              <a:t>8) обладание участником закупки исключительными правами на результаты интеллектуальной деятельности, если в связи с исполнением контракта заказчик приобретает права на такие результаты, за исключением случаев заключения контрактов на создание произведений литературы или искусства, исполнения, на финансирование проката или показа национального фильма;</a:t>
            </a:r>
          </a:p>
          <a:p>
            <a:r>
              <a:rPr lang="ru-RU" sz="1400" dirty="0"/>
              <a:t>9) отсутствие между участником закупки и заказчиком конфликта интересов, под которым понимаются случаи, при которых руководитель заказчика, член комиссии по осуществлению закупок, руководитель контрактной службы заказчика, контрактный управляющий состоят в браке с физическими лицами, являющимися выгодоприобретателями, единоличным исполнительным органом хозяйственного общества (директором, генеральным директором, управляющим, президентом и другими), членами коллегиального исполнительного органа хозяйственного общества, руководителем (директором, генеральным директором) учреждения или унитарного предприятия либо иными органами управления юридических лиц - участников закупки, с физическими лицами, в том числе зарегистрированными в качестве индивидуального предпринимателя, - участниками закупки либо являются близкими родственниками (родственниками по прямой восходящей и нисходящей линии (родителями и детьми, дедушкой, бабушкой и внуками), полнородными и неполнородными (имеющими общих отца или мать) братьями и сестрами), усыновителями или усыновленными указанных физических лиц. Под выгодоприобретателями для целей настоящей статьи понимаются физические лица, владеющие напрямую или косвенно (через юридическое лицо или через несколько юридических лиц) более чем десятью процентами голосующих акций хозяйственного общества либо долей, превышающей десять процентов в уставном капитале хозяйственного общества;</a:t>
            </a:r>
          </a:p>
          <a:p>
            <a:r>
              <a:rPr lang="ru-RU" sz="1400" dirty="0"/>
              <a:t>10) участник закупки не является офшорной компанией, </a:t>
            </a:r>
            <a:r>
              <a:rPr lang="ru-RU" sz="1400" b="1" dirty="0">
                <a:solidFill>
                  <a:srgbClr val="FF0000"/>
                </a:solidFill>
              </a:rPr>
              <a:t>не имеет в составе участников (членов) корпоративного юридического лица или в составе учредителей унитарного юридического лица офшорной компании, а также не имеет офшорных компаний в числе лиц, владеющих напрямую или косвенно (через юридическое лицо или через несколько юридических лиц) более чем десятью процентами голосующих акций хозяйственного общества либо долей, превышающей десять процентов в уставном (складочном) капитале хозяйственного товарищества или общества;</a:t>
            </a:r>
          </a:p>
          <a:p>
            <a:r>
              <a:rPr lang="ru-RU" sz="1400" dirty="0"/>
              <a:t>11) отсутствие у участника закупки ограничений для участия в закупках, установленных законодательством Российской Федерации.</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767389"/>
          </a:xfrm>
        </p:spPr>
        <p:txBody>
          <a:bodyPr>
            <a:normAutofit/>
          </a:bodyPr>
          <a:lstStyle/>
          <a:p>
            <a:r>
              <a:rPr lang="ru-RU" sz="2400" b="0" i="0" dirty="0">
                <a:solidFill>
                  <a:srgbClr val="FF0000"/>
                </a:solidFill>
                <a:effectLst/>
                <a:latin typeface="PT Serif" panose="020A0603040505020204" pitchFamily="18" charset="-52"/>
              </a:rPr>
              <a:t>Изменения в 44-ФЗ с 16 апреля 2022 года (104-ФЗ от 16.04.2022)</a:t>
            </a:r>
            <a:br>
              <a:rPr lang="ru-RU" sz="2400" b="0" i="0" dirty="0">
                <a:solidFill>
                  <a:srgbClr val="FF0000"/>
                </a:solidFill>
                <a:effectLst/>
                <a:latin typeface="PT Serif" panose="020A0603040505020204" pitchFamily="18" charset="-52"/>
              </a:rPr>
            </a:br>
            <a:endParaRPr lang="ru-RU" sz="2400" dirty="0">
              <a:solidFill>
                <a:srgbClr val="FF0000"/>
              </a:solidFill>
            </a:endParaRPr>
          </a:p>
        </p:txBody>
      </p:sp>
      <p:sp>
        <p:nvSpPr>
          <p:cNvPr id="3" name="Объект 2"/>
          <p:cNvSpPr>
            <a:spLocks noGrp="1"/>
          </p:cNvSpPr>
          <p:nvPr>
            <p:ph idx="1"/>
          </p:nvPr>
        </p:nvSpPr>
        <p:spPr>
          <a:xfrm>
            <a:off x="838200" y="1011893"/>
            <a:ext cx="10515600" cy="5480982"/>
          </a:xfrm>
        </p:spPr>
        <p:txBody>
          <a:bodyPr>
            <a:normAutofit lnSpcReduction="10000"/>
          </a:bodyPr>
          <a:lstStyle/>
          <a:p>
            <a:pPr algn="ctr"/>
            <a:r>
              <a:rPr lang="ru-RU" sz="1400" b="1" i="0" dirty="0">
                <a:solidFill>
                  <a:srgbClr val="22272F"/>
                </a:solidFill>
                <a:effectLst/>
                <a:latin typeface="PT Serif" panose="020A0603040505020204" pitchFamily="18" charset="-52"/>
              </a:rPr>
              <a:t>Статья 31. Требования к участникам закупки</a:t>
            </a:r>
          </a:p>
          <a:p>
            <a:pPr algn="just"/>
            <a:r>
              <a:rPr lang="ru-RU" sz="1400" b="0" i="0" dirty="0">
                <a:solidFill>
                  <a:srgbClr val="22272F"/>
                </a:solidFill>
                <a:effectLst/>
                <a:latin typeface="PT Serif" panose="020A0603040505020204" pitchFamily="18" charset="-52"/>
              </a:rPr>
              <a:t>1.1. Заказчик вправе установить требование об отсутствии в предусмотренном настоящим </a:t>
            </a:r>
            <a:r>
              <a:rPr lang="ru-RU" sz="1400" b="0" i="0" u="none" strike="noStrike" dirty="0">
                <a:solidFill>
                  <a:srgbClr val="3272C0"/>
                </a:solidFill>
                <a:effectLst/>
                <a:latin typeface="PT Serif" panose="020A0603040505020204" pitchFamily="18" charset="-52"/>
                <a:hlinkClick r:id="rId2"/>
              </a:rPr>
              <a:t>Федеральным законом</a:t>
            </a:r>
            <a:r>
              <a:rPr lang="ru-RU" sz="1400" b="0" i="0" dirty="0">
                <a:solidFill>
                  <a:srgbClr val="22272F"/>
                </a:solidFill>
                <a:effectLst/>
                <a:latin typeface="PT Serif" panose="020A0603040505020204" pitchFamily="18" charset="-52"/>
              </a:rPr>
              <a:t> реестре недобросовестных поставщиков (подрядчиков, исполнителей) информации об участнике закупки, в том числе о лицах, информация о которых содержится в заявке на участие в закупке в соответствии с </a:t>
            </a:r>
            <a:r>
              <a:rPr lang="ru-RU" sz="1400" b="0" i="0" u="none" strike="noStrike" dirty="0">
                <a:solidFill>
                  <a:srgbClr val="3272C0"/>
                </a:solidFill>
                <a:effectLst/>
                <a:latin typeface="PT Serif" panose="020A0603040505020204" pitchFamily="18" charset="-52"/>
                <a:hlinkClick r:id="rId3"/>
              </a:rPr>
              <a:t>подпунктом "в" пункта 1 части 1 статьи 43</a:t>
            </a:r>
            <a:r>
              <a:rPr lang="ru-RU" sz="1400" b="0" i="0" dirty="0">
                <a:solidFill>
                  <a:srgbClr val="22272F"/>
                </a:solidFill>
                <a:effectLst/>
                <a:latin typeface="PT Serif" panose="020A0603040505020204" pitchFamily="18" charset="-52"/>
              </a:rPr>
              <a:t> настоящего Федерального закона, если Правительством Российской Федерации не установлено иное.</a:t>
            </a:r>
          </a:p>
          <a:p>
            <a:pPr algn="just"/>
            <a:r>
              <a:rPr lang="ru-RU" sz="1400" b="1" i="1" dirty="0">
                <a:solidFill>
                  <a:srgbClr val="7030A0"/>
                </a:solidFill>
                <a:effectLst/>
                <a:latin typeface="PT Serif" panose="020A0603040505020204" pitchFamily="18" charset="-52"/>
              </a:rPr>
              <a:t>в) идентификационный номер налогоплательщика (при наличии) членов коллегиального исполнительного органа, лица, исполняющего функции единоличного исполнительного органа, управляющего (при наличии), управляющей организации (при наличии), участников (членов) корпоративного юридического лица, владеющих более чем двадцатью пятью процентами акций (долей, паев) корпоративного юридического лица, учредителей унитарного юридического лица или в соответствии с законодательством соответствующего иностранного государства аналог идентификационного номера налогоплательщика таких лиц;</a:t>
            </a:r>
          </a:p>
          <a:p>
            <a:pPr algn="just"/>
            <a:endParaRPr lang="ru-RU" sz="1400" b="1" i="1" dirty="0">
              <a:solidFill>
                <a:srgbClr val="7030A0"/>
              </a:solidFill>
              <a:latin typeface="PT Serif" panose="020A0603040505020204" pitchFamily="18" charset="-52"/>
            </a:endParaRPr>
          </a:p>
          <a:p>
            <a:pPr algn="just"/>
            <a:r>
              <a:rPr lang="ru-RU" sz="1400" b="1" i="1" u="sng" dirty="0">
                <a:solidFill>
                  <a:srgbClr val="7030A0"/>
                </a:solidFill>
                <a:effectLst/>
                <a:latin typeface="PT Serif" panose="020A0603040505020204" pitchFamily="18" charset="-52"/>
              </a:rPr>
              <a:t>Ранее</a:t>
            </a:r>
            <a:r>
              <a:rPr lang="ru-RU" sz="1400" b="1" i="1" dirty="0">
                <a:solidFill>
                  <a:srgbClr val="7030A0"/>
                </a:solidFill>
                <a:effectLst/>
                <a:latin typeface="PT Serif" panose="020A0603040505020204" pitchFamily="18" charset="-52"/>
              </a:rPr>
              <a:t> – в соответствии с п. 2) фамилии, имена, отчества (при наличии), идентификационные номера налогоплательщика (аналог идентификационного номера налогоплательщика в соответствии с законодательством соответствующего иностранного государства для иностранного лица) членов коллегиального исполнительного органа, лица, исполняющего функции единоличного исполнительного органа. Если полномочия единоличного исполнительного органа переданы в соответствии с законодательством Российской Федерации другому лицу (управляющему, управляющей организации), в реестр недобросовестных поставщиков также включаются фамилия, имя, отчество (при наличии) управляющего, наименование управляющей организации и идентификационный номер налогоплательщика (аналог идентификационного номера налогоплательщика в соответствии с законодательством соответствующего иностранного государства для иностранного лица);</a:t>
            </a:r>
          </a:p>
          <a:p>
            <a:pPr algn="just"/>
            <a:r>
              <a:rPr lang="ru-RU" sz="1400" b="1" i="1" dirty="0">
                <a:solidFill>
                  <a:srgbClr val="7030A0"/>
                </a:solidFill>
                <a:effectLst/>
                <a:latin typeface="PT Serif" panose="020A0603040505020204" pitchFamily="18" charset="-52"/>
              </a:rPr>
              <a:t>3) наименования, фамилии, имена, отчества (при наличии), идентификационные номера налогоплательщика (аналог идентификационного номера налогоплательщика в соответствии с законодательством соответствующего иностранного государства для иностранного лица), за исключением наименования и идентификационного номера налогоплательщика публично-правового образования:</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73707"/>
            <a:ext cx="10515600" cy="507330"/>
          </a:xfrm>
        </p:spPr>
        <p:txBody>
          <a:bodyPr>
            <a:noAutofit/>
          </a:bodyPr>
          <a:lstStyle/>
          <a:p>
            <a:r>
              <a:rPr lang="ru-RU" sz="3600" dirty="0"/>
              <a:t>Изменения в требованиях к участникам</a:t>
            </a:r>
          </a:p>
        </p:txBody>
      </p:sp>
      <p:sp>
        <p:nvSpPr>
          <p:cNvPr id="3" name="Объект 2"/>
          <p:cNvSpPr>
            <a:spLocks noGrp="1"/>
          </p:cNvSpPr>
          <p:nvPr>
            <p:ph idx="1"/>
          </p:nvPr>
        </p:nvSpPr>
        <p:spPr>
          <a:xfrm>
            <a:off x="444618" y="961559"/>
            <a:ext cx="10909183" cy="5722734"/>
          </a:xfrm>
        </p:spPr>
        <p:txBody>
          <a:bodyPr>
            <a:normAutofit/>
          </a:bodyPr>
          <a:lstStyle/>
          <a:p>
            <a:r>
              <a:rPr lang="ru-RU" sz="1800" dirty="0">
                <a:effectLst/>
                <a:ea typeface="Times New Roman" panose="02020603050405020304" pitchFamily="18" charset="0"/>
              </a:rPr>
              <a:t>8. Комиссия по осуществлению закупок </a:t>
            </a:r>
            <a:r>
              <a:rPr lang="ru-RU" sz="1800" b="1" dirty="0">
                <a:effectLst/>
                <a:ea typeface="Times New Roman" panose="02020603050405020304" pitchFamily="18" charset="0"/>
              </a:rPr>
              <a:t>проверяет</a:t>
            </a:r>
            <a:r>
              <a:rPr lang="ru-RU" sz="1800" dirty="0">
                <a:effectLst/>
                <a:ea typeface="Times New Roman" panose="02020603050405020304" pitchFamily="18" charset="0"/>
              </a:rPr>
              <a:t> соответствие участников закупок требованиям, указанным в пунктах </a:t>
            </a:r>
            <a:r>
              <a:rPr lang="ru-RU" sz="1800" b="1" u="sng" dirty="0">
                <a:effectLst/>
                <a:ea typeface="Times New Roman" panose="02020603050405020304" pitchFamily="18" charset="0"/>
              </a:rPr>
              <a:t>1 и 7.1, пункте 10 </a:t>
            </a:r>
            <a:r>
              <a:rPr lang="ru-RU" sz="1800" dirty="0">
                <a:effectLst/>
                <a:ea typeface="Times New Roman" panose="02020603050405020304" pitchFamily="18" charset="0"/>
              </a:rPr>
              <a:t>(за исключением случаев проведения электронных процедур, </a:t>
            </a:r>
            <a:r>
              <a:rPr lang="ru-RU" sz="1800" strike="sngStrike" dirty="0">
                <a:effectLst/>
                <a:ea typeface="Times New Roman" panose="02020603050405020304" pitchFamily="18" charset="0"/>
              </a:rPr>
              <a:t>запроса котировок</a:t>
            </a:r>
            <a:r>
              <a:rPr lang="ru-RU" sz="1800" dirty="0">
                <a:effectLst/>
                <a:ea typeface="Times New Roman" panose="02020603050405020304" pitchFamily="18" charset="0"/>
              </a:rPr>
              <a:t>) части 1 и части 1.1 (при наличии такого требования) настоящей статьи</a:t>
            </a:r>
            <a:r>
              <a:rPr lang="ru-RU" sz="1800" dirty="0">
                <a:solidFill>
                  <a:srgbClr val="FF0000"/>
                </a:solidFill>
                <a:effectLst/>
                <a:ea typeface="Times New Roman" panose="02020603050405020304" pitchFamily="18" charset="0"/>
              </a:rPr>
              <a:t>, требованиям, предусмотренным частями 2 и 2.1 настоящей статьи (при осуществлении закупок, в отношении участников которых в соответствии с частями 2 и 2.1. настоящей статьи установлены дополнительные требования) </a:t>
            </a:r>
            <a:r>
              <a:rPr lang="ru-RU" sz="1800" strike="sngStrike" dirty="0">
                <a:solidFill>
                  <a:srgbClr val="FF0000"/>
                </a:solidFill>
                <a:effectLst/>
                <a:ea typeface="Times New Roman" panose="02020603050405020304" pitchFamily="18" charset="0"/>
              </a:rPr>
              <a:t> </a:t>
            </a:r>
            <a:r>
              <a:rPr lang="ru-RU" sz="1800" strike="sngStrike" dirty="0">
                <a:effectLst/>
                <a:ea typeface="Times New Roman" panose="02020603050405020304" pitchFamily="18" charset="0"/>
              </a:rPr>
              <a:t>и в отношении отдельных видов закупок товаров, работ, услуг требованиям, установленным в соответствии с частями 2 и 2.1 настоящей статьи, если такие требования установлены Правительством Российской Федерации</a:t>
            </a:r>
            <a:r>
              <a:rPr lang="ru-RU" sz="1800" dirty="0">
                <a:effectLst/>
                <a:ea typeface="Times New Roman" panose="02020603050405020304" pitchFamily="18" charset="0"/>
              </a:rPr>
              <a:t>. </a:t>
            </a:r>
          </a:p>
          <a:p>
            <a:r>
              <a:rPr lang="ru-RU" sz="1800" dirty="0">
                <a:effectLst/>
                <a:ea typeface="Times New Roman" panose="02020603050405020304" pitchFamily="18" charset="0"/>
              </a:rPr>
              <a:t>Комиссия по осуществлению закупок </a:t>
            </a:r>
            <a:r>
              <a:rPr lang="ru-RU" sz="1800" b="1" dirty="0">
                <a:effectLst/>
                <a:ea typeface="Times New Roman" panose="02020603050405020304" pitchFamily="18" charset="0"/>
              </a:rPr>
              <a:t>вправе проверять </a:t>
            </a:r>
            <a:r>
              <a:rPr lang="ru-RU" sz="1800" dirty="0">
                <a:effectLst/>
                <a:ea typeface="Times New Roman" panose="02020603050405020304" pitchFamily="18" charset="0"/>
              </a:rPr>
              <a:t>соответствие участников закупок требованиям, указанным в пунктах 3 - 5, 7, 8, 9, 11 части 1 настоящей статьи, а также при проведении электронных процедур, запроса котировок требованию, указанному в пункте 10 части 1 настоящей статьи. </a:t>
            </a:r>
          </a:p>
          <a:p>
            <a:r>
              <a:rPr lang="ru-RU" sz="1800" dirty="0">
                <a:effectLst/>
                <a:ea typeface="Times New Roman" panose="02020603050405020304" pitchFamily="18" charset="0"/>
              </a:rPr>
              <a:t>Комиссия по осуществлению закупок не вправе возлагать на участников закупок обязанность подтверждать соответствие указанным требованиям, за исключением случаев, если указанные требования установлены Правительством Российской Федерации в соответствии с частями 2 и 2.1 настоящей статьи.</a:t>
            </a:r>
          </a:p>
          <a:p>
            <a:pPr marL="0" indent="0">
              <a:buNone/>
            </a:pPr>
            <a:endParaRPr lang="ru-RU" sz="1800" strike="sngStrike" dirty="0"/>
          </a:p>
          <a:p>
            <a:r>
              <a:rPr lang="ru-RU" sz="1800" strike="sngStrike" dirty="0"/>
              <a:t>8.2. Заказчик проверяет соответствие участника запроса котировок, с которым заключается контракт, требованию, указанному в пункте 10 части 1 настоящей статьи, при заключении контракта.</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altLang="en-US" sz="2665">
                <a:solidFill>
                  <a:srgbClr val="FF0000"/>
                </a:solidFill>
                <a:sym typeface="+mn-ea"/>
              </a:rPr>
              <a:t>Статья 38.	Должностные лица заказчика, контрактная служба, контрактный управляющий"</a:t>
            </a:r>
            <a:br>
              <a:rPr lang="ru-RU" altLang="en-US" sz="2665">
                <a:solidFill>
                  <a:srgbClr val="FF0000"/>
                </a:solidFill>
              </a:rPr>
            </a:br>
            <a:endParaRPr lang="ru-RU" altLang="en-US" sz="2665">
              <a:solidFill>
                <a:srgbClr val="FF0000"/>
              </a:solidFill>
            </a:endParaRPr>
          </a:p>
        </p:txBody>
      </p:sp>
      <p:sp>
        <p:nvSpPr>
          <p:cNvPr id="3" name="Замещающее содержимое 2"/>
          <p:cNvSpPr>
            <a:spLocks noGrp="1"/>
          </p:cNvSpPr>
          <p:nvPr>
            <p:ph idx="1"/>
          </p:nvPr>
        </p:nvSpPr>
        <p:spPr/>
        <p:txBody>
          <a:bodyPr/>
          <a:lstStyle/>
          <a:p>
            <a:r>
              <a:rPr lang="ru-RU" altLang="en-US">
                <a:solidFill>
                  <a:srgbClr val="FF0000"/>
                </a:solidFill>
              </a:rPr>
              <a:t>с 01.07.2022 Новая 7.</a:t>
            </a:r>
            <a:r>
              <a:rPr lang="ru-RU" altLang="en-US"/>
              <a:t> Руководитель заказчика, руководитель контрактной службы, работники контрактной службы, контрактный управляющий обязаны при осуществлении закупок принимать меры по предотвращению и урегулированию конфликта интересов в соответствии с Федеральным законом от 25 декабря 2008 года № 273-ФЗ "О противодействии коррупции", в том числе с учетом информации, предоставленной заказчику в соответствии с частью 23 статьи 34 настоящего Федерального закона.";</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altLang="en-US">
                <a:solidFill>
                  <a:srgbClr val="FF0000"/>
                </a:solidFill>
              </a:rPr>
              <a:t>С 01.07.2022</a:t>
            </a:r>
            <a:r>
              <a:rPr lang="ru-RU" altLang="en-US"/>
              <a:t> Статья 39. Комиссия по осуществлению закупок</a:t>
            </a:r>
          </a:p>
        </p:txBody>
      </p:sp>
      <p:sp>
        <p:nvSpPr>
          <p:cNvPr id="3" name="Замещающее содержимое 2"/>
          <p:cNvSpPr>
            <a:spLocks noGrp="1"/>
          </p:cNvSpPr>
          <p:nvPr>
            <p:ph idx="1"/>
          </p:nvPr>
        </p:nvSpPr>
        <p:spPr/>
        <p:txBody>
          <a:bodyPr>
            <a:normAutofit fontScale="67500" lnSpcReduction="10000"/>
          </a:bodyPr>
          <a:lstStyle/>
          <a:p>
            <a:r>
              <a:rPr lang="ru-RU" altLang="en-US"/>
              <a:t>6. Членами комиссии не могут быть:</a:t>
            </a:r>
          </a:p>
          <a:p>
            <a:r>
              <a:rPr lang="ru-RU" altLang="en-US"/>
              <a:t>1) физические лица, которые были привлечены в качестве экспертов к проведению экспертной оценки извещения об осуществлении закупки,  документации о закупке (в случае, если настоящим Федеральным законом предусмотрена документация о закупке), заявок на участие в конкурсе;</a:t>
            </a:r>
          </a:p>
          <a:p>
            <a:r>
              <a:rPr lang="ru-RU" altLang="en-US"/>
              <a:t>2) физические лица, имеющие личную заинтересованность в результатах определения поставщика (подрядчика, исполнителя), в том числе физические лица, подавшие заявки на участие в определении поставщика (подрядчика, исполнителя), либо состоящие в трудовых отношениях с организациями или физическими лицами, подавшими данные заявки, либо являющиеся управляющими организаций, подавших заявки на участие в определении поставщика (подрядчика, исполнителя). Понятие "личная заинтересованность" используется в значении, указанном в Федеральном законе от 25 декабря 2008 года  № 273-ФЗ "О противодействии коррупции";</a:t>
            </a:r>
          </a:p>
          <a:p>
            <a:r>
              <a:rPr lang="ru-RU" altLang="en-US"/>
              <a:t>3) физические лица, являющиеся участниками (акционерами) организаций, подавших заявки на участие в закупке, членами их органов управления, кредиторами участников закупки;</a:t>
            </a:r>
          </a:p>
          <a:p>
            <a:r>
              <a:rPr lang="ru-RU" altLang="en-US"/>
              <a:t>4) должностные лица органов контроля, указанных в части 1 статьи 99 настоящего Федерального закона, непосредственно осуществляющие контроль в сфере закупок.</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altLang="en-US">
                <a:solidFill>
                  <a:srgbClr val="FF0000"/>
                </a:solidFill>
              </a:rPr>
              <a:t>С 01.07.2022</a:t>
            </a:r>
            <a:r>
              <a:rPr lang="ru-RU" altLang="en-US"/>
              <a:t> Статья 39. Комиссия по осуществлению закупок</a:t>
            </a:r>
          </a:p>
        </p:txBody>
      </p:sp>
      <p:sp>
        <p:nvSpPr>
          <p:cNvPr id="3" name="Замещающее содержимое 2"/>
          <p:cNvSpPr>
            <a:spLocks noGrp="1"/>
          </p:cNvSpPr>
          <p:nvPr>
            <p:ph idx="1"/>
          </p:nvPr>
        </p:nvSpPr>
        <p:spPr/>
        <p:txBody>
          <a:bodyPr>
            <a:normAutofit/>
          </a:bodyPr>
          <a:lstStyle/>
          <a:p>
            <a:r>
              <a:rPr lang="ru-RU" altLang="en-US"/>
              <a:t>7. Замена члена комиссии допускается только по решению заказчика, принявшего решение о создании комиссии.</a:t>
            </a:r>
          </a:p>
          <a:p>
            <a:r>
              <a:rPr lang="ru-RU" altLang="en-US">
                <a:solidFill>
                  <a:srgbClr val="FF0000"/>
                </a:solidFill>
              </a:rPr>
              <a:t>"Член комиссии обязан незамедлительно сообщить заказчику, принявшему решение о создании комиссии, о возникновении обстоятельств, предусмотренных частью 6 настоящей статьи. В случае выявления в составе комиссии физических лиц, указанных в части 6 настоящей статьи, заказчик, принявший решение о создании комиссии, обязан незамедлительно заменить их другими физическими лицами, соответствующими требованиям, предусмотренным положениями части 6 настоящей статьи.";</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altLang="en-US">
                <a:solidFill>
                  <a:srgbClr val="FF0000"/>
                </a:solidFill>
              </a:rPr>
              <a:t>С 01.07.2022</a:t>
            </a:r>
            <a:r>
              <a:rPr lang="ru-RU" altLang="en-US"/>
              <a:t> Статья 39. Комиссия по осуществлению закупок</a:t>
            </a:r>
          </a:p>
        </p:txBody>
      </p:sp>
      <p:sp>
        <p:nvSpPr>
          <p:cNvPr id="3" name="Замещающее содержимое 2"/>
          <p:cNvSpPr>
            <a:spLocks noGrp="1"/>
          </p:cNvSpPr>
          <p:nvPr>
            <p:ph idx="1"/>
          </p:nvPr>
        </p:nvSpPr>
        <p:spPr/>
        <p:txBody>
          <a:bodyPr>
            <a:normAutofit/>
          </a:bodyPr>
          <a:lstStyle/>
          <a:p>
            <a:r>
              <a:rPr lang="ru-RU" altLang="en-US">
                <a:solidFill>
                  <a:srgbClr val="FF0000"/>
                </a:solidFill>
              </a:rPr>
              <a:t>10. Члены комиссии обязаны при осуществлении закупок принимать меры по предотвращению и урегулированию конфликта интересов в соответствии с Федеральным законом от 25 декабря 2008 года № 273-ФЗ "О противодействии коррупции", в том числе с учетом информации, предоставленной заказчику в соответствии с частью 23 статьи 34 настоящего Федерального закона.".</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866756"/>
            <a:ext cx="10515600" cy="1325563"/>
          </a:xfrm>
        </p:spPr>
        <p:txBody>
          <a:bodyPr/>
          <a:lstStyle/>
          <a:p>
            <a:r>
              <a:rPr lang="ru-RU" dirty="0">
                <a:solidFill>
                  <a:srgbClr val="00B0F0"/>
                </a:solidFill>
              </a:rPr>
              <a:t>Схема проведения электронного конкурса</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813027"/>
            <a:ext cx="9519557" cy="4363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ubtitle 2"/>
          <p:cNvSpPr txBox="1"/>
          <p:nvPr/>
        </p:nvSpPr>
        <p:spPr bwMode="auto">
          <a:xfrm>
            <a:off x="1779593" y="6415088"/>
            <a:ext cx="4143375" cy="246062"/>
          </a:xfrm>
          <a:prstGeom prst="rect">
            <a:avLst/>
          </a:prstGeom>
          <a:noFill/>
          <a:ln w="9525">
            <a:noFill/>
            <a:miter lim="800000"/>
          </a:ln>
        </p:spPr>
        <p:txBody>
          <a:bodyPr/>
          <a:lstStyle/>
          <a:p>
            <a:pPr marL="0" marR="0" lvl="0" indent="0" algn="l" defTabSz="914400" rtl="0" eaLnBrk="1" fontAlgn="auto" latinLnBrk="0" hangingPunct="1">
              <a:lnSpc>
                <a:spcPct val="100000"/>
              </a:lnSpc>
              <a:spcBef>
                <a:spcPct val="20000"/>
              </a:spcBef>
              <a:spcAft>
                <a:spcPts val="0"/>
              </a:spcAft>
              <a:buClrTx/>
              <a:buSzTx/>
              <a:buFontTx/>
              <a:buNone/>
              <a:defRPr/>
            </a:pPr>
            <a:r>
              <a:rPr kumimoji="0" lang="ru-RU" sz="800" b="0" i="0" u="none" strike="noStrike" kern="1200" cap="none" spc="0" normalizeH="0" baseline="0" noProof="0" dirty="0">
                <a:ln>
                  <a:noFill/>
                </a:ln>
                <a:solidFill>
                  <a:prstClr val="white"/>
                </a:solidFill>
                <a:effectLst/>
                <a:uLnTx/>
                <a:uFillTx/>
                <a:latin typeface="Calibri" panose="020F0502020204030204"/>
                <a:ea typeface="+mn-ea"/>
                <a:cs typeface="+mn-cs"/>
              </a:rPr>
              <a:t>Высшая школа экономики, Москва, 2015</a:t>
            </a:r>
            <a:endParaRPr kumimoji="1" lang="ru-RU" sz="800" b="0" i="0" u="none" strike="noStrike" kern="1200" cap="none" spc="0" normalizeH="0" baseline="0" noProof="0" dirty="0">
              <a:ln>
                <a:noFill/>
              </a:ln>
              <a:solidFill>
                <a:prstClr val="white"/>
              </a:solidFill>
              <a:effectLst/>
              <a:uLnTx/>
              <a:uFillTx/>
              <a:latin typeface="Myriad Pro"/>
              <a:ea typeface="+mn-ea"/>
              <a:cs typeface="+mn-cs"/>
            </a:endParaRPr>
          </a:p>
        </p:txBody>
      </p:sp>
      <p:sp>
        <p:nvSpPr>
          <p:cNvPr id="14343" name="Rectangle 9"/>
          <p:cNvSpPr>
            <a:spLocks noChangeArrowheads="1"/>
          </p:cNvSpPr>
          <p:nvPr/>
        </p:nvSpPr>
        <p:spPr bwMode="auto">
          <a:xfrm>
            <a:off x="8824915" y="2255839"/>
            <a:ext cx="728469" cy="369332"/>
          </a:xfrm>
          <a:prstGeom prst="rect">
            <a:avLst/>
          </a:prstGeom>
          <a:noFill/>
          <a:ln w="9525">
            <a:noFill/>
            <a:miter lim="800000"/>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ru-RU" sz="1800" b="0" i="0" u="none" strike="noStrike" kern="1200" cap="none" spc="0" normalizeH="0" baseline="0" noProof="0" dirty="0">
                <a:ln>
                  <a:noFill/>
                </a:ln>
                <a:solidFill>
                  <a:srgbClr val="FFFFFF"/>
                </a:solidFill>
                <a:effectLst/>
                <a:uLnTx/>
                <a:uFillTx/>
                <a:latin typeface="Myriad Pro"/>
                <a:ea typeface="+mn-ea"/>
                <a:cs typeface="+mn-cs"/>
              </a:rPr>
              <a:t>фото</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344" name="Rectangle 10"/>
          <p:cNvSpPr>
            <a:spLocks noChangeArrowheads="1"/>
          </p:cNvSpPr>
          <p:nvPr/>
        </p:nvSpPr>
        <p:spPr bwMode="auto">
          <a:xfrm>
            <a:off x="7946943" y="4111546"/>
            <a:ext cx="674687" cy="646331"/>
          </a:xfrm>
          <a:prstGeom prst="rect">
            <a:avLst/>
          </a:prstGeom>
          <a:noFill/>
          <a:ln w="9525">
            <a:noFill/>
            <a:miter lim="800000"/>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ru-RU" sz="1800" b="0" i="0" u="none" strike="noStrike" kern="1200" cap="none" spc="0" normalizeH="0" baseline="0" noProof="0" dirty="0">
                <a:ln>
                  <a:noFill/>
                </a:ln>
                <a:solidFill>
                  <a:srgbClr val="FFFFFF"/>
                </a:solidFill>
                <a:effectLst/>
                <a:uLnTx/>
                <a:uFillTx/>
                <a:latin typeface="Myriad Pro"/>
                <a:ea typeface="+mn-ea"/>
                <a:cs typeface="+mn-cs"/>
              </a:rPr>
              <a:t>фото</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345" name="Rectangle 11"/>
          <p:cNvSpPr>
            <a:spLocks noChangeArrowheads="1"/>
          </p:cNvSpPr>
          <p:nvPr/>
        </p:nvSpPr>
        <p:spPr bwMode="auto">
          <a:xfrm>
            <a:off x="8824915" y="5591175"/>
            <a:ext cx="728469" cy="369332"/>
          </a:xfrm>
          <a:prstGeom prst="rect">
            <a:avLst/>
          </a:prstGeom>
          <a:noFill/>
          <a:ln w="9525">
            <a:noFill/>
            <a:miter lim="800000"/>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ru-RU" sz="1800" b="0" i="0" u="none" strike="noStrike" kern="1200" cap="none" spc="0" normalizeH="0" baseline="0" noProof="0">
                <a:ln>
                  <a:noFill/>
                </a:ln>
                <a:solidFill>
                  <a:srgbClr val="FFFFFF"/>
                </a:solidFill>
                <a:effectLst/>
                <a:uLnTx/>
                <a:uFillTx/>
                <a:latin typeface="Myriad Pro"/>
                <a:ea typeface="+mn-ea"/>
                <a:cs typeface="+mn-cs"/>
              </a:rPr>
              <a:t>фото</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Номер слайда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B65F501-F5CC-4E12-934E-78BB5E4DA208}"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290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4" name="Прямоугольник 13"/>
          <p:cNvSpPr/>
          <p:nvPr/>
        </p:nvSpPr>
        <p:spPr>
          <a:xfrm>
            <a:off x="1524001" y="927377"/>
            <a:ext cx="1440867" cy="68579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rPr>
              <a:t>Размещает извещение</a:t>
            </a:r>
            <a:r>
              <a:rPr lang="ru-RU" sz="1100" dirty="0">
                <a:solidFill>
                  <a:prstClr val="black"/>
                </a:solidFill>
                <a:latin typeface="Calibri" panose="020F0502020204030204"/>
              </a:rPr>
              <a:t> </a:t>
            </a:r>
            <a:r>
              <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rPr>
              <a:t> в ЕИС </a:t>
            </a:r>
          </a:p>
        </p:txBody>
      </p:sp>
      <p:sp>
        <p:nvSpPr>
          <p:cNvPr id="18" name="Прямоугольник 17"/>
          <p:cNvSpPr/>
          <p:nvPr/>
        </p:nvSpPr>
        <p:spPr>
          <a:xfrm>
            <a:off x="3146238" y="926708"/>
            <a:ext cx="1750775" cy="73392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rPr>
              <a:t>Направляет Заказчику первые части заявок </a:t>
            </a:r>
          </a:p>
        </p:txBody>
      </p:sp>
      <p:sp>
        <p:nvSpPr>
          <p:cNvPr id="19" name="Прямоугольник 18"/>
          <p:cNvSpPr/>
          <p:nvPr/>
        </p:nvSpPr>
        <p:spPr>
          <a:xfrm>
            <a:off x="5162906" y="950495"/>
            <a:ext cx="1821865" cy="70986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rPr>
              <a:t>Рассматривает и оценивает 1-е части заявок</a:t>
            </a:r>
          </a:p>
        </p:txBody>
      </p:sp>
      <p:sp>
        <p:nvSpPr>
          <p:cNvPr id="20" name="Прямоугольник 19"/>
          <p:cNvSpPr/>
          <p:nvPr/>
        </p:nvSpPr>
        <p:spPr>
          <a:xfrm>
            <a:off x="7202281" y="991763"/>
            <a:ext cx="1440867" cy="78015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rPr>
              <a:t>Подписывает протокол рассмотрения и оценки 1-х частей </a:t>
            </a:r>
            <a:r>
              <a:rPr kumimoji="0" lang="ru-RU" sz="1000" b="1" i="0" u="none" strike="noStrike" kern="1200" cap="none" spc="0" normalizeH="0" baseline="0" noProof="0" dirty="0">
                <a:ln>
                  <a:noFill/>
                </a:ln>
                <a:solidFill>
                  <a:prstClr val="black"/>
                </a:solidFill>
                <a:effectLst/>
                <a:uLnTx/>
                <a:uFillTx/>
                <a:latin typeface="Calibri" panose="020F0502020204030204"/>
                <a:ea typeface="+mn-ea"/>
                <a:cs typeface="+mn-cs"/>
              </a:rPr>
              <a:t>(все члены)</a:t>
            </a:r>
          </a:p>
        </p:txBody>
      </p:sp>
      <p:sp>
        <p:nvSpPr>
          <p:cNvPr id="22" name="Прямоугольная выноска 21"/>
          <p:cNvSpPr/>
          <p:nvPr/>
        </p:nvSpPr>
        <p:spPr>
          <a:xfrm>
            <a:off x="1913566" y="123197"/>
            <a:ext cx="661737" cy="673768"/>
          </a:xfrm>
          <a:prstGeom prst="wedgeRectCallou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Заказ</a:t>
            </a:r>
            <a:b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чик</a:t>
            </a:r>
          </a:p>
        </p:txBody>
      </p:sp>
      <p:sp>
        <p:nvSpPr>
          <p:cNvPr id="23" name="Прямоугольная выноска 22"/>
          <p:cNvSpPr/>
          <p:nvPr/>
        </p:nvSpPr>
        <p:spPr>
          <a:xfrm>
            <a:off x="6792487" y="54856"/>
            <a:ext cx="661737" cy="673768"/>
          </a:xfrm>
          <a:prstGeom prst="wedgeRectCallou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100" b="0" i="0" u="none" strike="noStrike" kern="1200" cap="none" spc="0" normalizeH="0" baseline="0" noProof="0" dirty="0" err="1">
                <a:ln>
                  <a:noFill/>
                </a:ln>
                <a:solidFill>
                  <a:prstClr val="black"/>
                </a:solidFill>
                <a:effectLst/>
                <a:uLnTx/>
                <a:uFillTx/>
                <a:latin typeface="Calibri" panose="020F0502020204030204"/>
                <a:ea typeface="+mn-ea"/>
                <a:cs typeface="+mn-cs"/>
              </a:rPr>
              <a:t>Комис</a:t>
            </a:r>
            <a:br>
              <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rPr>
              <a:t>сия</a:t>
            </a:r>
          </a:p>
        </p:txBody>
      </p:sp>
      <p:sp>
        <p:nvSpPr>
          <p:cNvPr id="25" name="Прямоугольная выноска 24"/>
          <p:cNvSpPr/>
          <p:nvPr/>
        </p:nvSpPr>
        <p:spPr>
          <a:xfrm>
            <a:off x="3661066" y="123197"/>
            <a:ext cx="661737" cy="673768"/>
          </a:xfrm>
          <a:prstGeom prst="wedgeRectCallou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Опера</a:t>
            </a:r>
            <a:b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тор</a:t>
            </a:r>
          </a:p>
        </p:txBody>
      </p:sp>
      <p:cxnSp>
        <p:nvCxnSpPr>
          <p:cNvPr id="28" name="Прямая со стрелкой 27"/>
          <p:cNvCxnSpPr/>
          <p:nvPr/>
        </p:nvCxnSpPr>
        <p:spPr>
          <a:xfrm flipV="1">
            <a:off x="2942725" y="1270276"/>
            <a:ext cx="259596"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Прямая со стрелкой 29"/>
          <p:cNvCxnSpPr>
            <a:stCxn id="18" idx="3"/>
            <a:endCxn id="19" idx="1"/>
          </p:cNvCxnSpPr>
          <p:nvPr/>
        </p:nvCxnSpPr>
        <p:spPr>
          <a:xfrm>
            <a:off x="4897339" y="1293672"/>
            <a:ext cx="265567" cy="11754"/>
          </a:xfrm>
          <a:prstGeom prst="straightConnector1">
            <a:avLst/>
          </a:prstGeom>
          <a:ln>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2" name="Прямая со стрелкой 31"/>
          <p:cNvCxnSpPr/>
          <p:nvPr/>
        </p:nvCxnSpPr>
        <p:spPr>
          <a:xfrm flipV="1">
            <a:off x="7021847" y="1294341"/>
            <a:ext cx="180432" cy="5695"/>
          </a:xfrm>
          <a:prstGeom prst="straightConnector1">
            <a:avLst/>
          </a:prstGeom>
          <a:ln>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3" name="Прямая соединительная линия 42"/>
          <p:cNvCxnSpPr/>
          <p:nvPr/>
        </p:nvCxnSpPr>
        <p:spPr>
          <a:xfrm>
            <a:off x="1694011" y="4121416"/>
            <a:ext cx="8758989" cy="12032"/>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Прямая соединительная линия 44"/>
          <p:cNvCxnSpPr/>
          <p:nvPr/>
        </p:nvCxnSpPr>
        <p:spPr>
          <a:xfrm>
            <a:off x="3136747" y="1270998"/>
            <a:ext cx="0" cy="2841213"/>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47" name="Прямая соединительная линия 46"/>
          <p:cNvCxnSpPr>
            <a:endCxn id="58" idx="4"/>
          </p:cNvCxnSpPr>
          <p:nvPr/>
        </p:nvCxnSpPr>
        <p:spPr>
          <a:xfrm>
            <a:off x="8643483" y="1293672"/>
            <a:ext cx="7635" cy="86154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48" name="Прямая соединительная линия 47"/>
          <p:cNvCxnSpPr/>
          <p:nvPr/>
        </p:nvCxnSpPr>
        <p:spPr>
          <a:xfrm>
            <a:off x="10343955" y="1270998"/>
            <a:ext cx="0" cy="2841215"/>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57" name="Блок-схема: узел 56"/>
          <p:cNvSpPr/>
          <p:nvPr/>
        </p:nvSpPr>
        <p:spPr>
          <a:xfrm>
            <a:off x="6883534" y="1894140"/>
            <a:ext cx="276727" cy="252663"/>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Блок-схема: узел 57"/>
          <p:cNvSpPr/>
          <p:nvPr/>
        </p:nvSpPr>
        <p:spPr>
          <a:xfrm>
            <a:off x="8512754" y="1902557"/>
            <a:ext cx="276727" cy="252663"/>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Блок-схема: узел 58"/>
          <p:cNvSpPr/>
          <p:nvPr/>
        </p:nvSpPr>
        <p:spPr>
          <a:xfrm>
            <a:off x="10193966" y="1860263"/>
            <a:ext cx="276727" cy="252663"/>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2" name="Прямая со стрелкой 61"/>
          <p:cNvCxnSpPr/>
          <p:nvPr/>
        </p:nvCxnSpPr>
        <p:spPr>
          <a:xfrm rot="5400000" flipH="1" flipV="1">
            <a:off x="2835244" y="2159985"/>
            <a:ext cx="372982" cy="198521"/>
          </a:xfrm>
          <a:prstGeom prst="straightConnector1">
            <a:avLst/>
          </a:prstGeom>
          <a:ln>
            <a:solidFill>
              <a:srgbClr val="94343D"/>
            </a:solidFill>
            <a:tailEnd type="arrow"/>
          </a:ln>
        </p:spPr>
        <p:style>
          <a:lnRef idx="2">
            <a:schemeClr val="accent1"/>
          </a:lnRef>
          <a:fillRef idx="0">
            <a:schemeClr val="accent1"/>
          </a:fillRef>
          <a:effectRef idx="1">
            <a:schemeClr val="accent1"/>
          </a:effectRef>
          <a:fontRef idx="minor">
            <a:schemeClr val="tx1"/>
          </a:fontRef>
        </p:style>
      </p:cxnSp>
      <p:sp>
        <p:nvSpPr>
          <p:cNvPr id="68" name="Прямоугольник 67"/>
          <p:cNvSpPr/>
          <p:nvPr/>
        </p:nvSpPr>
        <p:spPr>
          <a:xfrm>
            <a:off x="7003498" y="2417225"/>
            <a:ext cx="1661473" cy="1113513"/>
          </a:xfrm>
          <a:prstGeom prst="rect">
            <a:avLst/>
          </a:prstGeom>
          <a:ln>
            <a:solidFill>
              <a:srgbClr val="94343D"/>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ct val="20000"/>
              </a:spcBef>
              <a:spcAft>
                <a:spcPts val="0"/>
              </a:spcAft>
              <a:buClrTx/>
              <a:buSzTx/>
              <a:buFontTx/>
              <a:buNone/>
              <a:defRPr/>
            </a:pPr>
            <a:r>
              <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rPr>
              <a:t>Не позднее 2 раб .дней с ДОСПЗ. </a:t>
            </a:r>
          </a:p>
          <a:p>
            <a:pPr marL="0" marR="0" lvl="0" indent="0" algn="ctr" defTabSz="914400" rtl="0" eaLnBrk="1" fontAlgn="auto" latinLnBrk="0" hangingPunct="1">
              <a:lnSpc>
                <a:spcPct val="100000"/>
              </a:lnSpc>
              <a:spcBef>
                <a:spcPct val="20000"/>
              </a:spcBef>
              <a:spcAft>
                <a:spcPts val="0"/>
              </a:spcAft>
              <a:buClrTx/>
              <a:buSzTx/>
              <a:buFontTx/>
              <a:buNone/>
              <a:defRPr/>
            </a:pPr>
            <a:r>
              <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rPr>
              <a:t>По исключениям – 5 раб. Дней (НИР, ОКР, сохранение ОКН, реставрация коллекций, доступ к базам данных) </a:t>
            </a:r>
            <a:endParaRPr kumimoji="0" lang="ru-RU"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0" name="Прямая соединительная линия 39"/>
          <p:cNvCxnSpPr/>
          <p:nvPr/>
        </p:nvCxnSpPr>
        <p:spPr>
          <a:xfrm>
            <a:off x="1626109" y="1974564"/>
            <a:ext cx="8934388" cy="6015"/>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Прямая соединительная линия 40"/>
          <p:cNvCxnSpPr/>
          <p:nvPr/>
        </p:nvCxnSpPr>
        <p:spPr>
          <a:xfrm>
            <a:off x="3136747" y="1218364"/>
            <a:ext cx="0" cy="2893178"/>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44" name="Блок-схема: узел 43"/>
          <p:cNvSpPr/>
          <p:nvPr/>
        </p:nvSpPr>
        <p:spPr>
          <a:xfrm>
            <a:off x="3008202" y="1874549"/>
            <a:ext cx="276727" cy="252663"/>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Прямоугольник 48"/>
          <p:cNvSpPr/>
          <p:nvPr/>
        </p:nvSpPr>
        <p:spPr>
          <a:xfrm>
            <a:off x="1626151" y="2150605"/>
            <a:ext cx="1287379" cy="918393"/>
          </a:xfrm>
          <a:prstGeom prst="rect">
            <a:avLst/>
          </a:prstGeom>
          <a:ln>
            <a:solidFill>
              <a:srgbClr val="94343D"/>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Не менее, чем за 15 дней до дня окончания подачи заявок</a:t>
            </a:r>
          </a:p>
        </p:txBody>
      </p:sp>
      <p:sp>
        <p:nvSpPr>
          <p:cNvPr id="51" name="Блок-схема: узел 50"/>
          <p:cNvSpPr/>
          <p:nvPr/>
        </p:nvSpPr>
        <p:spPr>
          <a:xfrm>
            <a:off x="4777942" y="1882618"/>
            <a:ext cx="276727" cy="252663"/>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Прямоугольник 51"/>
          <p:cNvSpPr/>
          <p:nvPr/>
        </p:nvSpPr>
        <p:spPr>
          <a:xfrm>
            <a:off x="3223371" y="2166528"/>
            <a:ext cx="1537127" cy="1085284"/>
          </a:xfrm>
          <a:prstGeom prst="rect">
            <a:avLst/>
          </a:prstGeom>
          <a:ln>
            <a:solidFill>
              <a:srgbClr val="94343D"/>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Не позднее часа следующего за датой окончания срока подачи заявок (ДОСПЗ)</a:t>
            </a:r>
          </a:p>
        </p:txBody>
      </p:sp>
      <p:cxnSp>
        <p:nvCxnSpPr>
          <p:cNvPr id="53" name="Прямая со стрелкой 52"/>
          <p:cNvCxnSpPr/>
          <p:nvPr/>
        </p:nvCxnSpPr>
        <p:spPr>
          <a:xfrm flipV="1">
            <a:off x="4754032" y="2091400"/>
            <a:ext cx="138363" cy="372982"/>
          </a:xfrm>
          <a:prstGeom prst="straightConnector1">
            <a:avLst/>
          </a:prstGeom>
          <a:ln>
            <a:solidFill>
              <a:srgbClr val="94343D"/>
            </a:solidFill>
            <a:tailEnd type="arrow"/>
          </a:ln>
        </p:spPr>
        <p:style>
          <a:lnRef idx="2">
            <a:schemeClr val="accent1"/>
          </a:lnRef>
          <a:fillRef idx="0">
            <a:schemeClr val="accent1"/>
          </a:fillRef>
          <a:effectRef idx="1">
            <a:schemeClr val="accent1"/>
          </a:effectRef>
          <a:fontRef idx="minor">
            <a:schemeClr val="tx1"/>
          </a:fontRef>
        </p:style>
      </p:cxnSp>
      <p:cxnSp>
        <p:nvCxnSpPr>
          <p:cNvPr id="63" name="Прямая соединительная линия 62"/>
          <p:cNvCxnSpPr>
            <a:endCxn id="57" idx="4"/>
          </p:cNvCxnSpPr>
          <p:nvPr/>
        </p:nvCxnSpPr>
        <p:spPr>
          <a:xfrm>
            <a:off x="7003498" y="1270276"/>
            <a:ext cx="18400" cy="876527"/>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64" name="Прямая соединительная линия 63"/>
          <p:cNvCxnSpPr/>
          <p:nvPr/>
        </p:nvCxnSpPr>
        <p:spPr>
          <a:xfrm flipH="1">
            <a:off x="4892393" y="1270276"/>
            <a:ext cx="23579" cy="2841935"/>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6" name="Прямая со стрелкой 15"/>
          <p:cNvCxnSpPr>
            <a:stCxn id="23" idx="1"/>
          </p:cNvCxnSpPr>
          <p:nvPr/>
        </p:nvCxnSpPr>
        <p:spPr>
          <a:xfrm flipH="1">
            <a:off x="5946881" y="392409"/>
            <a:ext cx="845603" cy="5587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a:stCxn id="23" idx="3"/>
          </p:cNvCxnSpPr>
          <p:nvPr/>
        </p:nvCxnSpPr>
        <p:spPr>
          <a:xfrm>
            <a:off x="7454222" y="392409"/>
            <a:ext cx="722324" cy="5543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0" name="Прямоугольная выноска 69"/>
          <p:cNvSpPr/>
          <p:nvPr/>
        </p:nvSpPr>
        <p:spPr>
          <a:xfrm>
            <a:off x="9280697" y="123197"/>
            <a:ext cx="661737" cy="673768"/>
          </a:xfrm>
          <a:prstGeom prst="wedgeRectCallou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Заказ</a:t>
            </a:r>
            <a:b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чик</a:t>
            </a:r>
          </a:p>
        </p:txBody>
      </p:sp>
      <p:sp>
        <p:nvSpPr>
          <p:cNvPr id="71" name="Прямоугольник 70"/>
          <p:cNvSpPr/>
          <p:nvPr/>
        </p:nvSpPr>
        <p:spPr>
          <a:xfrm>
            <a:off x="8891128" y="998506"/>
            <a:ext cx="1440867" cy="82941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rPr>
              <a:t>Формирует протокол, подписывает его ЭП, Направляет протокол …  1-х частей оператору</a:t>
            </a:r>
          </a:p>
        </p:txBody>
      </p:sp>
      <p:cxnSp>
        <p:nvCxnSpPr>
          <p:cNvPr id="86" name="Прямая со стрелкой 85"/>
          <p:cNvCxnSpPr/>
          <p:nvPr/>
        </p:nvCxnSpPr>
        <p:spPr>
          <a:xfrm>
            <a:off x="8698929" y="1299368"/>
            <a:ext cx="180432" cy="6058"/>
          </a:xfrm>
          <a:prstGeom prst="straightConnector1">
            <a:avLst/>
          </a:prstGeom>
          <a:ln>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99" name="Прямоугольная выноска 98"/>
          <p:cNvSpPr/>
          <p:nvPr/>
        </p:nvSpPr>
        <p:spPr>
          <a:xfrm>
            <a:off x="1733593" y="4221088"/>
            <a:ext cx="661737" cy="673768"/>
          </a:xfrm>
          <a:prstGeom prst="wedgeRectCallou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Опера</a:t>
            </a:r>
            <a:b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тор</a:t>
            </a:r>
          </a:p>
        </p:txBody>
      </p:sp>
      <p:cxnSp>
        <p:nvCxnSpPr>
          <p:cNvPr id="100" name="Прямая со стрелкой 99"/>
          <p:cNvCxnSpPr/>
          <p:nvPr/>
        </p:nvCxnSpPr>
        <p:spPr>
          <a:xfrm flipV="1">
            <a:off x="10331995" y="1290280"/>
            <a:ext cx="259596"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1" name="Прямоугольник 100"/>
          <p:cNvSpPr/>
          <p:nvPr/>
        </p:nvSpPr>
        <p:spPr>
          <a:xfrm>
            <a:off x="1694065" y="5032492"/>
            <a:ext cx="1204859" cy="61905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rPr>
              <a:t>Направляет Участникам уведомления</a:t>
            </a:r>
          </a:p>
        </p:txBody>
      </p:sp>
      <p:cxnSp>
        <p:nvCxnSpPr>
          <p:cNvPr id="102" name="Прямая соединительная линия 101"/>
          <p:cNvCxnSpPr/>
          <p:nvPr/>
        </p:nvCxnSpPr>
        <p:spPr>
          <a:xfrm>
            <a:off x="3037791" y="5340258"/>
            <a:ext cx="0" cy="1463054"/>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04" name="Прямая соединительная линия 103"/>
          <p:cNvCxnSpPr/>
          <p:nvPr/>
        </p:nvCxnSpPr>
        <p:spPr>
          <a:xfrm>
            <a:off x="1578775" y="5776788"/>
            <a:ext cx="8934388" cy="6015"/>
          </a:xfrm>
          <a:prstGeom prst="line">
            <a:avLst/>
          </a:prstGeom>
        </p:spPr>
        <p:style>
          <a:lnRef idx="2">
            <a:schemeClr val="accent1"/>
          </a:lnRef>
          <a:fillRef idx="0">
            <a:schemeClr val="accent1"/>
          </a:fillRef>
          <a:effectRef idx="1">
            <a:schemeClr val="accent1"/>
          </a:effectRef>
          <a:fontRef idx="minor">
            <a:schemeClr val="tx1"/>
          </a:fontRef>
        </p:style>
      </p:cxnSp>
      <p:sp>
        <p:nvSpPr>
          <p:cNvPr id="105" name="Блок-схема: узел 104"/>
          <p:cNvSpPr/>
          <p:nvPr/>
        </p:nvSpPr>
        <p:spPr>
          <a:xfrm>
            <a:off x="2942758" y="5650456"/>
            <a:ext cx="276727" cy="252663"/>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Прямоугольник 105"/>
          <p:cNvSpPr/>
          <p:nvPr/>
        </p:nvSpPr>
        <p:spPr>
          <a:xfrm>
            <a:off x="1600761" y="5885588"/>
            <a:ext cx="1287379" cy="918393"/>
          </a:xfrm>
          <a:prstGeom prst="rect">
            <a:avLst/>
          </a:prstGeom>
          <a:ln>
            <a:solidFill>
              <a:srgbClr val="94343D"/>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В течение 1-го часа с момента получения протокола… 1-х частей</a:t>
            </a:r>
          </a:p>
        </p:txBody>
      </p:sp>
      <p:sp>
        <p:nvSpPr>
          <p:cNvPr id="108" name="Прямоугольная выноска 107"/>
          <p:cNvSpPr/>
          <p:nvPr/>
        </p:nvSpPr>
        <p:spPr>
          <a:xfrm>
            <a:off x="4904185" y="4236195"/>
            <a:ext cx="661737" cy="673768"/>
          </a:xfrm>
          <a:prstGeom prst="wedgeRectCallou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Опера</a:t>
            </a:r>
            <a:b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тор</a:t>
            </a:r>
          </a:p>
        </p:txBody>
      </p:sp>
      <p:sp>
        <p:nvSpPr>
          <p:cNvPr id="109" name="Прямоугольник 108"/>
          <p:cNvSpPr/>
          <p:nvPr/>
        </p:nvSpPr>
        <p:spPr>
          <a:xfrm>
            <a:off x="3185967" y="5042385"/>
            <a:ext cx="1204859" cy="61905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rPr>
              <a:t>Проводит «переторжку»</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rPr>
              <a:t>в течение 1 часа</a:t>
            </a:r>
          </a:p>
        </p:txBody>
      </p:sp>
      <p:cxnSp>
        <p:nvCxnSpPr>
          <p:cNvPr id="111" name="Прямая соединительная линия 110"/>
          <p:cNvCxnSpPr/>
          <p:nvPr/>
        </p:nvCxnSpPr>
        <p:spPr>
          <a:xfrm>
            <a:off x="4535403" y="5342020"/>
            <a:ext cx="0" cy="1461961"/>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15" name="Блок-схема: узел 114"/>
          <p:cNvSpPr/>
          <p:nvPr/>
        </p:nvSpPr>
        <p:spPr>
          <a:xfrm>
            <a:off x="4397057" y="5661442"/>
            <a:ext cx="276727" cy="252663"/>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Прямоугольник 115"/>
          <p:cNvSpPr/>
          <p:nvPr/>
        </p:nvSpPr>
        <p:spPr>
          <a:xfrm>
            <a:off x="3157495" y="5913437"/>
            <a:ext cx="1287379" cy="889876"/>
          </a:xfrm>
          <a:prstGeom prst="rect">
            <a:avLst/>
          </a:prstGeom>
          <a:ln>
            <a:solidFill>
              <a:srgbClr val="94343D"/>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rPr>
              <a:t>В раб. д</a:t>
            </a:r>
            <a:r>
              <a:rPr kumimoji="0" lang="ru-RU" sz="1000" b="0" i="0" u="none" strike="noStrike" kern="1200" cap="none" spc="0" normalizeH="0" baseline="0" noProof="0" dirty="0" err="1">
                <a:ln>
                  <a:noFill/>
                </a:ln>
                <a:solidFill>
                  <a:prstClr val="black"/>
                </a:solidFill>
                <a:effectLst/>
                <a:uLnTx/>
                <a:uFillTx/>
                <a:latin typeface="Calibri" panose="020F0502020204030204"/>
                <a:ea typeface="+mn-ea"/>
                <a:cs typeface="+mn-cs"/>
              </a:rPr>
              <a:t>ень</a:t>
            </a:r>
            <a:r>
              <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rPr>
              <a:t>, следующий за датой окончания срока рассмотрения и оценки  1-х частей</a:t>
            </a:r>
          </a:p>
        </p:txBody>
      </p:sp>
      <p:cxnSp>
        <p:nvCxnSpPr>
          <p:cNvPr id="119" name="Прямая со стрелкой 118"/>
          <p:cNvCxnSpPr/>
          <p:nvPr/>
        </p:nvCxnSpPr>
        <p:spPr>
          <a:xfrm flipV="1">
            <a:off x="2899043" y="5229869"/>
            <a:ext cx="259596"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0" name="Прямая со стрелкой 119"/>
          <p:cNvCxnSpPr/>
          <p:nvPr/>
        </p:nvCxnSpPr>
        <p:spPr>
          <a:xfrm flipV="1">
            <a:off x="4414170" y="5229871"/>
            <a:ext cx="259596"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1" name="Прямоугольник 120"/>
          <p:cNvSpPr/>
          <p:nvPr/>
        </p:nvSpPr>
        <p:spPr>
          <a:xfrm>
            <a:off x="4674100" y="5046434"/>
            <a:ext cx="1204859" cy="61905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rPr>
              <a:t>Формирует протокол подачи окончательных предложений</a:t>
            </a:r>
          </a:p>
        </p:txBody>
      </p:sp>
      <p:cxnSp>
        <p:nvCxnSpPr>
          <p:cNvPr id="122" name="Прямая соединительная линия 121"/>
          <p:cNvCxnSpPr>
            <a:endCxn id="123" idx="4"/>
          </p:cNvCxnSpPr>
          <p:nvPr/>
        </p:nvCxnSpPr>
        <p:spPr>
          <a:xfrm flipH="1">
            <a:off x="5997062" y="5340128"/>
            <a:ext cx="10448" cy="579877"/>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23" name="Блок-схема: узел 122"/>
          <p:cNvSpPr/>
          <p:nvPr/>
        </p:nvSpPr>
        <p:spPr>
          <a:xfrm>
            <a:off x="5858698" y="5667342"/>
            <a:ext cx="276727" cy="252663"/>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Прямоугольник 129"/>
          <p:cNvSpPr/>
          <p:nvPr/>
        </p:nvSpPr>
        <p:spPr>
          <a:xfrm>
            <a:off x="6126685" y="5077081"/>
            <a:ext cx="1204859" cy="61905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rPr>
              <a:t>Направляет заказчику 2-е части заявок</a:t>
            </a:r>
          </a:p>
        </p:txBody>
      </p:sp>
      <p:cxnSp>
        <p:nvCxnSpPr>
          <p:cNvPr id="76" name="Прямая со стрелкой 75"/>
          <p:cNvCxnSpPr>
            <a:stCxn id="108" idx="1"/>
            <a:endCxn id="109" idx="0"/>
          </p:cNvCxnSpPr>
          <p:nvPr/>
        </p:nvCxnSpPr>
        <p:spPr>
          <a:xfrm flipH="1">
            <a:off x="3788070" y="4573748"/>
            <a:ext cx="1116119" cy="4686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8" name="Прямая со стрелкой 77"/>
          <p:cNvCxnSpPr>
            <a:stCxn id="108" idx="3"/>
            <a:endCxn id="130" idx="0"/>
          </p:cNvCxnSpPr>
          <p:nvPr/>
        </p:nvCxnSpPr>
        <p:spPr>
          <a:xfrm>
            <a:off x="5565922" y="4573748"/>
            <a:ext cx="1163109" cy="5033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5" name="Прямая соединительная линия 134"/>
          <p:cNvCxnSpPr/>
          <p:nvPr/>
        </p:nvCxnSpPr>
        <p:spPr>
          <a:xfrm>
            <a:off x="7455509" y="5340127"/>
            <a:ext cx="0" cy="1461961"/>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36" name="Блок-схема: узел 135"/>
          <p:cNvSpPr/>
          <p:nvPr/>
        </p:nvSpPr>
        <p:spPr>
          <a:xfrm>
            <a:off x="7352738" y="5661443"/>
            <a:ext cx="276727" cy="252663"/>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Прямоугольник 136"/>
          <p:cNvSpPr/>
          <p:nvPr/>
        </p:nvSpPr>
        <p:spPr>
          <a:xfrm>
            <a:off x="5396087" y="5954956"/>
            <a:ext cx="1287379" cy="889876"/>
          </a:xfrm>
          <a:prstGeom prst="rect">
            <a:avLst/>
          </a:prstGeom>
          <a:ln>
            <a:solidFill>
              <a:srgbClr val="94343D"/>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rPr>
              <a:t>В течение 1-го часа с момента окончания «переторжки»</a:t>
            </a:r>
          </a:p>
        </p:txBody>
      </p:sp>
      <p:sp>
        <p:nvSpPr>
          <p:cNvPr id="139" name="Прямоугольная выноска 138"/>
          <p:cNvSpPr/>
          <p:nvPr/>
        </p:nvSpPr>
        <p:spPr>
          <a:xfrm>
            <a:off x="8449892" y="4236195"/>
            <a:ext cx="661737" cy="673768"/>
          </a:xfrm>
          <a:prstGeom prst="wedgeRectCallou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100" b="0" i="0" u="none" strike="noStrike" kern="1200" cap="none" spc="0" normalizeH="0" baseline="0" noProof="0" dirty="0" err="1">
                <a:ln>
                  <a:noFill/>
                </a:ln>
                <a:solidFill>
                  <a:prstClr val="black"/>
                </a:solidFill>
                <a:effectLst/>
                <a:uLnTx/>
                <a:uFillTx/>
                <a:latin typeface="Calibri" panose="020F0502020204030204"/>
                <a:ea typeface="+mn-ea"/>
                <a:cs typeface="+mn-cs"/>
              </a:rPr>
              <a:t>Комис</a:t>
            </a:r>
            <a:br>
              <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rPr>
              <a:t>сия</a:t>
            </a:r>
          </a:p>
        </p:txBody>
      </p:sp>
      <p:sp>
        <p:nvSpPr>
          <p:cNvPr id="140" name="Прямоугольник 139"/>
          <p:cNvSpPr/>
          <p:nvPr/>
        </p:nvSpPr>
        <p:spPr>
          <a:xfrm>
            <a:off x="7563521" y="5077081"/>
            <a:ext cx="1315844" cy="61905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rPr>
              <a:t>Рассматривает и оценивает 2-е части заявок</a:t>
            </a:r>
          </a:p>
        </p:txBody>
      </p:sp>
      <p:cxnSp>
        <p:nvCxnSpPr>
          <p:cNvPr id="141" name="Прямая соединительная линия 140"/>
          <p:cNvCxnSpPr/>
          <p:nvPr/>
        </p:nvCxnSpPr>
        <p:spPr>
          <a:xfrm>
            <a:off x="1694011" y="4193837"/>
            <a:ext cx="8758989" cy="1203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2" name="Прямая со стрелкой 141"/>
          <p:cNvCxnSpPr/>
          <p:nvPr/>
        </p:nvCxnSpPr>
        <p:spPr>
          <a:xfrm flipV="1">
            <a:off x="1496309" y="5221093"/>
            <a:ext cx="197699" cy="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5" name="Прямая со стрелкой 144"/>
          <p:cNvCxnSpPr/>
          <p:nvPr/>
        </p:nvCxnSpPr>
        <p:spPr>
          <a:xfrm flipV="1">
            <a:off x="5850061" y="5221761"/>
            <a:ext cx="259596"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6" name="Прямая со стрелкой 145"/>
          <p:cNvCxnSpPr/>
          <p:nvPr/>
        </p:nvCxnSpPr>
        <p:spPr>
          <a:xfrm flipV="1">
            <a:off x="7331457" y="5214433"/>
            <a:ext cx="259596"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7" name="Прямоугольник 146"/>
          <p:cNvSpPr/>
          <p:nvPr/>
        </p:nvSpPr>
        <p:spPr>
          <a:xfrm>
            <a:off x="8397610" y="5954956"/>
            <a:ext cx="1428028" cy="889876"/>
          </a:xfrm>
          <a:prstGeom prst="rect">
            <a:avLst/>
          </a:prstGeom>
          <a:ln>
            <a:solidFill>
              <a:srgbClr val="94343D"/>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rPr>
              <a:t>В течение 2 раб. дней со дня получения  2-х частей </a:t>
            </a:r>
          </a:p>
        </p:txBody>
      </p:sp>
      <p:sp>
        <p:nvSpPr>
          <p:cNvPr id="148" name="Прямоугольник 147"/>
          <p:cNvSpPr/>
          <p:nvPr/>
        </p:nvSpPr>
        <p:spPr>
          <a:xfrm>
            <a:off x="9162257" y="5076412"/>
            <a:ext cx="1533433" cy="65069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rPr>
              <a:t>Подписывает протокол рассмотрения и оценки 2-х частей (</a:t>
            </a:r>
            <a:r>
              <a:rPr kumimoji="0" lang="ru-RU" sz="1000" b="1" i="0" u="none" strike="noStrike" kern="1200" cap="none" spc="0" normalizeH="0" baseline="0" noProof="0" dirty="0">
                <a:ln>
                  <a:noFill/>
                </a:ln>
                <a:solidFill>
                  <a:prstClr val="black"/>
                </a:solidFill>
                <a:effectLst/>
                <a:uLnTx/>
                <a:uFillTx/>
                <a:latin typeface="Calibri" panose="020F0502020204030204"/>
                <a:ea typeface="+mn-ea"/>
                <a:cs typeface="+mn-cs"/>
              </a:rPr>
              <a:t>все члены</a:t>
            </a:r>
            <a:r>
              <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88" name="Прямая со стрелкой 87"/>
          <p:cNvCxnSpPr>
            <a:stCxn id="139" idx="1"/>
          </p:cNvCxnSpPr>
          <p:nvPr/>
        </p:nvCxnSpPr>
        <p:spPr>
          <a:xfrm flipH="1">
            <a:off x="8050455" y="4573079"/>
            <a:ext cx="399767" cy="4923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2" name="Прямая со стрелкой 91"/>
          <p:cNvCxnSpPr>
            <a:stCxn id="139" idx="3"/>
          </p:cNvCxnSpPr>
          <p:nvPr/>
        </p:nvCxnSpPr>
        <p:spPr>
          <a:xfrm>
            <a:off x="9111624" y="4573079"/>
            <a:ext cx="387976" cy="4726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8" name="Прямая соединительная линия 157"/>
          <p:cNvCxnSpPr>
            <a:endCxn id="159" idx="4"/>
          </p:cNvCxnSpPr>
          <p:nvPr/>
        </p:nvCxnSpPr>
        <p:spPr>
          <a:xfrm>
            <a:off x="9058328" y="5265198"/>
            <a:ext cx="335" cy="674976"/>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59" name="Блок-схема: узел 158"/>
          <p:cNvSpPr/>
          <p:nvPr/>
        </p:nvSpPr>
        <p:spPr>
          <a:xfrm>
            <a:off x="8920299" y="5687511"/>
            <a:ext cx="276727" cy="252663"/>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0" name="Прямая со стрелкой 159"/>
          <p:cNvCxnSpPr/>
          <p:nvPr/>
        </p:nvCxnSpPr>
        <p:spPr>
          <a:xfrm flipV="1">
            <a:off x="8861749" y="5212376"/>
            <a:ext cx="259596"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1" name="Прямая со стрелкой 160"/>
          <p:cNvCxnSpPr/>
          <p:nvPr/>
        </p:nvCxnSpPr>
        <p:spPr>
          <a:xfrm>
            <a:off x="10757431" y="5265198"/>
            <a:ext cx="129799" cy="3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4" name="Прямоугольная выноска 163"/>
          <p:cNvSpPr/>
          <p:nvPr/>
        </p:nvSpPr>
        <p:spPr>
          <a:xfrm>
            <a:off x="4754366" y="92880"/>
            <a:ext cx="1253479" cy="576707"/>
          </a:xfrm>
          <a:prstGeom prst="wedgeRectCallout">
            <a:avLst>
              <a:gd name="adj1" fmla="val -20834"/>
              <a:gd name="adj2" fmla="val 46351"/>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Схема проведения ЭК</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ubtitle 2"/>
          <p:cNvSpPr txBox="1"/>
          <p:nvPr/>
        </p:nvSpPr>
        <p:spPr bwMode="auto">
          <a:xfrm>
            <a:off x="1779593" y="6415088"/>
            <a:ext cx="4143375" cy="246062"/>
          </a:xfrm>
          <a:prstGeom prst="rect">
            <a:avLst/>
          </a:prstGeom>
          <a:noFill/>
          <a:ln w="9525">
            <a:noFill/>
            <a:miter lim="800000"/>
          </a:ln>
        </p:spPr>
        <p:txBody>
          <a:bodyPr/>
          <a:lstStyle/>
          <a:p>
            <a:pPr marL="0" marR="0" lvl="0" indent="0" algn="l" defTabSz="914400" rtl="0" eaLnBrk="1" fontAlgn="auto" latinLnBrk="0" hangingPunct="1">
              <a:lnSpc>
                <a:spcPct val="100000"/>
              </a:lnSpc>
              <a:spcBef>
                <a:spcPct val="20000"/>
              </a:spcBef>
              <a:spcAft>
                <a:spcPts val="0"/>
              </a:spcAft>
              <a:buClrTx/>
              <a:buSzTx/>
              <a:buFontTx/>
              <a:buNone/>
              <a:defRPr/>
            </a:pPr>
            <a:r>
              <a:rPr kumimoji="0" lang="ru-RU" sz="800" b="0" i="0" u="none" strike="noStrike" kern="1200" cap="none" spc="0" normalizeH="0" baseline="0" noProof="0" dirty="0">
                <a:ln>
                  <a:noFill/>
                </a:ln>
                <a:solidFill>
                  <a:prstClr val="white"/>
                </a:solidFill>
                <a:effectLst/>
                <a:uLnTx/>
                <a:uFillTx/>
                <a:latin typeface="Calibri" panose="020F0502020204030204"/>
                <a:ea typeface="+mn-ea"/>
                <a:cs typeface="+mn-cs"/>
              </a:rPr>
              <a:t>Высшая школа экономики, Москва, 2015</a:t>
            </a:r>
            <a:endParaRPr kumimoji="1" lang="ru-RU" sz="800" b="0" i="0" u="none" strike="noStrike" kern="1200" cap="none" spc="0" normalizeH="0" baseline="0" noProof="0" dirty="0">
              <a:ln>
                <a:noFill/>
              </a:ln>
              <a:solidFill>
                <a:prstClr val="white"/>
              </a:solidFill>
              <a:effectLst/>
              <a:uLnTx/>
              <a:uFillTx/>
              <a:latin typeface="Myriad Pro"/>
              <a:ea typeface="+mn-ea"/>
              <a:cs typeface="+mn-cs"/>
            </a:endParaRPr>
          </a:p>
        </p:txBody>
      </p:sp>
      <p:sp>
        <p:nvSpPr>
          <p:cNvPr id="14343" name="Rectangle 9"/>
          <p:cNvSpPr>
            <a:spLocks noChangeArrowheads="1"/>
          </p:cNvSpPr>
          <p:nvPr/>
        </p:nvSpPr>
        <p:spPr bwMode="auto">
          <a:xfrm>
            <a:off x="8824915" y="2255839"/>
            <a:ext cx="728469" cy="369332"/>
          </a:xfrm>
          <a:prstGeom prst="rect">
            <a:avLst/>
          </a:prstGeom>
          <a:noFill/>
          <a:ln w="9525">
            <a:noFill/>
            <a:miter lim="800000"/>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ru-RU" sz="1800" b="0" i="0" u="none" strike="noStrike" kern="1200" cap="none" spc="0" normalizeH="0" baseline="0" noProof="0" dirty="0">
                <a:ln>
                  <a:noFill/>
                </a:ln>
                <a:solidFill>
                  <a:srgbClr val="FFFFFF"/>
                </a:solidFill>
                <a:effectLst/>
                <a:uLnTx/>
                <a:uFillTx/>
                <a:latin typeface="Myriad Pro"/>
                <a:ea typeface="+mn-ea"/>
                <a:cs typeface="+mn-cs"/>
              </a:rPr>
              <a:t>фото</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344" name="Rectangle 10"/>
          <p:cNvSpPr>
            <a:spLocks noChangeArrowheads="1"/>
          </p:cNvSpPr>
          <p:nvPr/>
        </p:nvSpPr>
        <p:spPr bwMode="auto">
          <a:xfrm>
            <a:off x="7946943" y="4111546"/>
            <a:ext cx="674687" cy="646331"/>
          </a:xfrm>
          <a:prstGeom prst="rect">
            <a:avLst/>
          </a:prstGeom>
          <a:noFill/>
          <a:ln w="9525">
            <a:noFill/>
            <a:miter lim="800000"/>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ru-RU" sz="1800" b="0" i="0" u="none" strike="noStrike" kern="1200" cap="none" spc="0" normalizeH="0" baseline="0" noProof="0" dirty="0">
                <a:ln>
                  <a:noFill/>
                </a:ln>
                <a:solidFill>
                  <a:srgbClr val="FFFFFF"/>
                </a:solidFill>
                <a:effectLst/>
                <a:uLnTx/>
                <a:uFillTx/>
                <a:latin typeface="Myriad Pro"/>
                <a:ea typeface="+mn-ea"/>
                <a:cs typeface="+mn-cs"/>
              </a:rPr>
              <a:t>фото</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345" name="Rectangle 11"/>
          <p:cNvSpPr>
            <a:spLocks noChangeArrowheads="1"/>
          </p:cNvSpPr>
          <p:nvPr/>
        </p:nvSpPr>
        <p:spPr bwMode="auto">
          <a:xfrm>
            <a:off x="8824915" y="5591175"/>
            <a:ext cx="728469" cy="369332"/>
          </a:xfrm>
          <a:prstGeom prst="rect">
            <a:avLst/>
          </a:prstGeom>
          <a:noFill/>
          <a:ln w="9525">
            <a:noFill/>
            <a:miter lim="800000"/>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ru-RU" sz="1800" b="0" i="0" u="none" strike="noStrike" kern="1200" cap="none" spc="0" normalizeH="0" baseline="0" noProof="0">
                <a:ln>
                  <a:noFill/>
                </a:ln>
                <a:solidFill>
                  <a:srgbClr val="FFFFFF"/>
                </a:solidFill>
                <a:effectLst/>
                <a:uLnTx/>
                <a:uFillTx/>
                <a:latin typeface="Myriad Pro"/>
                <a:ea typeface="+mn-ea"/>
                <a:cs typeface="+mn-cs"/>
              </a:rPr>
              <a:t>фото</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Номер слайда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B65F501-F5CC-4E12-934E-78BB5E4DA208}"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291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2" name="Title 1"/>
          <p:cNvSpPr txBox="1"/>
          <p:nvPr/>
        </p:nvSpPr>
        <p:spPr bwMode="auto">
          <a:xfrm>
            <a:off x="2952750" y="243557"/>
            <a:ext cx="7448551"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altLang="ru-RU" sz="2400" b="1"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Формирование плана закупок</a:t>
            </a:r>
            <a:endParaRPr kumimoji="0" lang="en-US" altLang="ru-RU" sz="2400" b="1"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sp>
        <p:nvSpPr>
          <p:cNvPr id="14" name="Прямоугольник 13"/>
          <p:cNvSpPr/>
          <p:nvPr/>
        </p:nvSpPr>
        <p:spPr>
          <a:xfrm>
            <a:off x="1524001" y="927375"/>
            <a:ext cx="1440867" cy="9328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rPr>
              <a:t>Формирует, подписывает ЭП и направляет протокол  рассмотрения и оценки 2-х частей оператору</a:t>
            </a:r>
          </a:p>
        </p:txBody>
      </p:sp>
      <p:sp>
        <p:nvSpPr>
          <p:cNvPr id="18" name="Прямоугольник 17"/>
          <p:cNvSpPr/>
          <p:nvPr/>
        </p:nvSpPr>
        <p:spPr>
          <a:xfrm>
            <a:off x="3146238" y="926708"/>
            <a:ext cx="1750775" cy="73392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rPr>
              <a:t>Размещает в ЕИС:</a:t>
            </a: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rPr>
              <a:t>Протокол рассмотрения и оценки 1-х частей</a:t>
            </a: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rPr>
              <a:t>Протокол рассмотрения и оценки 2-х частей</a:t>
            </a:r>
          </a:p>
        </p:txBody>
      </p:sp>
      <p:sp>
        <p:nvSpPr>
          <p:cNvPr id="19" name="Прямоугольник 18"/>
          <p:cNvSpPr/>
          <p:nvPr/>
        </p:nvSpPr>
        <p:spPr>
          <a:xfrm>
            <a:off x="5162906" y="950495"/>
            <a:ext cx="1821865" cy="70986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rPr>
              <a:t>Направляет заказчику ценовые предложения «допущенных» участников</a:t>
            </a:r>
          </a:p>
        </p:txBody>
      </p:sp>
      <p:sp>
        <p:nvSpPr>
          <p:cNvPr id="20" name="Прямоугольник 19"/>
          <p:cNvSpPr/>
          <p:nvPr/>
        </p:nvSpPr>
        <p:spPr>
          <a:xfrm>
            <a:off x="7202281" y="991765"/>
            <a:ext cx="1440867" cy="68580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rPr>
              <a:t>Осуществляет ранжирование заявок, определяет победителя</a:t>
            </a:r>
          </a:p>
        </p:txBody>
      </p:sp>
      <p:sp>
        <p:nvSpPr>
          <p:cNvPr id="22" name="Прямоугольная выноска 21"/>
          <p:cNvSpPr/>
          <p:nvPr/>
        </p:nvSpPr>
        <p:spPr>
          <a:xfrm>
            <a:off x="1913566" y="123197"/>
            <a:ext cx="661737" cy="673768"/>
          </a:xfrm>
          <a:prstGeom prst="wedgeRectCallou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Заказ</a:t>
            </a:r>
            <a:b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чик</a:t>
            </a:r>
          </a:p>
        </p:txBody>
      </p:sp>
      <p:sp>
        <p:nvSpPr>
          <p:cNvPr id="23" name="Прямоугольная выноска 22"/>
          <p:cNvSpPr/>
          <p:nvPr/>
        </p:nvSpPr>
        <p:spPr>
          <a:xfrm>
            <a:off x="7335013" y="43744"/>
            <a:ext cx="661737" cy="673768"/>
          </a:xfrm>
          <a:prstGeom prst="wedgeRectCallou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100" b="0" i="0" u="none" strike="noStrike" kern="1200" cap="none" spc="0" normalizeH="0" baseline="0" noProof="0" dirty="0" err="1">
                <a:ln>
                  <a:noFill/>
                </a:ln>
                <a:solidFill>
                  <a:prstClr val="black"/>
                </a:solidFill>
                <a:effectLst/>
                <a:uLnTx/>
                <a:uFillTx/>
                <a:latin typeface="Calibri" panose="020F0502020204030204"/>
                <a:ea typeface="+mn-ea"/>
                <a:cs typeface="+mn-cs"/>
              </a:rPr>
              <a:t>Комис</a:t>
            </a:r>
            <a:br>
              <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rPr>
              <a:t>сия</a:t>
            </a:r>
          </a:p>
        </p:txBody>
      </p:sp>
      <p:sp>
        <p:nvSpPr>
          <p:cNvPr id="25" name="Прямоугольная выноска 24"/>
          <p:cNvSpPr/>
          <p:nvPr/>
        </p:nvSpPr>
        <p:spPr>
          <a:xfrm>
            <a:off x="4831705" y="65596"/>
            <a:ext cx="661737" cy="673768"/>
          </a:xfrm>
          <a:prstGeom prst="wedgeRectCallou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Опера</a:t>
            </a:r>
            <a:b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тор</a:t>
            </a:r>
          </a:p>
        </p:txBody>
      </p:sp>
      <p:cxnSp>
        <p:nvCxnSpPr>
          <p:cNvPr id="28" name="Прямая со стрелкой 27"/>
          <p:cNvCxnSpPr/>
          <p:nvPr/>
        </p:nvCxnSpPr>
        <p:spPr>
          <a:xfrm flipV="1">
            <a:off x="2942725" y="1270276"/>
            <a:ext cx="259596"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Прямая со стрелкой 29"/>
          <p:cNvCxnSpPr>
            <a:stCxn id="18" idx="3"/>
            <a:endCxn id="19" idx="1"/>
          </p:cNvCxnSpPr>
          <p:nvPr/>
        </p:nvCxnSpPr>
        <p:spPr>
          <a:xfrm>
            <a:off x="4897339" y="1293672"/>
            <a:ext cx="265567" cy="11754"/>
          </a:xfrm>
          <a:prstGeom prst="straightConnector1">
            <a:avLst/>
          </a:prstGeom>
          <a:ln>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2" name="Прямая со стрелкой 31"/>
          <p:cNvCxnSpPr/>
          <p:nvPr/>
        </p:nvCxnSpPr>
        <p:spPr>
          <a:xfrm flipV="1">
            <a:off x="7021847" y="1294341"/>
            <a:ext cx="180432" cy="5695"/>
          </a:xfrm>
          <a:prstGeom prst="straightConnector1">
            <a:avLst/>
          </a:prstGeom>
          <a:ln>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3" name="Прямая соединительная линия 42"/>
          <p:cNvCxnSpPr/>
          <p:nvPr/>
        </p:nvCxnSpPr>
        <p:spPr>
          <a:xfrm>
            <a:off x="1694011" y="4121416"/>
            <a:ext cx="8758989" cy="12032"/>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Прямая соединительная линия 44"/>
          <p:cNvCxnSpPr/>
          <p:nvPr/>
        </p:nvCxnSpPr>
        <p:spPr>
          <a:xfrm>
            <a:off x="3136747" y="1270998"/>
            <a:ext cx="0" cy="2841213"/>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47" name="Прямая соединительная линия 46"/>
          <p:cNvCxnSpPr>
            <a:endCxn id="58" idx="4"/>
          </p:cNvCxnSpPr>
          <p:nvPr/>
        </p:nvCxnSpPr>
        <p:spPr>
          <a:xfrm>
            <a:off x="8643483" y="1293672"/>
            <a:ext cx="7635" cy="86154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48" name="Прямая соединительная линия 47"/>
          <p:cNvCxnSpPr/>
          <p:nvPr/>
        </p:nvCxnSpPr>
        <p:spPr>
          <a:xfrm>
            <a:off x="10343955" y="1270998"/>
            <a:ext cx="0" cy="2841215"/>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57" name="Блок-схема: узел 56"/>
          <p:cNvSpPr/>
          <p:nvPr/>
        </p:nvSpPr>
        <p:spPr>
          <a:xfrm>
            <a:off x="6883534" y="1894140"/>
            <a:ext cx="276727" cy="252663"/>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Блок-схема: узел 57"/>
          <p:cNvSpPr/>
          <p:nvPr/>
        </p:nvSpPr>
        <p:spPr>
          <a:xfrm>
            <a:off x="8512754" y="1902557"/>
            <a:ext cx="276727" cy="252663"/>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Блок-схема: узел 58"/>
          <p:cNvSpPr/>
          <p:nvPr/>
        </p:nvSpPr>
        <p:spPr>
          <a:xfrm>
            <a:off x="10193966" y="1860263"/>
            <a:ext cx="276727" cy="252663"/>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2" name="Прямая со стрелкой 61"/>
          <p:cNvCxnSpPr/>
          <p:nvPr/>
        </p:nvCxnSpPr>
        <p:spPr>
          <a:xfrm rot="5400000" flipH="1" flipV="1">
            <a:off x="2835244" y="2159985"/>
            <a:ext cx="372982" cy="198521"/>
          </a:xfrm>
          <a:prstGeom prst="straightConnector1">
            <a:avLst/>
          </a:prstGeom>
          <a:ln>
            <a:solidFill>
              <a:srgbClr val="94343D"/>
            </a:solidFill>
            <a:tailEnd type="arrow"/>
          </a:ln>
        </p:spPr>
        <p:style>
          <a:lnRef idx="2">
            <a:schemeClr val="accent1"/>
          </a:lnRef>
          <a:fillRef idx="0">
            <a:schemeClr val="accent1"/>
          </a:fillRef>
          <a:effectRef idx="1">
            <a:schemeClr val="accent1"/>
          </a:effectRef>
          <a:fontRef idx="minor">
            <a:schemeClr val="tx1"/>
          </a:fontRef>
        </p:style>
      </p:cxnSp>
      <p:cxnSp>
        <p:nvCxnSpPr>
          <p:cNvPr id="40" name="Прямая соединительная линия 39"/>
          <p:cNvCxnSpPr/>
          <p:nvPr/>
        </p:nvCxnSpPr>
        <p:spPr>
          <a:xfrm>
            <a:off x="1626109" y="1974564"/>
            <a:ext cx="8934388" cy="6015"/>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Прямая соединительная линия 40"/>
          <p:cNvCxnSpPr/>
          <p:nvPr/>
        </p:nvCxnSpPr>
        <p:spPr>
          <a:xfrm>
            <a:off x="3136747" y="1218364"/>
            <a:ext cx="0" cy="2893178"/>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44" name="Блок-схема: узел 43"/>
          <p:cNvSpPr/>
          <p:nvPr/>
        </p:nvSpPr>
        <p:spPr>
          <a:xfrm>
            <a:off x="3008202" y="1874549"/>
            <a:ext cx="276727" cy="252663"/>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Прямоугольник 48"/>
          <p:cNvSpPr/>
          <p:nvPr/>
        </p:nvSpPr>
        <p:spPr>
          <a:xfrm>
            <a:off x="1626151" y="2150605"/>
            <a:ext cx="1287379" cy="918393"/>
          </a:xfrm>
          <a:prstGeom prst="rect">
            <a:avLst/>
          </a:prstGeom>
          <a:ln>
            <a:solidFill>
              <a:srgbClr val="94343D"/>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Не позднее даты окончания срока рассмотрения и оценки 2-х частей </a:t>
            </a:r>
          </a:p>
        </p:txBody>
      </p:sp>
      <p:sp>
        <p:nvSpPr>
          <p:cNvPr id="51" name="Блок-схема: узел 50"/>
          <p:cNvSpPr/>
          <p:nvPr/>
        </p:nvSpPr>
        <p:spPr>
          <a:xfrm>
            <a:off x="4777942" y="1882618"/>
            <a:ext cx="276727" cy="252663"/>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Прямоугольник 51"/>
          <p:cNvSpPr/>
          <p:nvPr/>
        </p:nvSpPr>
        <p:spPr>
          <a:xfrm>
            <a:off x="4276323" y="2344806"/>
            <a:ext cx="1537127" cy="901801"/>
          </a:xfrm>
          <a:prstGeom prst="rect">
            <a:avLst/>
          </a:prstGeom>
          <a:ln>
            <a:solidFill>
              <a:srgbClr val="94343D"/>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Не позднее 1 часа после получения протокола рассмотрения и оценки 2-х частей</a:t>
            </a:r>
          </a:p>
        </p:txBody>
      </p:sp>
      <p:sp>
        <p:nvSpPr>
          <p:cNvPr id="61" name="Прямоугольник 60"/>
          <p:cNvSpPr/>
          <p:nvPr/>
        </p:nvSpPr>
        <p:spPr>
          <a:xfrm>
            <a:off x="7665880" y="2647790"/>
            <a:ext cx="1945683" cy="1077117"/>
          </a:xfrm>
          <a:prstGeom prst="rect">
            <a:avLst/>
          </a:prstGeom>
          <a:ln>
            <a:solidFill>
              <a:srgbClr val="94343D"/>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rPr>
              <a:t>Не позднее одного рабочего дня после получения от оператора ценовых предложений «допущенных» участников</a:t>
            </a:r>
          </a:p>
        </p:txBody>
      </p:sp>
      <p:cxnSp>
        <p:nvCxnSpPr>
          <p:cNvPr id="63" name="Прямая соединительная линия 62"/>
          <p:cNvCxnSpPr/>
          <p:nvPr/>
        </p:nvCxnSpPr>
        <p:spPr>
          <a:xfrm flipH="1">
            <a:off x="6984530" y="1270276"/>
            <a:ext cx="18967" cy="2841935"/>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64" name="Прямая соединительная линия 63"/>
          <p:cNvCxnSpPr>
            <a:endCxn id="51" idx="4"/>
          </p:cNvCxnSpPr>
          <p:nvPr/>
        </p:nvCxnSpPr>
        <p:spPr>
          <a:xfrm>
            <a:off x="4915973" y="1270276"/>
            <a:ext cx="333" cy="865005"/>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70" name="Прямоугольная выноска 69"/>
          <p:cNvSpPr/>
          <p:nvPr/>
        </p:nvSpPr>
        <p:spPr>
          <a:xfrm>
            <a:off x="9280697" y="65596"/>
            <a:ext cx="661737" cy="673768"/>
          </a:xfrm>
          <a:prstGeom prst="wedgeRectCallou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200" b="0" i="0" u="none" strike="noStrike" kern="1200" cap="none" spc="0" normalizeH="0" baseline="0" noProof="0" dirty="0" err="1">
                <a:ln>
                  <a:noFill/>
                </a:ln>
                <a:solidFill>
                  <a:prstClr val="black"/>
                </a:solidFill>
                <a:effectLst/>
                <a:uLnTx/>
                <a:uFillTx/>
                <a:latin typeface="Calibri" panose="020F0502020204030204"/>
                <a:ea typeface="+mn-ea"/>
                <a:cs typeface="+mn-cs"/>
              </a:rPr>
              <a:t>Комис</a:t>
            </a:r>
            <a:b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сия</a:t>
            </a:r>
          </a:p>
        </p:txBody>
      </p:sp>
      <p:sp>
        <p:nvSpPr>
          <p:cNvPr id="71" name="Прямоугольник 70"/>
          <p:cNvSpPr/>
          <p:nvPr/>
        </p:nvSpPr>
        <p:spPr>
          <a:xfrm>
            <a:off x="8891128" y="998506"/>
            <a:ext cx="1440867" cy="68579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rPr>
              <a:t>Подписывает протокол подведения итогов электронного конкурса (</a:t>
            </a:r>
            <a:r>
              <a:rPr kumimoji="0" lang="ru-RU" sz="1000" b="1" i="0" u="none" strike="noStrike" kern="1200" cap="none" spc="0" normalizeH="0" baseline="0" noProof="0" dirty="0">
                <a:ln>
                  <a:noFill/>
                </a:ln>
                <a:solidFill>
                  <a:prstClr val="black"/>
                </a:solidFill>
                <a:effectLst/>
                <a:uLnTx/>
                <a:uFillTx/>
                <a:latin typeface="Calibri" panose="020F0502020204030204"/>
                <a:ea typeface="+mn-ea"/>
                <a:cs typeface="+mn-cs"/>
              </a:rPr>
              <a:t>все члены</a:t>
            </a:r>
            <a:r>
              <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86" name="Прямая со стрелкой 85"/>
          <p:cNvCxnSpPr/>
          <p:nvPr/>
        </p:nvCxnSpPr>
        <p:spPr>
          <a:xfrm>
            <a:off x="8698929" y="1299368"/>
            <a:ext cx="180432" cy="6058"/>
          </a:xfrm>
          <a:prstGeom prst="straightConnector1">
            <a:avLst/>
          </a:prstGeom>
          <a:ln>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99" name="Прямоугольная выноска 98"/>
          <p:cNvSpPr/>
          <p:nvPr/>
        </p:nvSpPr>
        <p:spPr>
          <a:xfrm>
            <a:off x="2459264" y="4266327"/>
            <a:ext cx="661737" cy="673768"/>
          </a:xfrm>
          <a:prstGeom prst="wedgeRectCallou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Заказ</a:t>
            </a:r>
            <a:b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чик</a:t>
            </a:r>
          </a:p>
        </p:txBody>
      </p:sp>
      <p:cxnSp>
        <p:nvCxnSpPr>
          <p:cNvPr id="100" name="Прямая со стрелкой 99"/>
          <p:cNvCxnSpPr/>
          <p:nvPr/>
        </p:nvCxnSpPr>
        <p:spPr>
          <a:xfrm flipV="1">
            <a:off x="10331995" y="1290280"/>
            <a:ext cx="259596"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1" name="Прямоугольник 100"/>
          <p:cNvSpPr/>
          <p:nvPr/>
        </p:nvSpPr>
        <p:spPr>
          <a:xfrm>
            <a:off x="1694011" y="5032492"/>
            <a:ext cx="2157267" cy="61905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rPr>
              <a:t>Формирует и подписывает, направляет протокол подведения итогов электронного конкурса оператору ЭП</a:t>
            </a:r>
          </a:p>
        </p:txBody>
      </p:sp>
      <p:cxnSp>
        <p:nvCxnSpPr>
          <p:cNvPr id="102" name="Прямая соединительная линия 101"/>
          <p:cNvCxnSpPr/>
          <p:nvPr/>
        </p:nvCxnSpPr>
        <p:spPr>
          <a:xfrm>
            <a:off x="3989640" y="4193837"/>
            <a:ext cx="31117" cy="2610142"/>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04" name="Прямая соединительная линия 103"/>
          <p:cNvCxnSpPr>
            <a:endCxn id="105" idx="6"/>
          </p:cNvCxnSpPr>
          <p:nvPr/>
        </p:nvCxnSpPr>
        <p:spPr>
          <a:xfrm>
            <a:off x="1782452" y="5758874"/>
            <a:ext cx="2345521" cy="1"/>
          </a:xfrm>
          <a:prstGeom prst="line">
            <a:avLst/>
          </a:prstGeom>
        </p:spPr>
        <p:style>
          <a:lnRef idx="2">
            <a:schemeClr val="accent1"/>
          </a:lnRef>
          <a:fillRef idx="0">
            <a:schemeClr val="accent1"/>
          </a:fillRef>
          <a:effectRef idx="1">
            <a:schemeClr val="accent1"/>
          </a:effectRef>
          <a:fontRef idx="minor">
            <a:schemeClr val="tx1"/>
          </a:fontRef>
        </p:style>
      </p:cxnSp>
      <p:sp>
        <p:nvSpPr>
          <p:cNvPr id="105" name="Блок-схема: узел 104"/>
          <p:cNvSpPr/>
          <p:nvPr/>
        </p:nvSpPr>
        <p:spPr>
          <a:xfrm>
            <a:off x="3851278" y="5632543"/>
            <a:ext cx="276727" cy="252663"/>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Прямоугольник 105"/>
          <p:cNvSpPr/>
          <p:nvPr/>
        </p:nvSpPr>
        <p:spPr>
          <a:xfrm>
            <a:off x="1694053" y="5885588"/>
            <a:ext cx="2067195" cy="918393"/>
          </a:xfrm>
          <a:prstGeom prst="rect">
            <a:avLst/>
          </a:prstGeom>
          <a:ln>
            <a:solidFill>
              <a:srgbClr val="94343D"/>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rPr>
              <a:t>Не позднее одного рабочего дня после получения от оператора ценовых предложений «допущенных» участников</a:t>
            </a:r>
          </a:p>
        </p:txBody>
      </p:sp>
      <p:cxnSp>
        <p:nvCxnSpPr>
          <p:cNvPr id="141" name="Прямая соединительная линия 140"/>
          <p:cNvCxnSpPr/>
          <p:nvPr/>
        </p:nvCxnSpPr>
        <p:spPr>
          <a:xfrm>
            <a:off x="1694011" y="4193837"/>
            <a:ext cx="8758989" cy="1203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2" name="Прямая со стрелкой 141"/>
          <p:cNvCxnSpPr/>
          <p:nvPr/>
        </p:nvCxnSpPr>
        <p:spPr>
          <a:xfrm flipV="1">
            <a:off x="1496309" y="5221093"/>
            <a:ext cx="197699" cy="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 name="Прямая со стрелкой 2"/>
          <p:cNvCxnSpPr>
            <a:endCxn id="18" idx="0"/>
          </p:cNvCxnSpPr>
          <p:nvPr/>
        </p:nvCxnSpPr>
        <p:spPr>
          <a:xfrm flipH="1">
            <a:off x="4021617" y="391740"/>
            <a:ext cx="801595" cy="5349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Прямая со стрелкой 4"/>
          <p:cNvCxnSpPr>
            <a:endCxn id="19" idx="0"/>
          </p:cNvCxnSpPr>
          <p:nvPr/>
        </p:nvCxnSpPr>
        <p:spPr>
          <a:xfrm>
            <a:off x="5493442" y="381297"/>
            <a:ext cx="580065" cy="56986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9" name="Прямоугольная выноска 88"/>
          <p:cNvSpPr/>
          <p:nvPr/>
        </p:nvSpPr>
        <p:spPr>
          <a:xfrm>
            <a:off x="10100385" y="5862942"/>
            <a:ext cx="1253479" cy="576707"/>
          </a:xfrm>
          <a:prstGeom prst="wedgeRectCallout">
            <a:avLst>
              <a:gd name="adj1" fmla="val -20834"/>
              <a:gd name="adj2" fmla="val 46351"/>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Схема проведения ЭК (продолжение)</a:t>
            </a:r>
          </a:p>
        </p:txBody>
      </p:sp>
      <p:sp>
        <p:nvSpPr>
          <p:cNvPr id="55" name="Прямоугольная выноска 24"/>
          <p:cNvSpPr/>
          <p:nvPr/>
        </p:nvSpPr>
        <p:spPr>
          <a:xfrm>
            <a:off x="6300236" y="4299826"/>
            <a:ext cx="661737" cy="673768"/>
          </a:xfrm>
          <a:prstGeom prst="wedgeRectCallou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Опера</a:t>
            </a:r>
            <a:b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тор</a:t>
            </a:r>
          </a:p>
        </p:txBody>
      </p:sp>
      <p:sp>
        <p:nvSpPr>
          <p:cNvPr id="56" name="Прямоугольник 55"/>
          <p:cNvSpPr/>
          <p:nvPr/>
        </p:nvSpPr>
        <p:spPr>
          <a:xfrm>
            <a:off x="4233075" y="5035575"/>
            <a:ext cx="1750775" cy="73392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rPr>
              <a:t>Размещает в ЕИС и на ЭП протокол подведения итогов</a:t>
            </a:r>
          </a:p>
        </p:txBody>
      </p:sp>
      <p:sp>
        <p:nvSpPr>
          <p:cNvPr id="60" name="Прямоугольник 59"/>
          <p:cNvSpPr/>
          <p:nvPr/>
        </p:nvSpPr>
        <p:spPr>
          <a:xfrm>
            <a:off x="7202280" y="5032491"/>
            <a:ext cx="2204219" cy="83374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rPr>
              <a:t>Размещает в ЕИС информацию об участниках (наименование и ИНН), № записи в реестре аккредитованных участников, идентификационный номер заявки</a:t>
            </a:r>
          </a:p>
        </p:txBody>
      </p:sp>
      <p:sp>
        <p:nvSpPr>
          <p:cNvPr id="65" name="Прямоугольник 64"/>
          <p:cNvSpPr/>
          <p:nvPr/>
        </p:nvSpPr>
        <p:spPr>
          <a:xfrm>
            <a:off x="5744759" y="5950372"/>
            <a:ext cx="1537127" cy="797651"/>
          </a:xfrm>
          <a:prstGeom prst="rect">
            <a:avLst/>
          </a:prstGeom>
          <a:ln>
            <a:solidFill>
              <a:srgbClr val="94343D"/>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rPr>
              <a:t>Не позднее 1 часа с момента получения итогового протокола</a:t>
            </a:r>
          </a:p>
        </p:txBody>
      </p:sp>
      <p:cxnSp>
        <p:nvCxnSpPr>
          <p:cNvPr id="66" name="Прямая со стрелкой 65"/>
          <p:cNvCxnSpPr/>
          <p:nvPr/>
        </p:nvCxnSpPr>
        <p:spPr>
          <a:xfrm flipH="1">
            <a:off x="5498640" y="4503532"/>
            <a:ext cx="801595" cy="5349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Прямая со стрелкой 66"/>
          <p:cNvCxnSpPr/>
          <p:nvPr/>
        </p:nvCxnSpPr>
        <p:spPr>
          <a:xfrm>
            <a:off x="7024741" y="4508252"/>
            <a:ext cx="839275" cy="5370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2D42EC-96C5-4F8F-9A3B-72987AE4CDE3}"/>
              </a:ext>
            </a:extLst>
          </p:cNvPr>
          <p:cNvSpPr>
            <a:spLocks noGrp="1"/>
          </p:cNvSpPr>
          <p:nvPr>
            <p:ph type="title"/>
          </p:nvPr>
        </p:nvSpPr>
        <p:spPr>
          <a:xfrm>
            <a:off x="838200" y="365126"/>
            <a:ext cx="10515600" cy="574442"/>
          </a:xfrm>
        </p:spPr>
        <p:txBody>
          <a:bodyPr>
            <a:noAutofit/>
          </a:bodyPr>
          <a:lstStyle/>
          <a:p>
            <a:r>
              <a:rPr lang="ru-RU" sz="3600" dirty="0"/>
              <a:t>Уточнения в правилах описания объекта закупки</a:t>
            </a:r>
          </a:p>
        </p:txBody>
      </p:sp>
      <p:sp>
        <p:nvSpPr>
          <p:cNvPr id="3" name="Объект 2">
            <a:extLst>
              <a:ext uri="{FF2B5EF4-FFF2-40B4-BE49-F238E27FC236}">
                <a16:creationId xmlns:a16="http://schemas.microsoft.com/office/drawing/2014/main" id="{F0AC2B82-9595-40E7-B496-6BEBF492D5DD}"/>
              </a:ext>
            </a:extLst>
          </p:cNvPr>
          <p:cNvSpPr>
            <a:spLocks noGrp="1"/>
          </p:cNvSpPr>
          <p:nvPr>
            <p:ph idx="1"/>
          </p:nvPr>
        </p:nvSpPr>
        <p:spPr>
          <a:xfrm>
            <a:off x="678809" y="1392574"/>
            <a:ext cx="10515600" cy="5237395"/>
          </a:xfrm>
        </p:spPr>
        <p:txBody>
          <a:bodyPr>
            <a:normAutofit/>
          </a:bodyPr>
          <a:lstStyle/>
          <a:p>
            <a:pPr marL="0" indent="0">
              <a:buNone/>
            </a:pPr>
            <a:r>
              <a:rPr lang="ru-RU" sz="2000" dirty="0"/>
              <a:t>Статья 33. Правила описания объекта закупки</a:t>
            </a:r>
          </a:p>
          <a:p>
            <a:pPr marL="0" indent="0">
              <a:buNone/>
            </a:pPr>
            <a:r>
              <a:rPr lang="ru-RU" sz="2000" dirty="0"/>
              <a:t>8) описание объекта закупки </a:t>
            </a:r>
            <a:r>
              <a:rPr lang="ru-RU" sz="2000" dirty="0">
                <a:solidFill>
                  <a:srgbClr val="FF0000"/>
                </a:solidFill>
              </a:rPr>
              <a:t>при осуществлении закупки работ по строительству, реконструкции, капитальному ремонту, сносу объекта капитального строительства </a:t>
            </a:r>
            <a:r>
              <a:rPr lang="ru-RU" sz="2000" dirty="0"/>
              <a:t>должно содержать </a:t>
            </a:r>
          </a:p>
          <a:p>
            <a:r>
              <a:rPr lang="ru-RU" sz="2000" dirty="0"/>
              <a:t>проектную документацию, утвержденную в порядке, установленном законодательством о градостроительной деятельности, </a:t>
            </a:r>
          </a:p>
          <a:p>
            <a:r>
              <a:rPr lang="ru-RU" sz="2000" dirty="0"/>
              <a:t>или типовую проектную документацию, </a:t>
            </a:r>
          </a:p>
          <a:p>
            <a:r>
              <a:rPr lang="ru-RU" sz="2000" dirty="0"/>
              <a:t>или смету на капитальный ремонт объекта капитального строительства, </a:t>
            </a:r>
          </a:p>
          <a:p>
            <a:pPr marL="0" indent="0">
              <a:buNone/>
            </a:pPr>
            <a:r>
              <a:rPr lang="ru-RU" sz="2000" dirty="0"/>
              <a:t>за исключением случая, если подготовка таких проектных документаций, сметы в соответствии с указанным законодательством не требуется, а также случаев осуществления закупки в соответствии с частями 16 и 16.1 статьи 34 настоящего Федерального закона, при которых предметом контракта является в том числе проектирование объекта капитального строительства. Включение проектной документации в описание объекта закупки в соответствии с настоящим пунктом является надлежащим исполнением требований пунктов 1 - 3 настоящей части, части 2 настоящей статьи.</a:t>
            </a:r>
          </a:p>
          <a:p>
            <a:endParaRPr lang="ru-RU" sz="2000" b="1" dirty="0">
              <a:solidFill>
                <a:srgbClr val="FF0000"/>
              </a:solidFill>
            </a:endParaRPr>
          </a:p>
        </p:txBody>
      </p:sp>
    </p:spTree>
    <p:extLst>
      <p:ext uri="{BB962C8B-B14F-4D97-AF65-F5344CB8AC3E}">
        <p14:creationId xmlns:p14="http://schemas.microsoft.com/office/powerpoint/2010/main" val="587599410"/>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767389"/>
          </a:xfrm>
        </p:spPr>
        <p:txBody>
          <a:bodyPr>
            <a:normAutofit/>
          </a:bodyPr>
          <a:lstStyle/>
          <a:p>
            <a:r>
              <a:rPr lang="ru-RU" sz="2400" b="0" i="0" dirty="0">
                <a:solidFill>
                  <a:srgbClr val="FF0000"/>
                </a:solidFill>
                <a:effectLst/>
                <a:latin typeface="PT Serif" panose="020A0603040505020204" pitchFamily="18" charset="-52"/>
              </a:rPr>
              <a:t>Изменения в 44-ФЗ с 16 апреля 2022 года (104-ФЗ от 16.04.2022)</a:t>
            </a:r>
            <a:br>
              <a:rPr lang="ru-RU" sz="2400" b="0" i="0" dirty="0">
                <a:solidFill>
                  <a:srgbClr val="FF0000"/>
                </a:solidFill>
                <a:effectLst/>
                <a:latin typeface="PT Serif" panose="020A0603040505020204" pitchFamily="18" charset="-52"/>
              </a:rPr>
            </a:br>
            <a:endParaRPr lang="ru-RU" sz="2400" dirty="0">
              <a:solidFill>
                <a:srgbClr val="FF0000"/>
              </a:solidFill>
            </a:endParaRPr>
          </a:p>
        </p:txBody>
      </p:sp>
      <p:sp>
        <p:nvSpPr>
          <p:cNvPr id="3" name="Объект 2"/>
          <p:cNvSpPr>
            <a:spLocks noGrp="1"/>
          </p:cNvSpPr>
          <p:nvPr>
            <p:ph idx="1"/>
          </p:nvPr>
        </p:nvSpPr>
        <p:spPr>
          <a:xfrm>
            <a:off x="352339" y="1011893"/>
            <a:ext cx="11593584" cy="5480982"/>
          </a:xfrm>
        </p:spPr>
        <p:txBody>
          <a:bodyPr>
            <a:normAutofit/>
          </a:bodyPr>
          <a:lstStyle/>
          <a:p>
            <a:pPr algn="ctr"/>
            <a:r>
              <a:rPr lang="ru-RU" sz="1400" b="1" i="0" dirty="0">
                <a:solidFill>
                  <a:srgbClr val="22272F"/>
                </a:solidFill>
                <a:effectLst/>
              </a:rPr>
              <a:t>§ 2. Определение поставщика (подрядчика, исполнителя) путем применения открытых конкурентных способов (ст. 48 - 71)</a:t>
            </a:r>
          </a:p>
          <a:p>
            <a:pPr algn="ctr"/>
            <a:r>
              <a:rPr lang="ru-RU" sz="1400" b="1" i="0" dirty="0">
                <a:solidFill>
                  <a:srgbClr val="22272F"/>
                </a:solidFill>
                <a:effectLst/>
              </a:rPr>
              <a:t>Статья 48. Проведение электронного конкурса</a:t>
            </a:r>
          </a:p>
          <a:p>
            <a:pPr algn="just"/>
            <a:r>
              <a:rPr lang="ru-RU" sz="1400" b="0" i="0" dirty="0">
                <a:solidFill>
                  <a:srgbClr val="22272F"/>
                </a:solidFill>
                <a:effectLst/>
              </a:rPr>
              <a:t>19. В случае, если в извещении об осуществлении закупки не установлены критерии, предусмотренные </a:t>
            </a:r>
            <a:r>
              <a:rPr lang="ru-RU" sz="1400" b="0" i="0" u="none" strike="noStrike" dirty="0">
                <a:solidFill>
                  <a:srgbClr val="3272C0"/>
                </a:solidFill>
                <a:effectLst/>
                <a:hlinkClick r:id="rId2"/>
              </a:rPr>
              <a:t>пунктами 2</a:t>
            </a:r>
            <a:r>
              <a:rPr lang="ru-RU" sz="1400" b="0" i="0" dirty="0">
                <a:solidFill>
                  <a:srgbClr val="22272F"/>
                </a:solidFill>
                <a:effectLst/>
              </a:rPr>
              <a:t> и </a:t>
            </a:r>
            <a:r>
              <a:rPr lang="ru-RU" sz="1400" b="0" i="0" u="none" strike="noStrike" dirty="0">
                <a:solidFill>
                  <a:srgbClr val="3272C0"/>
                </a:solidFill>
                <a:effectLst/>
                <a:hlinkClick r:id="rId3"/>
              </a:rPr>
              <a:t>3 части 1 статьи 32</a:t>
            </a:r>
            <a:r>
              <a:rPr lang="ru-RU" sz="1400" b="0" i="0" dirty="0">
                <a:solidFill>
                  <a:srgbClr val="22272F"/>
                </a:solidFill>
                <a:effectLst/>
              </a:rPr>
              <a:t> настоящего Федерального закона, а также в случае включения заказчиком в соответствии с </a:t>
            </a:r>
            <a:r>
              <a:rPr lang="ru-RU" sz="1400" b="0" i="0" u="none" strike="noStrike" dirty="0">
                <a:solidFill>
                  <a:srgbClr val="3272C0"/>
                </a:solidFill>
                <a:effectLst/>
                <a:hlinkClick r:id="rId4"/>
              </a:rPr>
              <a:t>пунктом 8 части 1 статьи 33</a:t>
            </a:r>
            <a:r>
              <a:rPr lang="ru-RU" sz="1400" b="0" i="0" dirty="0">
                <a:solidFill>
                  <a:srgbClr val="22272F"/>
                </a:solidFill>
                <a:effectLst/>
              </a:rPr>
              <a:t> настоящего Федерального закона в описание объекта закупки проектной документации, или типовой проектной документации, или сметы на капитальный ремонт объекта капитального строительства электронный конкурс проводится в порядке, установленном настоящим Федеральным законом, с учетом следующих особенностей:</a:t>
            </a:r>
          </a:p>
          <a:p>
            <a:pPr algn="just"/>
            <a:r>
              <a:rPr lang="ru-RU" sz="1400" b="0" i="0" dirty="0">
                <a:solidFill>
                  <a:srgbClr val="22272F"/>
                </a:solidFill>
                <a:effectLst/>
              </a:rPr>
              <a:t>1) заявка состоит из второй и третьей частей. Вторая часть должна также содержать информацию, </a:t>
            </a:r>
            <a:r>
              <a:rPr lang="ru-RU" sz="1400" b="0" i="0" dirty="0">
                <a:solidFill>
                  <a:srgbClr val="FF0000"/>
                </a:solidFill>
                <a:effectLst/>
              </a:rPr>
              <a:t>предусмотренную </a:t>
            </a:r>
          </a:p>
          <a:p>
            <a:pPr algn="just"/>
            <a:r>
              <a:rPr lang="ru-RU" sz="1400" b="0" i="0" u="none" strike="noStrike" dirty="0">
                <a:solidFill>
                  <a:srgbClr val="FF0000"/>
                </a:solidFill>
                <a:effectLst/>
                <a:hlinkClick r:id="rId5"/>
              </a:rPr>
              <a:t>подпунктом "а"</a:t>
            </a:r>
            <a:r>
              <a:rPr lang="ru-RU" sz="1400" b="0" i="0" dirty="0">
                <a:solidFill>
                  <a:srgbClr val="FF0000"/>
                </a:solidFill>
                <a:effectLst/>
              </a:rPr>
              <a:t> (за исключением случая включения заказчиком в соответствии с </a:t>
            </a:r>
            <a:r>
              <a:rPr lang="ru-RU" sz="1400" b="0" i="0" u="none" strike="noStrike" dirty="0">
                <a:solidFill>
                  <a:srgbClr val="FF0000"/>
                </a:solidFill>
                <a:effectLst/>
                <a:hlinkClick r:id="rId4"/>
              </a:rPr>
              <a:t>пунктом 8 части 1 статьи 33</a:t>
            </a:r>
            <a:r>
              <a:rPr lang="ru-RU" sz="1400" b="0" i="0" dirty="0">
                <a:solidFill>
                  <a:srgbClr val="FF0000"/>
                </a:solidFill>
                <a:effectLst/>
              </a:rPr>
              <a:t> настоящего Федерального закона в описание объекта закупки проектной документации, или типовой проектной документации, или сметы на капитальный ремонт объекта капитального строительства) </a:t>
            </a:r>
          </a:p>
          <a:p>
            <a:pPr algn="just"/>
            <a:r>
              <a:rPr lang="ru-RU" sz="1400" b="0" i="1" dirty="0">
                <a:solidFill>
                  <a:srgbClr val="7030A0"/>
                </a:solidFill>
                <a:effectLst/>
              </a:rPr>
              <a:t>а) с учетом положений </a:t>
            </a:r>
            <a:r>
              <a:rPr lang="ru-RU" sz="1400" b="0" i="1" u="none" strike="noStrike" dirty="0">
                <a:solidFill>
                  <a:srgbClr val="7030A0"/>
                </a:solidFill>
                <a:effectLst/>
                <a:hlinkClick r:id="rId6"/>
              </a:rPr>
              <a:t>части 2</a:t>
            </a:r>
            <a:r>
              <a:rPr lang="ru-RU" sz="1400" b="0" i="1" dirty="0">
                <a:solidFill>
                  <a:srgbClr val="7030A0"/>
                </a:solidFill>
                <a:effectLst/>
              </a:rPr>
              <a:t> настоящей статьи характеристики предлагаемого участником закупки товара, соответствующие показателям, установленным в описании объекта закупки в соответствии с </a:t>
            </a:r>
            <a:r>
              <a:rPr lang="ru-RU" sz="1400" b="0" i="1" u="none" strike="noStrike" dirty="0">
                <a:solidFill>
                  <a:srgbClr val="7030A0"/>
                </a:solidFill>
                <a:effectLst/>
                <a:hlinkClick r:id="rId7"/>
              </a:rPr>
              <a:t>частью 2 статьи 33</a:t>
            </a:r>
            <a:r>
              <a:rPr lang="ru-RU" sz="1400" b="0" i="1" dirty="0">
                <a:solidFill>
                  <a:srgbClr val="7030A0"/>
                </a:solidFill>
                <a:effectLst/>
              </a:rPr>
              <a:t> настоящего Федерального закона, товарный знак (при наличии у товара товарного знака);</a:t>
            </a:r>
            <a:endParaRPr lang="ru-RU" sz="1400" i="1" dirty="0">
              <a:solidFill>
                <a:srgbClr val="7030A0"/>
              </a:solidFill>
            </a:endParaRPr>
          </a:p>
          <a:p>
            <a:pPr algn="just"/>
            <a:endParaRPr lang="ru-RU" sz="1400" b="0" i="0" dirty="0">
              <a:solidFill>
                <a:srgbClr val="FF0000"/>
              </a:solidFill>
              <a:effectLst/>
            </a:endParaRPr>
          </a:p>
          <a:p>
            <a:pPr algn="just"/>
            <a:r>
              <a:rPr lang="ru-RU" sz="1400" b="0" i="0" dirty="0">
                <a:solidFill>
                  <a:srgbClr val="FF0000"/>
                </a:solidFill>
                <a:effectLst/>
              </a:rPr>
              <a:t>и </a:t>
            </a:r>
            <a:r>
              <a:rPr lang="ru-RU" sz="1400" b="0" i="0" u="none" strike="noStrike" dirty="0">
                <a:solidFill>
                  <a:srgbClr val="FF0000"/>
                </a:solidFill>
                <a:effectLst/>
                <a:hlinkClick r:id="rId8"/>
              </a:rPr>
              <a:t>подпунктом "б" пункта 2 части 1 статьи 43</a:t>
            </a:r>
            <a:r>
              <a:rPr lang="ru-RU" sz="1400" b="0" i="0" dirty="0">
                <a:solidFill>
                  <a:srgbClr val="FF0000"/>
                </a:solidFill>
                <a:effectLst/>
              </a:rPr>
              <a:t> настоящего Федерального закона. </a:t>
            </a:r>
          </a:p>
          <a:p>
            <a:pPr algn="just"/>
            <a:r>
              <a:rPr lang="ru-RU" sz="1400" b="0" i="1" dirty="0">
                <a:solidFill>
                  <a:srgbClr val="7030A0"/>
                </a:solidFill>
                <a:effectLst/>
              </a:rPr>
              <a:t>б) наименование страны происхождения товара в соответствии с </a:t>
            </a:r>
            <a:r>
              <a:rPr lang="ru-RU" sz="1400" b="0" i="1" u="none" strike="noStrike" dirty="0">
                <a:solidFill>
                  <a:srgbClr val="7030A0"/>
                </a:solidFill>
                <a:effectLst/>
                <a:hlinkClick r:id="rId9"/>
              </a:rPr>
              <a:t>общероссийским классификатором</a:t>
            </a:r>
            <a:r>
              <a:rPr lang="ru-RU" sz="1400" b="0" i="1" dirty="0">
                <a:solidFill>
                  <a:srgbClr val="7030A0"/>
                </a:solidFill>
                <a:effectLst/>
              </a:rPr>
              <a:t>, используемым для идентификации стран мира, с учетом положений </a:t>
            </a:r>
            <a:r>
              <a:rPr lang="ru-RU" sz="1400" b="0" i="1" u="none" strike="noStrike" dirty="0">
                <a:solidFill>
                  <a:srgbClr val="7030A0"/>
                </a:solidFill>
                <a:effectLst/>
                <a:hlinkClick r:id="rId6"/>
              </a:rPr>
              <a:t>части 2</a:t>
            </a:r>
            <a:r>
              <a:rPr lang="ru-RU" sz="1400" b="0" i="1" dirty="0">
                <a:solidFill>
                  <a:srgbClr val="7030A0"/>
                </a:solidFill>
                <a:effectLst/>
              </a:rPr>
              <a:t> настоящей статьи;</a:t>
            </a:r>
            <a:endParaRPr lang="ru-RU" sz="1400" i="1" dirty="0">
              <a:solidFill>
                <a:srgbClr val="7030A0"/>
              </a:solidFill>
            </a:endParaRPr>
          </a:p>
          <a:p>
            <a:pPr algn="just"/>
            <a:endParaRPr lang="ru-RU" sz="1400" b="0" i="0" dirty="0">
              <a:solidFill>
                <a:srgbClr val="FF0000"/>
              </a:solidFill>
              <a:effectLst/>
              <a:latin typeface="PT Serif" panose="020A0603040505020204" pitchFamily="18" charset="-52"/>
            </a:endParaRPr>
          </a:p>
          <a:p>
            <a:pPr algn="ctr"/>
            <a:endParaRPr lang="ru-RU" sz="1400" b="1" i="0" dirty="0">
              <a:solidFill>
                <a:srgbClr val="22272F"/>
              </a:solidFill>
              <a:effectLst/>
              <a:latin typeface="PT Serif" panose="020A0603040505020204" pitchFamily="18" charset="-52"/>
            </a:endParaRPr>
          </a:p>
          <a:p>
            <a:pPr algn="just"/>
            <a:endParaRPr lang="ru-RU" sz="1400" b="1" i="0" dirty="0">
              <a:solidFill>
                <a:srgbClr val="FF0000"/>
              </a:solidFill>
              <a:effectLst/>
              <a:latin typeface="PT Serif" panose="020A0603040505020204" pitchFamily="18" charset="-52"/>
            </a:endParaRP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ubtitle 2"/>
          <p:cNvSpPr txBox="1"/>
          <p:nvPr/>
        </p:nvSpPr>
        <p:spPr bwMode="auto">
          <a:xfrm>
            <a:off x="2022274" y="6247224"/>
            <a:ext cx="3910453" cy="232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862965"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ru-RU" altLang="ru-RU" sz="755" b="0" i="0" u="none" strike="noStrike" kern="1200" cap="none" spc="0" normalizeH="0" baseline="0" noProof="0">
                <a:ln>
                  <a:noFill/>
                </a:ln>
                <a:solidFill>
                  <a:srgbClr val="FFFFFF"/>
                </a:solidFill>
                <a:effectLst/>
                <a:uLnTx/>
                <a:uFillTx/>
                <a:latin typeface="Calibri" panose="020F0502020204030204" pitchFamily="34" charset="0"/>
                <a:ea typeface="+mn-ea"/>
                <a:cs typeface="+mn-cs"/>
              </a:rPr>
              <a:t>Высшая школа экономики, Москва, 2015</a:t>
            </a:r>
            <a:endParaRPr kumimoji="1" lang="ru-RU" altLang="ru-RU" sz="755" b="0" i="0" u="none" strike="noStrike" kern="1200" cap="none" spc="0" normalizeH="0" baseline="0" noProof="0">
              <a:ln>
                <a:noFill/>
              </a:ln>
              <a:solidFill>
                <a:srgbClr val="FFFFFF"/>
              </a:solidFill>
              <a:effectLst/>
              <a:uLnTx/>
              <a:uFillTx/>
              <a:latin typeface="Myriad Pro" pitchFamily="34" charset="0"/>
              <a:ea typeface="+mn-ea"/>
              <a:cs typeface="+mn-cs"/>
            </a:endParaRPr>
          </a:p>
        </p:txBody>
      </p:sp>
      <p:sp>
        <p:nvSpPr>
          <p:cNvPr id="328707" name="Rectangle 9"/>
          <p:cNvSpPr>
            <a:spLocks noChangeArrowheads="1"/>
          </p:cNvSpPr>
          <p:nvPr/>
        </p:nvSpPr>
        <p:spPr bwMode="auto">
          <a:xfrm>
            <a:off x="8671507" y="2321859"/>
            <a:ext cx="700000" cy="353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862965" rtl="0" eaLnBrk="1" fontAlgn="base" latinLnBrk="0" hangingPunct="1">
              <a:lnSpc>
                <a:spcPct val="100000"/>
              </a:lnSpc>
              <a:spcBef>
                <a:spcPct val="0"/>
              </a:spcBef>
              <a:spcAft>
                <a:spcPct val="0"/>
              </a:spcAft>
              <a:buClrTx/>
              <a:buSzTx/>
              <a:buFont typeface="Arial" panose="020B0604020202020204" pitchFamily="34" charset="0"/>
              <a:buNone/>
              <a:defRPr/>
            </a:pPr>
            <a:r>
              <a:rPr kumimoji="0" lang="ru-RU" altLang="ru-RU" sz="1700" b="0" i="0" u="none" strike="noStrike" kern="1200" cap="none" spc="0" normalizeH="0" baseline="0" noProof="0">
                <a:ln>
                  <a:noFill/>
                </a:ln>
                <a:solidFill>
                  <a:srgbClr val="FFFFFF"/>
                </a:solidFill>
                <a:effectLst/>
                <a:uLnTx/>
                <a:uFillTx/>
                <a:latin typeface="Myriad Pro" pitchFamily="34" charset="0"/>
                <a:ea typeface="+mn-ea"/>
                <a:cs typeface="+mn-cs"/>
              </a:rPr>
              <a:t>фото</a:t>
            </a:r>
            <a:endParaRPr kumimoji="0" lang="en-US" altLang="ru-RU" sz="17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328708" name="Rectangle 10"/>
          <p:cNvSpPr>
            <a:spLocks noChangeArrowheads="1"/>
          </p:cNvSpPr>
          <p:nvPr/>
        </p:nvSpPr>
        <p:spPr bwMode="auto">
          <a:xfrm>
            <a:off x="7842969" y="4073322"/>
            <a:ext cx="636760" cy="615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862965" rtl="0" eaLnBrk="1" fontAlgn="base" latinLnBrk="0" hangingPunct="1">
              <a:lnSpc>
                <a:spcPct val="100000"/>
              </a:lnSpc>
              <a:spcBef>
                <a:spcPct val="0"/>
              </a:spcBef>
              <a:spcAft>
                <a:spcPct val="0"/>
              </a:spcAft>
              <a:buClrTx/>
              <a:buSzTx/>
              <a:buFont typeface="Arial" panose="020B0604020202020204" pitchFamily="34" charset="0"/>
              <a:buNone/>
              <a:defRPr/>
            </a:pPr>
            <a:r>
              <a:rPr kumimoji="0" lang="ru-RU" altLang="ru-RU" sz="1700" b="0" i="0" u="none" strike="noStrike" kern="1200" cap="none" spc="0" normalizeH="0" baseline="0" noProof="0">
                <a:ln>
                  <a:noFill/>
                </a:ln>
                <a:solidFill>
                  <a:srgbClr val="FFFFFF"/>
                </a:solidFill>
                <a:effectLst/>
                <a:uLnTx/>
                <a:uFillTx/>
                <a:latin typeface="Myriad Pro" pitchFamily="34" charset="0"/>
                <a:ea typeface="+mn-ea"/>
                <a:cs typeface="+mn-cs"/>
              </a:rPr>
              <a:t>фото</a:t>
            </a:r>
            <a:endParaRPr kumimoji="0" lang="en-US" altLang="ru-RU" sz="17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328709" name="Rectangle 11"/>
          <p:cNvSpPr>
            <a:spLocks noChangeArrowheads="1"/>
          </p:cNvSpPr>
          <p:nvPr/>
        </p:nvSpPr>
        <p:spPr bwMode="auto">
          <a:xfrm>
            <a:off x="8671507" y="5469698"/>
            <a:ext cx="700000" cy="353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862965" rtl="0" eaLnBrk="1" fontAlgn="base" latinLnBrk="0" hangingPunct="1">
              <a:lnSpc>
                <a:spcPct val="100000"/>
              </a:lnSpc>
              <a:spcBef>
                <a:spcPct val="0"/>
              </a:spcBef>
              <a:spcAft>
                <a:spcPct val="0"/>
              </a:spcAft>
              <a:buClrTx/>
              <a:buSzTx/>
              <a:buFont typeface="Arial" panose="020B0604020202020204" pitchFamily="34" charset="0"/>
              <a:buNone/>
              <a:defRPr/>
            </a:pPr>
            <a:r>
              <a:rPr kumimoji="0" lang="ru-RU" altLang="ru-RU" sz="1700" b="0" i="0" u="none" strike="noStrike" kern="1200" cap="none" spc="0" normalizeH="0" baseline="0" noProof="0">
                <a:ln>
                  <a:noFill/>
                </a:ln>
                <a:solidFill>
                  <a:srgbClr val="FFFFFF"/>
                </a:solidFill>
                <a:effectLst/>
                <a:uLnTx/>
                <a:uFillTx/>
                <a:latin typeface="Myriad Pro" pitchFamily="34" charset="0"/>
                <a:ea typeface="+mn-ea"/>
                <a:cs typeface="+mn-cs"/>
              </a:rPr>
              <a:t>фото</a:t>
            </a:r>
            <a:endParaRPr kumimoji="0" lang="en-US" altLang="ru-RU" sz="17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328710" name="Номер слайда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020">
                <a:solidFill>
                  <a:schemeClr val="tx1"/>
                </a:solidFill>
                <a:latin typeface="Calibri" panose="020F0502020204030204" pitchFamily="34" charset="0"/>
              </a:defRPr>
            </a:lvl1pPr>
            <a:lvl2pPr marL="701040" indent="-269875">
              <a:spcBef>
                <a:spcPct val="20000"/>
              </a:spcBef>
              <a:buFont typeface="Arial" panose="020B0604020202020204" pitchFamily="34" charset="0"/>
              <a:buChar char="–"/>
              <a:defRPr sz="2640">
                <a:solidFill>
                  <a:schemeClr val="tx1"/>
                </a:solidFill>
                <a:latin typeface="Calibri" panose="020F0502020204030204" pitchFamily="34" charset="0"/>
              </a:defRPr>
            </a:lvl2pPr>
            <a:lvl3pPr marL="1078865" indent="-215900">
              <a:spcBef>
                <a:spcPct val="20000"/>
              </a:spcBef>
              <a:buFont typeface="Arial" panose="020B0604020202020204" pitchFamily="34" charset="0"/>
              <a:buChar char="•"/>
              <a:defRPr sz="2265">
                <a:solidFill>
                  <a:schemeClr val="tx1"/>
                </a:solidFill>
                <a:latin typeface="Calibri" panose="020F0502020204030204" pitchFamily="34" charset="0"/>
              </a:defRPr>
            </a:lvl3pPr>
            <a:lvl4pPr marL="1510030" indent="-215900">
              <a:spcBef>
                <a:spcPct val="20000"/>
              </a:spcBef>
              <a:buFont typeface="Arial" panose="020B0604020202020204" pitchFamily="34" charset="0"/>
              <a:buChar char="–"/>
              <a:defRPr sz="1885">
                <a:solidFill>
                  <a:schemeClr val="tx1"/>
                </a:solidFill>
                <a:latin typeface="Calibri" panose="020F0502020204030204" pitchFamily="34" charset="0"/>
              </a:defRPr>
            </a:lvl4pPr>
            <a:lvl5pPr marL="1941830" indent="-215900">
              <a:spcBef>
                <a:spcPct val="20000"/>
              </a:spcBef>
              <a:buFont typeface="Arial" panose="020B0604020202020204" pitchFamily="34" charset="0"/>
              <a:buChar char="»"/>
              <a:defRPr sz="1885">
                <a:solidFill>
                  <a:schemeClr val="tx1"/>
                </a:solidFill>
                <a:latin typeface="Calibri" panose="020F0502020204030204" pitchFamily="34" charset="0"/>
              </a:defRPr>
            </a:lvl5pPr>
            <a:lvl6pPr marL="2372995" indent="-215900" eaLnBrk="0" fontAlgn="base" hangingPunct="0">
              <a:spcBef>
                <a:spcPct val="20000"/>
              </a:spcBef>
              <a:spcAft>
                <a:spcPct val="0"/>
              </a:spcAft>
              <a:buFont typeface="Arial" panose="020B0604020202020204" pitchFamily="34" charset="0"/>
              <a:buChar char="»"/>
              <a:defRPr sz="1885">
                <a:solidFill>
                  <a:schemeClr val="tx1"/>
                </a:solidFill>
                <a:latin typeface="Calibri" panose="020F0502020204030204" pitchFamily="34" charset="0"/>
              </a:defRPr>
            </a:lvl6pPr>
            <a:lvl7pPr marL="2804795" indent="-215900" eaLnBrk="0" fontAlgn="base" hangingPunct="0">
              <a:spcBef>
                <a:spcPct val="20000"/>
              </a:spcBef>
              <a:spcAft>
                <a:spcPct val="0"/>
              </a:spcAft>
              <a:buFont typeface="Arial" panose="020B0604020202020204" pitchFamily="34" charset="0"/>
              <a:buChar char="»"/>
              <a:defRPr sz="1885">
                <a:solidFill>
                  <a:schemeClr val="tx1"/>
                </a:solidFill>
                <a:latin typeface="Calibri" panose="020F0502020204030204" pitchFamily="34" charset="0"/>
              </a:defRPr>
            </a:lvl7pPr>
            <a:lvl8pPr marL="3235960" indent="-215900" eaLnBrk="0" fontAlgn="base" hangingPunct="0">
              <a:spcBef>
                <a:spcPct val="20000"/>
              </a:spcBef>
              <a:spcAft>
                <a:spcPct val="0"/>
              </a:spcAft>
              <a:buFont typeface="Arial" panose="020B0604020202020204" pitchFamily="34" charset="0"/>
              <a:buChar char="»"/>
              <a:defRPr sz="1885">
                <a:solidFill>
                  <a:schemeClr val="tx1"/>
                </a:solidFill>
                <a:latin typeface="Calibri" panose="020F0502020204030204" pitchFamily="34" charset="0"/>
              </a:defRPr>
            </a:lvl8pPr>
            <a:lvl9pPr marL="3667760" indent="-215900" eaLnBrk="0" fontAlgn="base" hangingPunct="0">
              <a:spcBef>
                <a:spcPct val="20000"/>
              </a:spcBef>
              <a:spcAft>
                <a:spcPct val="0"/>
              </a:spcAft>
              <a:buFont typeface="Arial" panose="020B0604020202020204" pitchFamily="34" charset="0"/>
              <a:buChar char="»"/>
              <a:defRPr sz="1885">
                <a:solidFill>
                  <a:schemeClr val="tx1"/>
                </a:solidFill>
                <a:latin typeface="Calibri" panose="020F0502020204030204" pitchFamily="34" charset="0"/>
              </a:defRPr>
            </a:lvl9pPr>
          </a:lstStyle>
          <a:p>
            <a:pPr marL="0" marR="0" lvl="0" indent="0" algn="r" defTabSz="862965" rtl="0" eaLnBrk="1" fontAlgn="base" latinLnBrk="0" hangingPunct="1">
              <a:lnSpc>
                <a:spcPct val="100000"/>
              </a:lnSpc>
              <a:spcBef>
                <a:spcPct val="0"/>
              </a:spcBef>
              <a:spcAft>
                <a:spcPct val="0"/>
              </a:spcAft>
              <a:buClrTx/>
              <a:buSzTx/>
              <a:buFont typeface="Arial" panose="020B0604020202020204" pitchFamily="34" charset="0"/>
              <a:buNone/>
              <a:defRPr/>
            </a:pPr>
            <a:fld id="{4B91B3C5-1869-4936-A498-D9D85A1A7F9B}" type="slidenum">
              <a:rPr kumimoji="0" lang="en-US" altLang="ru-RU" sz="1130" b="0" i="0" u="none" strike="noStrike" kern="1200" cap="none" spc="0" normalizeH="0" baseline="0" noProof="0">
                <a:ln>
                  <a:noFill/>
                </a:ln>
                <a:solidFill>
                  <a:srgbClr val="898989"/>
                </a:solidFill>
                <a:effectLst/>
                <a:uLnTx/>
                <a:uFillTx/>
                <a:latin typeface="Calibri" panose="020F0502020204030204" pitchFamily="34" charset="0"/>
                <a:ea typeface="+mn-ea"/>
                <a:cs typeface="+mn-cs"/>
              </a:rPr>
              <a:t>294</a:t>
            </a:fld>
            <a:endParaRPr kumimoji="0" lang="en-US" altLang="ru-RU" sz="113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14" name="Прямоугольник 13"/>
          <p:cNvSpPr/>
          <p:nvPr/>
        </p:nvSpPr>
        <p:spPr>
          <a:xfrm>
            <a:off x="1781020" y="1067745"/>
            <a:ext cx="1360419" cy="64724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862965" rtl="0" eaLnBrk="1" fontAlgn="auto" latinLnBrk="0" hangingPunct="1">
              <a:lnSpc>
                <a:spcPct val="100000"/>
              </a:lnSpc>
              <a:spcBef>
                <a:spcPts val="0"/>
              </a:spcBef>
              <a:spcAft>
                <a:spcPts val="0"/>
              </a:spcAft>
              <a:buClrTx/>
              <a:buSzTx/>
              <a:buFontTx/>
              <a:buNone/>
              <a:defRPr/>
            </a:pPr>
            <a:r>
              <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rPr>
              <a:t>Размещает извещение</a:t>
            </a:r>
            <a:r>
              <a:rPr lang="ru-RU" sz="1100" dirty="0">
                <a:solidFill>
                  <a:prstClr val="black"/>
                </a:solidFill>
                <a:latin typeface="Calibri" panose="020F0502020204030204"/>
              </a:rPr>
              <a:t> </a:t>
            </a:r>
            <a:r>
              <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rPr>
              <a:t>в ЕИС </a:t>
            </a:r>
          </a:p>
        </p:txBody>
      </p:sp>
      <p:sp>
        <p:nvSpPr>
          <p:cNvPr id="19" name="Прямоугольник 18"/>
          <p:cNvSpPr/>
          <p:nvPr/>
        </p:nvSpPr>
        <p:spPr>
          <a:xfrm>
            <a:off x="5330393" y="1069178"/>
            <a:ext cx="1126692" cy="626387"/>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862965" rtl="0" eaLnBrk="1" fontAlgn="auto" latinLnBrk="0" hangingPunct="1">
              <a:lnSpc>
                <a:spcPct val="100000"/>
              </a:lnSpc>
              <a:spcBef>
                <a:spcPts val="0"/>
              </a:spcBef>
              <a:spcAft>
                <a:spcPts val="0"/>
              </a:spcAft>
              <a:buClrTx/>
              <a:buSzTx/>
              <a:buFontTx/>
              <a:buNone/>
              <a:defRPr/>
            </a:pPr>
            <a:r>
              <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rPr>
              <a:t>Рассматривает и оценивает </a:t>
            </a:r>
            <a:br>
              <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rPr>
              <a:t>2-е части заявок</a:t>
            </a:r>
          </a:p>
        </p:txBody>
      </p:sp>
      <p:sp>
        <p:nvSpPr>
          <p:cNvPr id="22" name="Прямоугольная выноска 21"/>
          <p:cNvSpPr/>
          <p:nvPr/>
        </p:nvSpPr>
        <p:spPr>
          <a:xfrm>
            <a:off x="2148090" y="309698"/>
            <a:ext cx="624775" cy="635261"/>
          </a:xfrm>
          <a:prstGeom prst="wedgeRectCallou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862965" rtl="0" eaLnBrk="1" fontAlgn="auto" latinLnBrk="0" hangingPunct="1">
              <a:lnSpc>
                <a:spcPct val="100000"/>
              </a:lnSpc>
              <a:spcBef>
                <a:spcPts val="0"/>
              </a:spcBef>
              <a:spcAft>
                <a:spcPts val="0"/>
              </a:spcAft>
              <a:buClrTx/>
              <a:buSzTx/>
              <a:buFontTx/>
              <a:buNone/>
              <a:defRPr/>
            </a:pPr>
            <a:r>
              <a:rPr kumimoji="0" lang="ru-RU" sz="1130" b="0" i="0" u="none" strike="noStrike" kern="1200" cap="none" spc="0" normalizeH="0" baseline="0" noProof="0" dirty="0">
                <a:ln>
                  <a:noFill/>
                </a:ln>
                <a:solidFill>
                  <a:prstClr val="black"/>
                </a:solidFill>
                <a:effectLst/>
                <a:uLnTx/>
                <a:uFillTx/>
                <a:latin typeface="Calibri" panose="020F0502020204030204"/>
                <a:ea typeface="+mn-ea"/>
                <a:cs typeface="+mn-cs"/>
              </a:rPr>
              <a:t>Заказ</a:t>
            </a:r>
            <a:br>
              <a:rPr kumimoji="0" lang="ru-RU" sz="113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ru-RU" sz="1130" b="0" i="0" u="none" strike="noStrike" kern="1200" cap="none" spc="0" normalizeH="0" baseline="0" noProof="0" dirty="0">
                <a:ln>
                  <a:noFill/>
                </a:ln>
                <a:solidFill>
                  <a:prstClr val="black"/>
                </a:solidFill>
                <a:effectLst/>
                <a:uLnTx/>
                <a:uFillTx/>
                <a:latin typeface="Calibri" panose="020F0502020204030204"/>
                <a:ea typeface="+mn-ea"/>
                <a:cs typeface="+mn-cs"/>
              </a:rPr>
              <a:t>чик</a:t>
            </a:r>
          </a:p>
        </p:txBody>
      </p:sp>
      <p:sp>
        <p:nvSpPr>
          <p:cNvPr id="23" name="Прямоугольная выноска 22"/>
          <p:cNvSpPr/>
          <p:nvPr/>
        </p:nvSpPr>
        <p:spPr>
          <a:xfrm>
            <a:off x="6563963" y="145572"/>
            <a:ext cx="624775" cy="635261"/>
          </a:xfrm>
          <a:prstGeom prst="wedgeRectCallout">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862965" rtl="0" eaLnBrk="1" fontAlgn="auto" latinLnBrk="0" hangingPunct="1">
              <a:lnSpc>
                <a:spcPct val="100000"/>
              </a:lnSpc>
              <a:spcBef>
                <a:spcPts val="0"/>
              </a:spcBef>
              <a:spcAft>
                <a:spcPts val="0"/>
              </a:spcAft>
              <a:buClrTx/>
              <a:buSzTx/>
              <a:buFontTx/>
              <a:buNone/>
              <a:defRPr/>
            </a:pPr>
            <a:r>
              <a:rPr kumimoji="0" lang="ru-RU" sz="1040" b="0" i="0" u="none" strike="noStrike" kern="1200" cap="none" spc="0" normalizeH="0" baseline="0" noProof="0" dirty="0" err="1">
                <a:ln>
                  <a:noFill/>
                </a:ln>
                <a:solidFill>
                  <a:prstClr val="black"/>
                </a:solidFill>
                <a:effectLst/>
                <a:uLnTx/>
                <a:uFillTx/>
                <a:latin typeface="Calibri" panose="020F0502020204030204"/>
                <a:ea typeface="+mn-ea"/>
                <a:cs typeface="+mn-cs"/>
              </a:rPr>
              <a:t>Комис</a:t>
            </a:r>
            <a:br>
              <a:rPr kumimoji="0" lang="ru-RU" sz="104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ru-RU" sz="1040" b="0" i="0" u="none" strike="noStrike" kern="1200" cap="none" spc="0" normalizeH="0" baseline="0" noProof="0" dirty="0">
                <a:ln>
                  <a:noFill/>
                </a:ln>
                <a:solidFill>
                  <a:prstClr val="black"/>
                </a:solidFill>
                <a:effectLst/>
                <a:uLnTx/>
                <a:uFillTx/>
                <a:latin typeface="Calibri" panose="020F0502020204030204"/>
                <a:ea typeface="+mn-ea"/>
                <a:cs typeface="+mn-cs"/>
              </a:rPr>
              <a:t>сия</a:t>
            </a:r>
          </a:p>
        </p:txBody>
      </p:sp>
      <p:sp>
        <p:nvSpPr>
          <p:cNvPr id="25" name="Прямоугольная выноска 24"/>
          <p:cNvSpPr/>
          <p:nvPr/>
        </p:nvSpPr>
        <p:spPr>
          <a:xfrm>
            <a:off x="3894634" y="239213"/>
            <a:ext cx="624775" cy="635261"/>
          </a:xfrm>
          <a:prstGeom prst="wedgeRectCallout">
            <a:avLst/>
          </a:prstGeom>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862965" rtl="0" eaLnBrk="1" fontAlgn="auto" latinLnBrk="0" hangingPunct="1">
              <a:lnSpc>
                <a:spcPct val="100000"/>
              </a:lnSpc>
              <a:spcBef>
                <a:spcPts val="0"/>
              </a:spcBef>
              <a:spcAft>
                <a:spcPts val="0"/>
              </a:spcAft>
              <a:buClrTx/>
              <a:buSzTx/>
              <a:buFontTx/>
              <a:buNone/>
              <a:defRPr/>
            </a:pPr>
            <a:r>
              <a:rPr kumimoji="0" lang="ru-RU" sz="1130" b="0" i="0" u="none" strike="noStrike" kern="1200" cap="none" spc="0" normalizeH="0" baseline="0" noProof="0" dirty="0">
                <a:ln>
                  <a:noFill/>
                </a:ln>
                <a:solidFill>
                  <a:prstClr val="black"/>
                </a:solidFill>
                <a:effectLst/>
                <a:uLnTx/>
                <a:uFillTx/>
                <a:latin typeface="Calibri" panose="020F0502020204030204"/>
                <a:ea typeface="+mn-ea"/>
                <a:cs typeface="+mn-cs"/>
              </a:rPr>
              <a:t>Опера</a:t>
            </a:r>
            <a:br>
              <a:rPr kumimoji="0" lang="ru-RU" sz="113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ru-RU" sz="1130" b="0" i="0" u="none" strike="noStrike" kern="1200" cap="none" spc="0" normalizeH="0" baseline="0" noProof="0" dirty="0">
                <a:ln>
                  <a:noFill/>
                </a:ln>
                <a:solidFill>
                  <a:prstClr val="black"/>
                </a:solidFill>
                <a:effectLst/>
                <a:uLnTx/>
                <a:uFillTx/>
                <a:latin typeface="Calibri" panose="020F0502020204030204"/>
                <a:ea typeface="+mn-ea"/>
                <a:cs typeface="+mn-cs"/>
              </a:rPr>
              <a:t>тор</a:t>
            </a:r>
          </a:p>
        </p:txBody>
      </p:sp>
      <p:cxnSp>
        <p:nvCxnSpPr>
          <p:cNvPr id="28" name="Прямая со стрелкой 27"/>
          <p:cNvCxnSpPr/>
          <p:nvPr/>
        </p:nvCxnSpPr>
        <p:spPr>
          <a:xfrm flipV="1">
            <a:off x="3120497" y="1391369"/>
            <a:ext cx="24421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Прямая со стрелкой 29"/>
          <p:cNvCxnSpPr>
            <a:stCxn id="18" idx="3"/>
            <a:endCxn id="19" idx="1"/>
          </p:cNvCxnSpPr>
          <p:nvPr/>
        </p:nvCxnSpPr>
        <p:spPr>
          <a:xfrm>
            <a:off x="4964818" y="1413914"/>
            <a:ext cx="250209" cy="10487"/>
          </a:xfrm>
          <a:prstGeom prst="straightConnector1">
            <a:avLst/>
          </a:prstGeom>
          <a:ln>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3" name="Прямая соединительная линия 42"/>
          <p:cNvCxnSpPr/>
          <p:nvPr/>
        </p:nvCxnSpPr>
        <p:spPr>
          <a:xfrm>
            <a:off x="1957847" y="4208025"/>
            <a:ext cx="8267388" cy="119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Прямая соединительная линия 44"/>
          <p:cNvCxnSpPr/>
          <p:nvPr/>
        </p:nvCxnSpPr>
        <p:spPr>
          <a:xfrm>
            <a:off x="3303247" y="1392940"/>
            <a:ext cx="0" cy="2680383"/>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48" name="Прямая соединительная линия 47"/>
          <p:cNvCxnSpPr/>
          <p:nvPr/>
        </p:nvCxnSpPr>
        <p:spPr>
          <a:xfrm>
            <a:off x="10105339" y="1392940"/>
            <a:ext cx="0" cy="2680383"/>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59" name="Блок-схема: узел 58"/>
          <p:cNvSpPr/>
          <p:nvPr/>
        </p:nvSpPr>
        <p:spPr>
          <a:xfrm>
            <a:off x="9963040" y="1948727"/>
            <a:ext cx="262195" cy="238223"/>
          </a:xfrm>
          <a:prstGeom prst="flowChartConnector">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862965" rtl="0" eaLnBrk="1" fontAlgn="auto" latinLnBrk="0" hangingPunct="1">
              <a:lnSpc>
                <a:spcPct val="100000"/>
              </a:lnSpc>
              <a:spcBef>
                <a:spcPts val="0"/>
              </a:spcBef>
              <a:spcAft>
                <a:spcPts val="0"/>
              </a:spcAft>
              <a:buClrTx/>
              <a:buSzTx/>
              <a:buFontTx/>
              <a:buNone/>
              <a:defRPr/>
            </a:pPr>
            <a:endParaRPr kumimoji="0" lang="ru-RU" sz="17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2" name="Прямая со стрелкой 61"/>
          <p:cNvCxnSpPr/>
          <p:nvPr/>
        </p:nvCxnSpPr>
        <p:spPr>
          <a:xfrm rot="5400000" flipH="1" flipV="1">
            <a:off x="3052094" y="2257514"/>
            <a:ext cx="352091" cy="187283"/>
          </a:xfrm>
          <a:prstGeom prst="straightConnector1">
            <a:avLst/>
          </a:prstGeom>
          <a:ln>
            <a:solidFill>
              <a:srgbClr val="94343D"/>
            </a:solidFill>
            <a:tailEnd type="arrow"/>
          </a:ln>
        </p:spPr>
        <p:style>
          <a:lnRef idx="2">
            <a:schemeClr val="accent1"/>
          </a:lnRef>
          <a:fillRef idx="0">
            <a:schemeClr val="accent1"/>
          </a:fillRef>
          <a:effectRef idx="1">
            <a:schemeClr val="accent1"/>
          </a:effectRef>
          <a:fontRef idx="minor">
            <a:schemeClr val="tx1"/>
          </a:fontRef>
        </p:style>
      </p:cxnSp>
      <p:cxnSp>
        <p:nvCxnSpPr>
          <p:cNvPr id="40" name="Прямая соединительная линия 39"/>
          <p:cNvCxnSpPr/>
          <p:nvPr/>
        </p:nvCxnSpPr>
        <p:spPr>
          <a:xfrm>
            <a:off x="1799166" y="2065778"/>
            <a:ext cx="10205601" cy="24281"/>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Прямая соединительная линия 40"/>
          <p:cNvCxnSpPr/>
          <p:nvPr/>
        </p:nvCxnSpPr>
        <p:spPr>
          <a:xfrm>
            <a:off x="3303247" y="1341927"/>
            <a:ext cx="0" cy="2731324"/>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44" name="Блок-схема: узел 43"/>
          <p:cNvSpPr/>
          <p:nvPr/>
        </p:nvSpPr>
        <p:spPr>
          <a:xfrm>
            <a:off x="3181894" y="1962212"/>
            <a:ext cx="260697" cy="238223"/>
          </a:xfrm>
          <a:prstGeom prst="flowChartConnector">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862965" rtl="0" eaLnBrk="1" fontAlgn="auto" latinLnBrk="0" hangingPunct="1">
              <a:lnSpc>
                <a:spcPct val="100000"/>
              </a:lnSpc>
              <a:spcBef>
                <a:spcPts val="0"/>
              </a:spcBef>
              <a:spcAft>
                <a:spcPts val="0"/>
              </a:spcAft>
              <a:buClrTx/>
              <a:buSzTx/>
              <a:buFontTx/>
              <a:buNone/>
              <a:defRPr/>
            </a:pPr>
            <a:endParaRPr kumimoji="0" lang="ru-RU" sz="1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Прямоугольник 48"/>
          <p:cNvSpPr/>
          <p:nvPr/>
        </p:nvSpPr>
        <p:spPr>
          <a:xfrm>
            <a:off x="1840950" y="2222974"/>
            <a:ext cx="1330452" cy="1023241"/>
          </a:xfrm>
          <a:prstGeom prst="rect">
            <a:avLst/>
          </a:prstGeom>
          <a:ln>
            <a:solidFill>
              <a:srgbClr val="94343D"/>
            </a:solid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Не менее, чем за 15 дней до дня окончания подачи заявок (ДОСПЗ)</a:t>
            </a:r>
          </a:p>
        </p:txBody>
      </p:sp>
      <p:sp>
        <p:nvSpPr>
          <p:cNvPr id="51" name="Блок-схема: узел 50"/>
          <p:cNvSpPr/>
          <p:nvPr/>
        </p:nvSpPr>
        <p:spPr>
          <a:xfrm>
            <a:off x="4852450" y="1969704"/>
            <a:ext cx="260697" cy="238223"/>
          </a:xfrm>
          <a:prstGeom prst="flowChartConnector">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862965" rtl="0" eaLnBrk="1" fontAlgn="auto" latinLnBrk="0" hangingPunct="1">
              <a:lnSpc>
                <a:spcPct val="100000"/>
              </a:lnSpc>
              <a:spcBef>
                <a:spcPts val="0"/>
              </a:spcBef>
              <a:spcAft>
                <a:spcPts val="0"/>
              </a:spcAft>
              <a:buClrTx/>
              <a:buSzTx/>
              <a:buFontTx/>
              <a:buNone/>
              <a:defRPr/>
            </a:pPr>
            <a:endParaRPr kumimoji="0" lang="ru-RU" sz="17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3" name="Прямая со стрелкой 52"/>
          <p:cNvCxnSpPr/>
          <p:nvPr/>
        </p:nvCxnSpPr>
        <p:spPr>
          <a:xfrm flipV="1">
            <a:off x="4829974" y="2165969"/>
            <a:ext cx="130348" cy="352090"/>
          </a:xfrm>
          <a:prstGeom prst="straightConnector1">
            <a:avLst/>
          </a:prstGeom>
          <a:ln>
            <a:solidFill>
              <a:srgbClr val="94343D"/>
            </a:solidFill>
            <a:tailEnd type="arrow"/>
          </a:ln>
        </p:spPr>
        <p:style>
          <a:lnRef idx="2">
            <a:schemeClr val="accent1"/>
          </a:lnRef>
          <a:fillRef idx="0">
            <a:schemeClr val="accent1"/>
          </a:fillRef>
          <a:effectRef idx="1">
            <a:schemeClr val="accent1"/>
          </a:effectRef>
          <a:fontRef idx="minor">
            <a:schemeClr val="tx1"/>
          </a:fontRef>
        </p:style>
      </p:cxnSp>
      <p:cxnSp>
        <p:nvCxnSpPr>
          <p:cNvPr id="64" name="Прямая соединительная линия 63"/>
          <p:cNvCxnSpPr/>
          <p:nvPr/>
        </p:nvCxnSpPr>
        <p:spPr>
          <a:xfrm flipH="1">
            <a:off x="4960323" y="1391369"/>
            <a:ext cx="22475" cy="2681882"/>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86" name="Прямая со стрелкой 85"/>
          <p:cNvCxnSpPr/>
          <p:nvPr/>
        </p:nvCxnSpPr>
        <p:spPr>
          <a:xfrm>
            <a:off x="8553181" y="1418409"/>
            <a:ext cx="169303" cy="5993"/>
          </a:xfrm>
          <a:prstGeom prst="straightConnector1">
            <a:avLst/>
          </a:prstGeom>
          <a:ln>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0" name="Прямая со стрелкой 99"/>
          <p:cNvCxnSpPr/>
          <p:nvPr/>
        </p:nvCxnSpPr>
        <p:spPr>
          <a:xfrm flipV="1">
            <a:off x="10093353" y="1410847"/>
            <a:ext cx="24571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9" name="Прямая со стрелкой 118"/>
          <p:cNvCxnSpPr/>
          <p:nvPr/>
        </p:nvCxnSpPr>
        <p:spPr>
          <a:xfrm flipV="1">
            <a:off x="674945" y="4919020"/>
            <a:ext cx="245715"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30" name="Прямоугольник 129"/>
          <p:cNvSpPr/>
          <p:nvPr/>
        </p:nvSpPr>
        <p:spPr>
          <a:xfrm>
            <a:off x="3612689" y="1079475"/>
            <a:ext cx="1293711" cy="631026"/>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862965" rtl="0" eaLnBrk="1" fontAlgn="auto" latinLnBrk="0" hangingPunct="1">
              <a:lnSpc>
                <a:spcPct val="100000"/>
              </a:lnSpc>
              <a:spcBef>
                <a:spcPts val="0"/>
              </a:spcBef>
              <a:spcAft>
                <a:spcPts val="0"/>
              </a:spcAft>
              <a:buClrTx/>
              <a:buSzTx/>
              <a:buFontTx/>
              <a:buNone/>
              <a:defRPr/>
            </a:pPr>
            <a:r>
              <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rPr>
              <a:t>Направляет заказчику</a:t>
            </a:r>
            <a:br>
              <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rPr>
              <a:t>2-е части заявок.</a:t>
            </a:r>
          </a:p>
          <a:p>
            <a:pPr marL="0" marR="0" lvl="0" indent="0" algn="ctr" defTabSz="862965" rtl="0" eaLnBrk="1" fontAlgn="auto" latinLnBrk="0" hangingPunct="1">
              <a:lnSpc>
                <a:spcPct val="100000"/>
              </a:lnSpc>
              <a:spcBef>
                <a:spcPts val="0"/>
              </a:spcBef>
              <a:spcAft>
                <a:spcPts val="0"/>
              </a:spcAft>
              <a:buClrTx/>
              <a:buSzTx/>
              <a:buFontTx/>
              <a:buNone/>
              <a:defRPr/>
            </a:pPr>
            <a:endParaRPr kumimoji="0" lang="ru-RU" sz="945"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41" name="Прямая соединительная линия 140"/>
          <p:cNvCxnSpPr/>
          <p:nvPr/>
        </p:nvCxnSpPr>
        <p:spPr>
          <a:xfrm>
            <a:off x="1962306" y="4344400"/>
            <a:ext cx="8267388" cy="10488"/>
          </a:xfrm>
          <a:prstGeom prst="line">
            <a:avLst/>
          </a:prstGeom>
        </p:spPr>
        <p:style>
          <a:lnRef idx="2">
            <a:schemeClr val="accent1"/>
          </a:lnRef>
          <a:fillRef idx="0">
            <a:schemeClr val="accent1"/>
          </a:fillRef>
          <a:effectRef idx="1">
            <a:schemeClr val="accent1"/>
          </a:effectRef>
          <a:fontRef idx="minor">
            <a:schemeClr val="tx1"/>
          </a:fontRef>
        </p:style>
      </p:cxnSp>
      <p:sp>
        <p:nvSpPr>
          <p:cNvPr id="157" name="Прямоугольник 156"/>
          <p:cNvSpPr/>
          <p:nvPr/>
        </p:nvSpPr>
        <p:spPr>
          <a:xfrm>
            <a:off x="10319856" y="2300451"/>
            <a:ext cx="1675141" cy="849512"/>
          </a:xfrm>
          <a:prstGeom prst="rect">
            <a:avLst/>
          </a:prstGeom>
          <a:ln>
            <a:solidFill>
              <a:srgbClr val="94343D"/>
            </a:solid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862965" rtl="0" eaLnBrk="1" fontAlgn="auto" latinLnBrk="0" hangingPunct="1">
              <a:lnSpc>
                <a:spcPct val="100000"/>
              </a:lnSpc>
              <a:spcBef>
                <a:spcPts val="0"/>
              </a:spcBef>
              <a:spcAft>
                <a:spcPts val="0"/>
              </a:spcAft>
              <a:buClrTx/>
              <a:buSzTx/>
              <a:buFontTx/>
              <a:buNone/>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Не позднее 1 часа с момента получения протокола по 2 частям</a:t>
            </a:r>
          </a:p>
        </p:txBody>
      </p:sp>
      <p:sp>
        <p:nvSpPr>
          <p:cNvPr id="164" name="Прямоугольная выноска 163"/>
          <p:cNvSpPr/>
          <p:nvPr/>
        </p:nvSpPr>
        <p:spPr>
          <a:xfrm>
            <a:off x="421704" y="331353"/>
            <a:ext cx="1182125" cy="678711"/>
          </a:xfrm>
          <a:prstGeom prst="wedgeRectCallout">
            <a:avLst>
              <a:gd name="adj1" fmla="val -20834"/>
              <a:gd name="adj2" fmla="val 46351"/>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862965" rtl="0" eaLnBrk="1" fontAlgn="auto" latinLnBrk="0" hangingPunct="1">
              <a:lnSpc>
                <a:spcPct val="100000"/>
              </a:lnSpc>
              <a:spcBef>
                <a:spcPts val="0"/>
              </a:spcBef>
              <a:spcAft>
                <a:spcPts val="0"/>
              </a:spcAft>
              <a:buClrTx/>
              <a:buSzTx/>
              <a:buFontTx/>
              <a:buNone/>
              <a:defRPr/>
            </a:pPr>
            <a:r>
              <a:rPr kumimoji="0" lang="ru-RU" sz="1130" b="0" i="0" u="none" strike="noStrike" kern="1200" cap="none" spc="0" normalizeH="0" baseline="0" noProof="0" dirty="0">
                <a:ln>
                  <a:noFill/>
                </a:ln>
                <a:solidFill>
                  <a:prstClr val="black"/>
                </a:solidFill>
                <a:effectLst/>
                <a:uLnTx/>
                <a:uFillTx/>
                <a:latin typeface="Calibri" panose="020F0502020204030204"/>
                <a:ea typeface="+mn-ea"/>
                <a:cs typeface="+mn-cs"/>
              </a:rPr>
              <a:t>Схема проведения ЭК с Проектной док-й</a:t>
            </a:r>
          </a:p>
        </p:txBody>
      </p:sp>
      <p:sp>
        <p:nvSpPr>
          <p:cNvPr id="85" name="Прямоугольная выноска 84"/>
          <p:cNvSpPr/>
          <p:nvPr/>
        </p:nvSpPr>
        <p:spPr>
          <a:xfrm>
            <a:off x="10707914" y="223632"/>
            <a:ext cx="624775" cy="635261"/>
          </a:xfrm>
          <a:prstGeom prst="wedgeRectCallout">
            <a:avLst/>
          </a:prstGeom>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862965" rtl="0" eaLnBrk="1" fontAlgn="auto" latinLnBrk="0" hangingPunct="1">
              <a:lnSpc>
                <a:spcPct val="100000"/>
              </a:lnSpc>
              <a:spcBef>
                <a:spcPts val="0"/>
              </a:spcBef>
              <a:spcAft>
                <a:spcPts val="0"/>
              </a:spcAft>
              <a:buClrTx/>
              <a:buSzTx/>
              <a:buFontTx/>
              <a:buNone/>
              <a:defRPr/>
            </a:pPr>
            <a:r>
              <a:rPr kumimoji="0" lang="ru-RU" sz="1130" b="0" i="0" u="none" strike="noStrike" kern="1200" cap="none" spc="0" normalizeH="0" baseline="0" noProof="0" dirty="0">
                <a:ln>
                  <a:noFill/>
                </a:ln>
                <a:solidFill>
                  <a:prstClr val="black"/>
                </a:solidFill>
                <a:effectLst/>
                <a:uLnTx/>
                <a:uFillTx/>
                <a:latin typeface="Calibri" panose="020F0502020204030204"/>
                <a:ea typeface="+mn-ea"/>
                <a:cs typeface="+mn-cs"/>
              </a:rPr>
              <a:t>Опера</a:t>
            </a:r>
            <a:br>
              <a:rPr kumimoji="0" lang="ru-RU" sz="113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ru-RU" sz="1130" b="0" i="0" u="none" strike="noStrike" kern="1200" cap="none" spc="0" normalizeH="0" baseline="0" noProof="0" dirty="0">
                <a:ln>
                  <a:noFill/>
                </a:ln>
                <a:solidFill>
                  <a:prstClr val="black"/>
                </a:solidFill>
                <a:effectLst/>
                <a:uLnTx/>
                <a:uFillTx/>
                <a:latin typeface="Calibri" panose="020F0502020204030204"/>
                <a:ea typeface="+mn-ea"/>
                <a:cs typeface="+mn-cs"/>
              </a:rPr>
              <a:t>тор</a:t>
            </a:r>
          </a:p>
        </p:txBody>
      </p:sp>
      <p:sp>
        <p:nvSpPr>
          <p:cNvPr id="65" name="Прямоугольник 64"/>
          <p:cNvSpPr/>
          <p:nvPr/>
        </p:nvSpPr>
        <p:spPr>
          <a:xfrm>
            <a:off x="3475907" y="2222430"/>
            <a:ext cx="1330452" cy="1023241"/>
          </a:xfrm>
          <a:prstGeom prst="rect">
            <a:avLst/>
          </a:prstGeom>
          <a:ln>
            <a:solidFill>
              <a:srgbClr val="94343D"/>
            </a:solid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Не позднее часа с  момента окончания срока подачи заявок  </a:t>
            </a:r>
          </a:p>
        </p:txBody>
      </p:sp>
      <p:sp>
        <p:nvSpPr>
          <p:cNvPr id="66" name="Прямоугольник 65"/>
          <p:cNvSpPr/>
          <p:nvPr/>
        </p:nvSpPr>
        <p:spPr>
          <a:xfrm>
            <a:off x="6074404" y="2216026"/>
            <a:ext cx="2846502" cy="1145224"/>
          </a:xfrm>
          <a:prstGeom prst="rect">
            <a:avLst/>
          </a:prstGeom>
          <a:ln>
            <a:solidFill>
              <a:srgbClr val="94343D"/>
            </a:solid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Не позднее 2 </a:t>
            </a:r>
            <a:r>
              <a:rPr kumimoji="0" lang="ru-RU" sz="1200" b="0" i="0" u="none" strike="noStrike" kern="1200" cap="none" spc="0" normalizeH="0" baseline="0" noProof="0" dirty="0" err="1">
                <a:ln>
                  <a:noFill/>
                </a:ln>
                <a:solidFill>
                  <a:prstClr val="black"/>
                </a:solidFill>
                <a:effectLst/>
                <a:uLnTx/>
                <a:uFillTx/>
                <a:latin typeface="Calibri" panose="020F0502020204030204"/>
                <a:ea typeface="+mn-ea"/>
                <a:cs typeface="+mn-cs"/>
              </a:rPr>
              <a:t>раб.дней</a:t>
            </a: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 со дня, следующего за днем получения2-х частей, но не позднее ДОС рассмотрения и оценки 2-х частей заявок, установленной в извещении</a:t>
            </a:r>
          </a:p>
        </p:txBody>
      </p:sp>
      <p:sp>
        <p:nvSpPr>
          <p:cNvPr id="68" name="Прямоугольник 67"/>
          <p:cNvSpPr/>
          <p:nvPr/>
        </p:nvSpPr>
        <p:spPr>
          <a:xfrm>
            <a:off x="7192708" y="944959"/>
            <a:ext cx="1221365" cy="910493"/>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862965" rtl="0" eaLnBrk="1" fontAlgn="auto" latinLnBrk="0" hangingPunct="1">
              <a:lnSpc>
                <a:spcPct val="100000"/>
              </a:lnSpc>
              <a:spcBef>
                <a:spcPts val="0"/>
              </a:spcBef>
              <a:spcAft>
                <a:spcPts val="0"/>
              </a:spcAft>
              <a:buClrTx/>
              <a:buSzTx/>
              <a:buFontTx/>
              <a:buNone/>
              <a:defRPr/>
            </a:pPr>
            <a:r>
              <a:rPr kumimoji="0" lang="ru-RU" sz="1050" b="0" i="0" u="none" strike="noStrike" kern="1200" cap="none" spc="0" normalizeH="0" baseline="0" noProof="0" dirty="0">
                <a:ln>
                  <a:noFill/>
                </a:ln>
                <a:solidFill>
                  <a:prstClr val="black"/>
                </a:solidFill>
                <a:effectLst/>
                <a:uLnTx/>
                <a:uFillTx/>
                <a:latin typeface="Calibri" panose="020F0502020204030204"/>
                <a:ea typeface="+mn-ea"/>
                <a:cs typeface="+mn-cs"/>
              </a:rPr>
              <a:t>Подписывает протокол рассмотрения и оценки 2-х частей  </a:t>
            </a:r>
            <a:r>
              <a:rPr kumimoji="0" lang="ru-RU" sz="1050" b="1" i="0" u="none" strike="noStrike" kern="1200" cap="none" spc="0" normalizeH="0" baseline="0" noProof="0" dirty="0">
                <a:ln>
                  <a:noFill/>
                </a:ln>
                <a:solidFill>
                  <a:prstClr val="black"/>
                </a:solidFill>
                <a:effectLst/>
                <a:uLnTx/>
                <a:uFillTx/>
                <a:latin typeface="Calibri" panose="020F0502020204030204"/>
                <a:ea typeface="+mn-ea"/>
                <a:cs typeface="+mn-cs"/>
              </a:rPr>
              <a:t>(все члены)</a:t>
            </a:r>
          </a:p>
        </p:txBody>
      </p:sp>
      <p:cxnSp>
        <p:nvCxnSpPr>
          <p:cNvPr id="6" name="Прямая со стрелкой 5"/>
          <p:cNvCxnSpPr>
            <a:endCxn id="19" idx="0"/>
          </p:cNvCxnSpPr>
          <p:nvPr/>
        </p:nvCxnSpPr>
        <p:spPr>
          <a:xfrm flipH="1">
            <a:off x="5893739" y="463203"/>
            <a:ext cx="670225" cy="6059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a:stCxn id="23" idx="3"/>
            <a:endCxn id="68" idx="0"/>
          </p:cNvCxnSpPr>
          <p:nvPr/>
        </p:nvCxnSpPr>
        <p:spPr>
          <a:xfrm>
            <a:off x="7188738" y="463201"/>
            <a:ext cx="614653" cy="4817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4" name="Прямоугольная выноска 73"/>
          <p:cNvSpPr/>
          <p:nvPr/>
        </p:nvSpPr>
        <p:spPr>
          <a:xfrm>
            <a:off x="8920906" y="204763"/>
            <a:ext cx="624775" cy="635261"/>
          </a:xfrm>
          <a:prstGeom prst="wedgeRectCallou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862965" rtl="0" eaLnBrk="1" fontAlgn="auto" latinLnBrk="0" hangingPunct="1">
              <a:lnSpc>
                <a:spcPct val="100000"/>
              </a:lnSpc>
              <a:spcBef>
                <a:spcPts val="0"/>
              </a:spcBef>
              <a:spcAft>
                <a:spcPts val="0"/>
              </a:spcAft>
              <a:buClrTx/>
              <a:buSzTx/>
              <a:buFontTx/>
              <a:buNone/>
              <a:defRPr/>
            </a:pPr>
            <a:r>
              <a:rPr kumimoji="0" lang="ru-RU" sz="1130" b="0" i="0" u="none" strike="noStrike" kern="1200" cap="none" spc="0" normalizeH="0" baseline="0" noProof="0" dirty="0">
                <a:ln>
                  <a:noFill/>
                </a:ln>
                <a:solidFill>
                  <a:prstClr val="black"/>
                </a:solidFill>
                <a:effectLst/>
                <a:uLnTx/>
                <a:uFillTx/>
                <a:latin typeface="Calibri" panose="020F0502020204030204"/>
                <a:ea typeface="+mn-ea"/>
                <a:cs typeface="+mn-cs"/>
              </a:rPr>
              <a:t>Заказ</a:t>
            </a:r>
            <a:br>
              <a:rPr kumimoji="0" lang="ru-RU" sz="113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ru-RU" sz="1130" b="0" i="0" u="none" strike="noStrike" kern="1200" cap="none" spc="0" normalizeH="0" baseline="0" noProof="0" dirty="0">
                <a:ln>
                  <a:noFill/>
                </a:ln>
                <a:solidFill>
                  <a:prstClr val="black"/>
                </a:solidFill>
                <a:effectLst/>
                <a:uLnTx/>
                <a:uFillTx/>
                <a:latin typeface="Calibri" panose="020F0502020204030204"/>
                <a:ea typeface="+mn-ea"/>
                <a:cs typeface="+mn-cs"/>
              </a:rPr>
              <a:t>чик</a:t>
            </a:r>
          </a:p>
        </p:txBody>
      </p:sp>
      <p:sp>
        <p:nvSpPr>
          <p:cNvPr id="75" name="Прямоугольник 74"/>
          <p:cNvSpPr/>
          <p:nvPr/>
        </p:nvSpPr>
        <p:spPr>
          <a:xfrm>
            <a:off x="8774957" y="1012175"/>
            <a:ext cx="1221367" cy="887414"/>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900" b="0" i="0" u="none" strike="noStrike" kern="1200" cap="none" spc="0" normalizeH="0" baseline="0" noProof="0" dirty="0">
                <a:ln>
                  <a:noFill/>
                </a:ln>
                <a:solidFill>
                  <a:prstClr val="black"/>
                </a:solidFill>
                <a:effectLst/>
                <a:uLnTx/>
                <a:uFillTx/>
                <a:latin typeface="Calibri" panose="020F0502020204030204"/>
                <a:ea typeface="+mn-ea"/>
                <a:cs typeface="+mn-cs"/>
              </a:rPr>
              <a:t>Формирует протокол, подписывает его ЭП, Направляет протокол …  2-х частей оператору</a:t>
            </a:r>
          </a:p>
        </p:txBody>
      </p:sp>
      <p:sp>
        <p:nvSpPr>
          <p:cNvPr id="76" name="Прямоугольник 75"/>
          <p:cNvSpPr/>
          <p:nvPr/>
        </p:nvSpPr>
        <p:spPr>
          <a:xfrm>
            <a:off x="10384973" y="1025961"/>
            <a:ext cx="1615985" cy="855091"/>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862965" rtl="0" eaLnBrk="1" fontAlgn="auto" latinLnBrk="0" hangingPunct="1">
              <a:lnSpc>
                <a:spcPct val="100000"/>
              </a:lnSpc>
              <a:spcBef>
                <a:spcPts val="0"/>
              </a:spcBef>
              <a:spcAft>
                <a:spcPts val="0"/>
              </a:spcAft>
              <a:buClrTx/>
              <a:buSzTx/>
              <a:buFontTx/>
              <a:buNone/>
              <a:defRPr/>
            </a:pPr>
            <a:r>
              <a:rPr kumimoji="0" lang="ru-RU" sz="1050" b="0" i="0" u="none" strike="noStrike" kern="1200" cap="none" spc="0" normalizeH="0" baseline="0" noProof="0" dirty="0">
                <a:ln>
                  <a:noFill/>
                </a:ln>
                <a:solidFill>
                  <a:prstClr val="black"/>
                </a:solidFill>
                <a:effectLst/>
                <a:uLnTx/>
                <a:uFillTx/>
                <a:latin typeface="Calibri" panose="020F0502020204030204"/>
                <a:ea typeface="+mn-ea"/>
                <a:cs typeface="+mn-cs"/>
              </a:rPr>
              <a:t>Направляет ценовые предложения (3-и части заявок) заказчику + размещает протокол по 2-м частям в ЕИС и на ЭП</a:t>
            </a:r>
          </a:p>
        </p:txBody>
      </p:sp>
      <p:sp>
        <p:nvSpPr>
          <p:cNvPr id="71" name="TextBox 70"/>
          <p:cNvSpPr txBox="1"/>
          <p:nvPr/>
        </p:nvSpPr>
        <p:spPr>
          <a:xfrm>
            <a:off x="1148038" y="4744446"/>
            <a:ext cx="1036901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ru-RU" sz="1400" b="1" i="0" u="none" strike="noStrike" kern="1200" cap="none" spc="0" normalizeH="0" baseline="0" noProof="0" dirty="0">
                <a:ln>
                  <a:noFill/>
                </a:ln>
                <a:solidFill>
                  <a:srgbClr val="FF0000"/>
                </a:solidFill>
                <a:effectLst/>
                <a:uLnTx/>
                <a:uFillTx/>
                <a:latin typeface="Calibri" panose="020F0502020204030204"/>
                <a:ea typeface="+mn-ea"/>
                <a:cs typeface="+mn-cs"/>
              </a:rPr>
              <a:t>Нет регламентации – смотрим просто ЭК. </a:t>
            </a:r>
            <a:endParaRPr kumimoji="0" lang="ru-RU" sz="1400" b="1" i="1"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ubtitle 2"/>
          <p:cNvSpPr txBox="1"/>
          <p:nvPr/>
        </p:nvSpPr>
        <p:spPr bwMode="auto">
          <a:xfrm>
            <a:off x="1779593" y="6415088"/>
            <a:ext cx="4143375" cy="246062"/>
          </a:xfrm>
          <a:prstGeom prst="rect">
            <a:avLst/>
          </a:prstGeom>
          <a:noFill/>
          <a:ln w="9525">
            <a:noFill/>
            <a:miter lim="800000"/>
          </a:ln>
        </p:spPr>
        <p:txBody>
          <a:bodyPr/>
          <a:lstStyle/>
          <a:p>
            <a:pPr marL="0" marR="0" lvl="0" indent="0" algn="l" defTabSz="914400" rtl="0" eaLnBrk="1" fontAlgn="auto" latinLnBrk="0" hangingPunct="1">
              <a:lnSpc>
                <a:spcPct val="100000"/>
              </a:lnSpc>
              <a:spcBef>
                <a:spcPct val="20000"/>
              </a:spcBef>
              <a:spcAft>
                <a:spcPts val="0"/>
              </a:spcAft>
              <a:buClrTx/>
              <a:buSzTx/>
              <a:buFontTx/>
              <a:buNone/>
              <a:defRPr/>
            </a:pPr>
            <a:r>
              <a:rPr kumimoji="0" lang="ru-RU" sz="800" b="0" i="0" u="none" strike="noStrike" kern="1200" cap="none" spc="0" normalizeH="0" baseline="0" noProof="0" dirty="0">
                <a:ln>
                  <a:noFill/>
                </a:ln>
                <a:solidFill>
                  <a:prstClr val="white"/>
                </a:solidFill>
                <a:effectLst/>
                <a:uLnTx/>
                <a:uFillTx/>
                <a:latin typeface="Calibri" panose="020F0502020204030204"/>
                <a:ea typeface="+mn-ea"/>
                <a:cs typeface="+mn-cs"/>
              </a:rPr>
              <a:t>Высшая школа экономики, Москва, 2015</a:t>
            </a:r>
            <a:endParaRPr kumimoji="1" lang="ru-RU" sz="800" b="0" i="0" u="none" strike="noStrike" kern="1200" cap="none" spc="0" normalizeH="0" baseline="0" noProof="0" dirty="0">
              <a:ln>
                <a:noFill/>
              </a:ln>
              <a:solidFill>
                <a:prstClr val="white"/>
              </a:solidFill>
              <a:effectLst/>
              <a:uLnTx/>
              <a:uFillTx/>
              <a:latin typeface="Myriad Pro"/>
              <a:ea typeface="+mn-ea"/>
              <a:cs typeface="+mn-cs"/>
            </a:endParaRPr>
          </a:p>
        </p:txBody>
      </p:sp>
      <p:sp>
        <p:nvSpPr>
          <p:cNvPr id="14343" name="Rectangle 9"/>
          <p:cNvSpPr>
            <a:spLocks noChangeArrowheads="1"/>
          </p:cNvSpPr>
          <p:nvPr/>
        </p:nvSpPr>
        <p:spPr bwMode="auto">
          <a:xfrm>
            <a:off x="8824915" y="2255839"/>
            <a:ext cx="728469" cy="369332"/>
          </a:xfrm>
          <a:prstGeom prst="rect">
            <a:avLst/>
          </a:prstGeom>
          <a:noFill/>
          <a:ln w="9525">
            <a:noFill/>
            <a:miter lim="800000"/>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ru-RU" sz="1800" b="0" i="0" u="none" strike="noStrike" kern="1200" cap="none" spc="0" normalizeH="0" baseline="0" noProof="0" dirty="0">
                <a:ln>
                  <a:noFill/>
                </a:ln>
                <a:solidFill>
                  <a:srgbClr val="FFFFFF"/>
                </a:solidFill>
                <a:effectLst/>
                <a:uLnTx/>
                <a:uFillTx/>
                <a:latin typeface="Myriad Pro"/>
                <a:ea typeface="+mn-ea"/>
                <a:cs typeface="+mn-cs"/>
              </a:rPr>
              <a:t>фото</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344" name="Rectangle 10"/>
          <p:cNvSpPr>
            <a:spLocks noChangeArrowheads="1"/>
          </p:cNvSpPr>
          <p:nvPr/>
        </p:nvSpPr>
        <p:spPr bwMode="auto">
          <a:xfrm>
            <a:off x="7946943" y="4111546"/>
            <a:ext cx="674687" cy="646331"/>
          </a:xfrm>
          <a:prstGeom prst="rect">
            <a:avLst/>
          </a:prstGeom>
          <a:noFill/>
          <a:ln w="9525">
            <a:noFill/>
            <a:miter lim="800000"/>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ru-RU" sz="1800" b="0" i="0" u="none" strike="noStrike" kern="1200" cap="none" spc="0" normalizeH="0" baseline="0" noProof="0" dirty="0">
                <a:ln>
                  <a:noFill/>
                </a:ln>
                <a:solidFill>
                  <a:srgbClr val="FFFFFF"/>
                </a:solidFill>
                <a:effectLst/>
                <a:uLnTx/>
                <a:uFillTx/>
                <a:latin typeface="Myriad Pro"/>
                <a:ea typeface="+mn-ea"/>
                <a:cs typeface="+mn-cs"/>
              </a:rPr>
              <a:t>фото</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345" name="Rectangle 11"/>
          <p:cNvSpPr>
            <a:spLocks noChangeArrowheads="1"/>
          </p:cNvSpPr>
          <p:nvPr/>
        </p:nvSpPr>
        <p:spPr bwMode="auto">
          <a:xfrm>
            <a:off x="8824915" y="5591175"/>
            <a:ext cx="728469" cy="369332"/>
          </a:xfrm>
          <a:prstGeom prst="rect">
            <a:avLst/>
          </a:prstGeom>
          <a:noFill/>
          <a:ln w="9525">
            <a:noFill/>
            <a:miter lim="800000"/>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ru-RU" sz="1800" b="0" i="0" u="none" strike="noStrike" kern="1200" cap="none" spc="0" normalizeH="0" baseline="0" noProof="0">
                <a:ln>
                  <a:noFill/>
                </a:ln>
                <a:solidFill>
                  <a:srgbClr val="FFFFFF"/>
                </a:solidFill>
                <a:effectLst/>
                <a:uLnTx/>
                <a:uFillTx/>
                <a:latin typeface="Myriad Pro"/>
                <a:ea typeface="+mn-ea"/>
                <a:cs typeface="+mn-cs"/>
              </a:rPr>
              <a:t>фото</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Номер слайда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B65F501-F5CC-4E12-934E-78BB5E4DA208}"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295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0" name="Прямоугольник 19"/>
          <p:cNvSpPr/>
          <p:nvPr/>
        </p:nvSpPr>
        <p:spPr>
          <a:xfrm>
            <a:off x="7202281" y="991765"/>
            <a:ext cx="1440867" cy="68580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rPr>
              <a:t>Осуществляет ранжирование заявок, определяет победителя</a:t>
            </a:r>
          </a:p>
        </p:txBody>
      </p:sp>
      <p:sp>
        <p:nvSpPr>
          <p:cNvPr id="23" name="Прямоугольная выноска 22"/>
          <p:cNvSpPr/>
          <p:nvPr/>
        </p:nvSpPr>
        <p:spPr>
          <a:xfrm>
            <a:off x="7335013" y="43744"/>
            <a:ext cx="661737" cy="673768"/>
          </a:xfrm>
          <a:prstGeom prst="wedgeRectCallou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100" b="0" i="0" u="none" strike="noStrike" kern="1200" cap="none" spc="0" normalizeH="0" baseline="0" noProof="0" dirty="0" err="1">
                <a:ln>
                  <a:noFill/>
                </a:ln>
                <a:solidFill>
                  <a:prstClr val="black"/>
                </a:solidFill>
                <a:effectLst/>
                <a:uLnTx/>
                <a:uFillTx/>
                <a:latin typeface="Calibri" panose="020F0502020204030204"/>
                <a:ea typeface="+mn-ea"/>
                <a:cs typeface="+mn-cs"/>
              </a:rPr>
              <a:t>Комис</a:t>
            </a:r>
            <a:br>
              <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rPr>
              <a:t>сия</a:t>
            </a:r>
          </a:p>
        </p:txBody>
      </p:sp>
      <p:cxnSp>
        <p:nvCxnSpPr>
          <p:cNvPr id="32" name="Прямая со стрелкой 31"/>
          <p:cNvCxnSpPr/>
          <p:nvPr/>
        </p:nvCxnSpPr>
        <p:spPr>
          <a:xfrm flipV="1">
            <a:off x="7021847" y="1294341"/>
            <a:ext cx="180432" cy="5695"/>
          </a:xfrm>
          <a:prstGeom prst="straightConnector1">
            <a:avLst/>
          </a:prstGeom>
          <a:ln>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3" name="Прямая соединительная линия 42"/>
          <p:cNvCxnSpPr/>
          <p:nvPr/>
        </p:nvCxnSpPr>
        <p:spPr>
          <a:xfrm>
            <a:off x="1694011" y="4121416"/>
            <a:ext cx="8758989" cy="12032"/>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Прямая соединительная линия 46"/>
          <p:cNvCxnSpPr>
            <a:endCxn id="58" idx="4"/>
          </p:cNvCxnSpPr>
          <p:nvPr/>
        </p:nvCxnSpPr>
        <p:spPr>
          <a:xfrm>
            <a:off x="8643483" y="1293672"/>
            <a:ext cx="7635" cy="86154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48" name="Прямая соединительная линия 47"/>
          <p:cNvCxnSpPr/>
          <p:nvPr/>
        </p:nvCxnSpPr>
        <p:spPr>
          <a:xfrm>
            <a:off x="10343955" y="1270998"/>
            <a:ext cx="0" cy="2841215"/>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57" name="Блок-схема: узел 56"/>
          <p:cNvSpPr/>
          <p:nvPr/>
        </p:nvSpPr>
        <p:spPr>
          <a:xfrm>
            <a:off x="6883534" y="1894140"/>
            <a:ext cx="276727" cy="252663"/>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Блок-схема: узел 57"/>
          <p:cNvSpPr/>
          <p:nvPr/>
        </p:nvSpPr>
        <p:spPr>
          <a:xfrm>
            <a:off x="8512754" y="1902557"/>
            <a:ext cx="276727" cy="252663"/>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Блок-схема: узел 58"/>
          <p:cNvSpPr/>
          <p:nvPr/>
        </p:nvSpPr>
        <p:spPr>
          <a:xfrm>
            <a:off x="10193966" y="1860263"/>
            <a:ext cx="276727" cy="252663"/>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0" name="Прямая соединительная линия 39"/>
          <p:cNvCxnSpPr/>
          <p:nvPr/>
        </p:nvCxnSpPr>
        <p:spPr>
          <a:xfrm>
            <a:off x="6955154" y="1995752"/>
            <a:ext cx="3388801" cy="0"/>
          </a:xfrm>
          <a:prstGeom prst="line">
            <a:avLst/>
          </a:prstGeom>
        </p:spPr>
        <p:style>
          <a:lnRef idx="2">
            <a:schemeClr val="accent1"/>
          </a:lnRef>
          <a:fillRef idx="0">
            <a:schemeClr val="accent1"/>
          </a:fillRef>
          <a:effectRef idx="1">
            <a:schemeClr val="accent1"/>
          </a:effectRef>
          <a:fontRef idx="minor">
            <a:schemeClr val="tx1"/>
          </a:fontRef>
        </p:style>
      </p:cxnSp>
      <p:sp>
        <p:nvSpPr>
          <p:cNvPr id="61" name="Прямоугольник 60"/>
          <p:cNvSpPr/>
          <p:nvPr/>
        </p:nvSpPr>
        <p:spPr>
          <a:xfrm>
            <a:off x="7665880" y="2647790"/>
            <a:ext cx="1945683" cy="1077117"/>
          </a:xfrm>
          <a:prstGeom prst="rect">
            <a:avLst/>
          </a:prstGeom>
          <a:ln>
            <a:solidFill>
              <a:srgbClr val="94343D"/>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rPr>
              <a:t>Не позднее одного рабочего дня после получения от оператора ценовых предложений «допущенных» участников</a:t>
            </a:r>
          </a:p>
        </p:txBody>
      </p:sp>
      <p:cxnSp>
        <p:nvCxnSpPr>
          <p:cNvPr id="63" name="Прямая соединительная линия 62"/>
          <p:cNvCxnSpPr/>
          <p:nvPr/>
        </p:nvCxnSpPr>
        <p:spPr>
          <a:xfrm flipH="1">
            <a:off x="6984530" y="1270276"/>
            <a:ext cx="18967" cy="2841935"/>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70" name="Прямоугольная выноска 69"/>
          <p:cNvSpPr/>
          <p:nvPr/>
        </p:nvSpPr>
        <p:spPr>
          <a:xfrm>
            <a:off x="9280697" y="65596"/>
            <a:ext cx="661737" cy="673768"/>
          </a:xfrm>
          <a:prstGeom prst="wedgeRectCallou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200" b="0" i="0" u="none" strike="noStrike" kern="1200" cap="none" spc="0" normalizeH="0" baseline="0" noProof="0" dirty="0" err="1">
                <a:ln>
                  <a:noFill/>
                </a:ln>
                <a:solidFill>
                  <a:prstClr val="black"/>
                </a:solidFill>
                <a:effectLst/>
                <a:uLnTx/>
                <a:uFillTx/>
                <a:latin typeface="Calibri" panose="020F0502020204030204"/>
                <a:ea typeface="+mn-ea"/>
                <a:cs typeface="+mn-cs"/>
              </a:rPr>
              <a:t>Комис</a:t>
            </a:r>
            <a:b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сия</a:t>
            </a:r>
          </a:p>
        </p:txBody>
      </p:sp>
      <p:sp>
        <p:nvSpPr>
          <p:cNvPr id="71" name="Прямоугольник 70"/>
          <p:cNvSpPr/>
          <p:nvPr/>
        </p:nvSpPr>
        <p:spPr>
          <a:xfrm>
            <a:off x="8891128" y="998506"/>
            <a:ext cx="1440867" cy="68579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rPr>
              <a:t>Подписывает протокол подведения итогов электронного конкурса (</a:t>
            </a:r>
            <a:r>
              <a:rPr kumimoji="0" lang="ru-RU" sz="1000" b="1" i="0" u="none" strike="noStrike" kern="1200" cap="none" spc="0" normalizeH="0" baseline="0" noProof="0" dirty="0">
                <a:ln>
                  <a:noFill/>
                </a:ln>
                <a:solidFill>
                  <a:prstClr val="black"/>
                </a:solidFill>
                <a:effectLst/>
                <a:uLnTx/>
                <a:uFillTx/>
                <a:latin typeface="Calibri" panose="020F0502020204030204"/>
                <a:ea typeface="+mn-ea"/>
                <a:cs typeface="+mn-cs"/>
              </a:rPr>
              <a:t>все члены</a:t>
            </a:r>
            <a:r>
              <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86" name="Прямая со стрелкой 85"/>
          <p:cNvCxnSpPr/>
          <p:nvPr/>
        </p:nvCxnSpPr>
        <p:spPr>
          <a:xfrm>
            <a:off x="8698929" y="1299368"/>
            <a:ext cx="180432" cy="6058"/>
          </a:xfrm>
          <a:prstGeom prst="straightConnector1">
            <a:avLst/>
          </a:prstGeom>
          <a:ln>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99" name="Прямоугольная выноска 98"/>
          <p:cNvSpPr/>
          <p:nvPr/>
        </p:nvSpPr>
        <p:spPr>
          <a:xfrm>
            <a:off x="2459264" y="4266327"/>
            <a:ext cx="661737" cy="673768"/>
          </a:xfrm>
          <a:prstGeom prst="wedgeRectCallou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Заказ</a:t>
            </a:r>
            <a:b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чик</a:t>
            </a:r>
          </a:p>
        </p:txBody>
      </p:sp>
      <p:cxnSp>
        <p:nvCxnSpPr>
          <p:cNvPr id="100" name="Прямая со стрелкой 99"/>
          <p:cNvCxnSpPr/>
          <p:nvPr/>
        </p:nvCxnSpPr>
        <p:spPr>
          <a:xfrm flipV="1">
            <a:off x="10331995" y="1290280"/>
            <a:ext cx="259596"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1" name="Прямоугольник 100"/>
          <p:cNvSpPr/>
          <p:nvPr/>
        </p:nvSpPr>
        <p:spPr>
          <a:xfrm>
            <a:off x="1694011" y="5032492"/>
            <a:ext cx="2157267" cy="61905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rPr>
              <a:t>Формирует и подписывает, направляет протокол подведения итогов электронного конкурса оператору ЭП</a:t>
            </a:r>
          </a:p>
        </p:txBody>
      </p:sp>
      <p:cxnSp>
        <p:nvCxnSpPr>
          <p:cNvPr id="102" name="Прямая соединительная линия 101"/>
          <p:cNvCxnSpPr/>
          <p:nvPr/>
        </p:nvCxnSpPr>
        <p:spPr>
          <a:xfrm>
            <a:off x="3989640" y="4193837"/>
            <a:ext cx="31117" cy="2610142"/>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04" name="Прямая соединительная линия 103"/>
          <p:cNvCxnSpPr>
            <a:endCxn id="105" idx="6"/>
          </p:cNvCxnSpPr>
          <p:nvPr/>
        </p:nvCxnSpPr>
        <p:spPr>
          <a:xfrm>
            <a:off x="1782452" y="5758874"/>
            <a:ext cx="2345521" cy="1"/>
          </a:xfrm>
          <a:prstGeom prst="line">
            <a:avLst/>
          </a:prstGeom>
        </p:spPr>
        <p:style>
          <a:lnRef idx="2">
            <a:schemeClr val="accent1"/>
          </a:lnRef>
          <a:fillRef idx="0">
            <a:schemeClr val="accent1"/>
          </a:fillRef>
          <a:effectRef idx="1">
            <a:schemeClr val="accent1"/>
          </a:effectRef>
          <a:fontRef idx="minor">
            <a:schemeClr val="tx1"/>
          </a:fontRef>
        </p:style>
      </p:cxnSp>
      <p:sp>
        <p:nvSpPr>
          <p:cNvPr id="105" name="Блок-схема: узел 104"/>
          <p:cNvSpPr/>
          <p:nvPr/>
        </p:nvSpPr>
        <p:spPr>
          <a:xfrm>
            <a:off x="3851278" y="5632543"/>
            <a:ext cx="276727" cy="252663"/>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Прямоугольник 105"/>
          <p:cNvSpPr/>
          <p:nvPr/>
        </p:nvSpPr>
        <p:spPr>
          <a:xfrm>
            <a:off x="1694053" y="5885588"/>
            <a:ext cx="2067195" cy="918393"/>
          </a:xfrm>
          <a:prstGeom prst="rect">
            <a:avLst/>
          </a:prstGeom>
          <a:ln>
            <a:solidFill>
              <a:srgbClr val="94343D"/>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rPr>
              <a:t>Не позднее одного рабочего дня после получения от оператора ценовых предложений «допущенных» участников</a:t>
            </a:r>
          </a:p>
        </p:txBody>
      </p:sp>
      <p:cxnSp>
        <p:nvCxnSpPr>
          <p:cNvPr id="141" name="Прямая соединительная линия 140"/>
          <p:cNvCxnSpPr/>
          <p:nvPr/>
        </p:nvCxnSpPr>
        <p:spPr>
          <a:xfrm>
            <a:off x="1694011" y="4193837"/>
            <a:ext cx="8758989" cy="1203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2" name="Прямая со стрелкой 141"/>
          <p:cNvCxnSpPr/>
          <p:nvPr/>
        </p:nvCxnSpPr>
        <p:spPr>
          <a:xfrm flipV="1">
            <a:off x="1496309" y="5221093"/>
            <a:ext cx="197699" cy="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9" name="Прямоугольная выноска 88"/>
          <p:cNvSpPr/>
          <p:nvPr/>
        </p:nvSpPr>
        <p:spPr>
          <a:xfrm>
            <a:off x="10100385" y="5862942"/>
            <a:ext cx="1253479" cy="576707"/>
          </a:xfrm>
          <a:prstGeom prst="wedgeRectCallout">
            <a:avLst>
              <a:gd name="adj1" fmla="val -20834"/>
              <a:gd name="adj2" fmla="val 46351"/>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Схема проведения ЭК (продолжение)</a:t>
            </a:r>
          </a:p>
        </p:txBody>
      </p:sp>
      <p:sp>
        <p:nvSpPr>
          <p:cNvPr id="55" name="Прямоугольная выноска 24"/>
          <p:cNvSpPr/>
          <p:nvPr/>
        </p:nvSpPr>
        <p:spPr>
          <a:xfrm>
            <a:off x="6300236" y="4299826"/>
            <a:ext cx="661737" cy="673768"/>
          </a:xfrm>
          <a:prstGeom prst="wedgeRectCallou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Опера</a:t>
            </a:r>
            <a:b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тор</a:t>
            </a:r>
          </a:p>
        </p:txBody>
      </p:sp>
      <p:sp>
        <p:nvSpPr>
          <p:cNvPr id="56" name="Прямоугольник 55"/>
          <p:cNvSpPr/>
          <p:nvPr/>
        </p:nvSpPr>
        <p:spPr>
          <a:xfrm>
            <a:off x="4233075" y="5035575"/>
            <a:ext cx="1750775" cy="73392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rPr>
              <a:t>Размещает в ЕИС и на ЭП протокол подведения итогов</a:t>
            </a:r>
          </a:p>
        </p:txBody>
      </p:sp>
      <p:sp>
        <p:nvSpPr>
          <p:cNvPr id="60" name="Прямоугольник 59"/>
          <p:cNvSpPr/>
          <p:nvPr/>
        </p:nvSpPr>
        <p:spPr>
          <a:xfrm>
            <a:off x="7202280" y="5032491"/>
            <a:ext cx="2204219" cy="83374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000" b="0" i="0" u="none" strike="noStrike" kern="1200" cap="none" spc="0" normalizeH="0" baseline="0" noProof="0" dirty="0">
                <a:ln>
                  <a:noFill/>
                </a:ln>
                <a:solidFill>
                  <a:prstClr val="black"/>
                </a:solidFill>
                <a:effectLst/>
                <a:uLnTx/>
                <a:uFillTx/>
                <a:latin typeface="Calibri" panose="020F0502020204030204"/>
                <a:ea typeface="+mn-ea"/>
                <a:cs typeface="+mn-cs"/>
              </a:rPr>
              <a:t>Размещает в ЕИС информацию об участниках (наименование и ИНН), № записи в реестре аккредитованных участников, идентификационный номер заявки</a:t>
            </a:r>
          </a:p>
        </p:txBody>
      </p:sp>
      <p:sp>
        <p:nvSpPr>
          <p:cNvPr id="65" name="Прямоугольник 64"/>
          <p:cNvSpPr/>
          <p:nvPr/>
        </p:nvSpPr>
        <p:spPr>
          <a:xfrm>
            <a:off x="5744759" y="5950372"/>
            <a:ext cx="1537127" cy="797651"/>
          </a:xfrm>
          <a:prstGeom prst="rect">
            <a:avLst/>
          </a:prstGeom>
          <a:ln>
            <a:solidFill>
              <a:srgbClr val="94343D"/>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rPr>
              <a:t>Не позднее 1 часа с момента получения итогового протокола</a:t>
            </a:r>
          </a:p>
        </p:txBody>
      </p:sp>
      <p:cxnSp>
        <p:nvCxnSpPr>
          <p:cNvPr id="66" name="Прямая со стрелкой 65"/>
          <p:cNvCxnSpPr/>
          <p:nvPr/>
        </p:nvCxnSpPr>
        <p:spPr>
          <a:xfrm flipH="1">
            <a:off x="5498640" y="4503532"/>
            <a:ext cx="801595" cy="5349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Прямая со стрелкой 66"/>
          <p:cNvCxnSpPr/>
          <p:nvPr/>
        </p:nvCxnSpPr>
        <p:spPr>
          <a:xfrm>
            <a:off x="7024741" y="4508252"/>
            <a:ext cx="839275" cy="5370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422953"/>
            <a:ext cx="10515600" cy="4351338"/>
          </a:xfrm>
        </p:spPr>
        <p:txBody>
          <a:bodyPr/>
          <a:lstStyle/>
          <a:p>
            <a:pPr marL="0" indent="0" algn="ctr">
              <a:buNone/>
            </a:pPr>
            <a:r>
              <a:rPr lang="ru-RU" dirty="0">
                <a:solidFill>
                  <a:srgbClr val="00B0F0"/>
                </a:solidFill>
              </a:rPr>
              <a:t>Новый порядок оценки заявок на участие в закупке, предельные величины значимости критериев оценки заявок, а также требования к форме документа, предусматривающего порядок рассмотрения и оценки (Постановление Правительства РФ от 31 декабря 2021 г. № 2604)</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34224" y="175028"/>
            <a:ext cx="11887200" cy="4351338"/>
          </a:xfrm>
        </p:spPr>
        <p:txBody>
          <a:bodyPr/>
          <a:lstStyle/>
          <a:p>
            <a:pPr algn="ctr"/>
            <a:r>
              <a:rPr lang="ru-RU" sz="1600" dirty="0">
                <a:solidFill>
                  <a:srgbClr val="00B0F0"/>
                </a:solidFill>
              </a:rPr>
              <a:t>РЕШЕНИЕ по делу № 28/06/105-1943/2021 о нарушении законодательства Российской Федерации о контрактной системе в сфере закупок от 12.01.2022</a:t>
            </a:r>
          </a:p>
          <a:p>
            <a:r>
              <a:rPr lang="ru-RU" sz="1600" b="1" dirty="0"/>
              <a:t>Комиссия Федеральной антимонопольной службы по контролю в сфере закупок (ЦА ФАС) </a:t>
            </a:r>
            <a:r>
              <a:rPr lang="ru-RU" sz="1600" dirty="0"/>
              <a:t>(далее – Комиссия) рассмотрев посредством системы видео-конференц-связи жалобу ООО «</a:t>
            </a:r>
            <a:r>
              <a:rPr lang="ru-RU" sz="1600" dirty="0" err="1"/>
              <a:t>Стандартмедиасервис</a:t>
            </a:r>
            <a:r>
              <a:rPr lang="ru-RU" sz="1600" dirty="0"/>
              <a:t>» (далее – Заявитель) на действия конкурсной комиссии Санкт-Петербургского городского суда (далее – Конкурсная комиссия) при проведении Санкт-Петербургским городским судом (далее – Заказчик), Конкурсной комиссией, АО «Сбербанк-АСТ»</a:t>
            </a:r>
          </a:p>
          <a:p>
            <a:r>
              <a:rPr lang="ru-RU" sz="1600" dirty="0"/>
              <a:t>(далее – Оператор электронной площадки) открытого конкурса в электронной форме на право заключения государственного контракта на выполнение работ по комплексному техническому обслуживанию оборудования, инженерных систем и строительных конструкций здания Санкт-Петербургского городского суда (номер извещения в единой информационной системе в сфере закупок www.zakupki.gov.ru (далее – ЕИС) – 0172100007021000019)</a:t>
            </a:r>
          </a:p>
          <a:p>
            <a:r>
              <a:rPr lang="ru-RU" sz="1600" dirty="0"/>
              <a:t> По мнению Заявителя, его права и законные интересы нарушены действиями Конкурсной комиссии неправомерно признавшей заявку Заявителя не соответствующей требованиям Конкурсной документации в связи с предоставлением в составе второй части заявки на участие в Конкурсе ненадлежащего решения об одобрении или о совершении крупной сделки.</a:t>
            </a:r>
          </a:p>
          <a:p>
            <a:r>
              <a:rPr lang="ru-RU" sz="1600" dirty="0"/>
              <a:t>До кучи - выявили ошибки в порядке оценки и сопоставлении заявок, дали предписание внести изменения в Конкурсную документацию:</a:t>
            </a:r>
          </a:p>
          <a:p>
            <a:r>
              <a:rPr lang="ru-RU" sz="1600" dirty="0"/>
              <a:t>Вместе с тем Комиссия обращает внимание, что в соответствии с частью 8 статьи 32 Закона о контрактной системе (в редакции от 01.01.2022) порядок оценки заявок, окончательных предложений участников закупки устанавливается постановлением Правительства Российской Федерации от 31.12.2021 № 2604 «Об оценке заявок на участие в закупке товаров, работ, услуг для обеспечения государственных и муниципальных нужд, внесении изменений в пункт 4 постановления Правительства Российской Федерации от 20 декабря 2021 г. № 2369 и признании утратившими силу некоторых актов и отдельных положений некоторых актов Правительства Российской Федерации» (далее – Постановление № 2604),</a:t>
            </a:r>
            <a:r>
              <a:rPr lang="ru-RU" sz="1600" b="1" dirty="0">
                <a:solidFill>
                  <a:srgbClr val="FF0000"/>
                </a:solidFill>
              </a:rPr>
              <a:t> в связи с чем при внесении изменений в Конкурсную документацию Заказчику необходимо учитывать Постановление № 2604.  </a:t>
            </a:r>
            <a:r>
              <a:rPr lang="ru-RU" sz="1100" i="1" dirty="0">
                <a:solidFill>
                  <a:srgbClr val="7030A0"/>
                </a:solidFill>
              </a:rPr>
              <a:t>(п. 2. ПП № 2604) Настоящее постановление вступает в силу с 1 января 2022 г. и применяется при осуществлении закупок товаров, работ, услуг для обеспечения государственных и муниципальных нужд, извещения об осуществлении которых размещены в единой информационной системе в сфере закупок либо приглашения принять участие в определении поставщика (подрядчика, исполнителя) по которым направлены после дня вступления в силу настоящего постановления.)</a:t>
            </a:r>
          </a:p>
          <a:p>
            <a:r>
              <a:rPr lang="ru-RU" sz="1100" i="1" dirty="0">
                <a:solidFill>
                  <a:srgbClr val="7030A0"/>
                </a:solidFill>
              </a:rPr>
              <a:t>Такая же позиция у Ленинградского УФАС  - см. решение по жалобе № 202200100161000911</a:t>
            </a:r>
          </a:p>
          <a:p>
            <a:r>
              <a:rPr lang="ru-RU" sz="1100" i="1" dirty="0">
                <a:solidFill>
                  <a:srgbClr val="7030A0"/>
                </a:solidFill>
              </a:rPr>
              <a:t>Комиссия Московского областного УФАС России иного мнения  - см. </a:t>
            </a:r>
            <a:r>
              <a:rPr lang="ru-RU" sz="1100" i="1">
                <a:solidFill>
                  <a:srgbClr val="7030A0"/>
                </a:solidFill>
              </a:rPr>
              <a:t>решение по жалобе 202200100161000952</a:t>
            </a:r>
            <a:endParaRPr lang="ru-RU" sz="1100" i="1" dirty="0">
              <a:solidFill>
                <a:srgbClr val="7030A0"/>
              </a:solidFill>
            </a:endParaRP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stretch>
            <a:fillRect/>
          </a:stretch>
        </p:blipFill>
        <p:spPr>
          <a:xfrm>
            <a:off x="417249" y="114809"/>
            <a:ext cx="11390051" cy="3596057"/>
          </a:xfrm>
        </p:spPr>
      </p:pic>
      <p:pic>
        <p:nvPicPr>
          <p:cNvPr id="7" name="Рисунок 6"/>
          <p:cNvPicPr>
            <a:picLocks noChangeAspect="1"/>
          </p:cNvPicPr>
          <p:nvPr/>
        </p:nvPicPr>
        <p:blipFill>
          <a:blip r:embed="rId3"/>
          <a:stretch>
            <a:fillRect/>
          </a:stretch>
        </p:blipFill>
        <p:spPr>
          <a:xfrm>
            <a:off x="523782" y="3888420"/>
            <a:ext cx="6383044" cy="2615074"/>
          </a:xfrm>
          <a:prstGeom prst="rect">
            <a:avLst/>
          </a:prstGeom>
        </p:spPr>
      </p:pic>
      <p:pic>
        <p:nvPicPr>
          <p:cNvPr id="8" name="Рисунок 7"/>
          <p:cNvPicPr>
            <a:picLocks noChangeAspect="1"/>
          </p:cNvPicPr>
          <p:nvPr/>
        </p:nvPicPr>
        <p:blipFill>
          <a:blip r:embed="rId4"/>
          <a:stretch>
            <a:fillRect/>
          </a:stretch>
        </p:blipFill>
        <p:spPr>
          <a:xfrm>
            <a:off x="7069430" y="3888420"/>
            <a:ext cx="5013079" cy="2152075"/>
          </a:xfrm>
          <a:prstGeom prst="rect">
            <a:avLst/>
          </a:prstGeom>
        </p:spPr>
      </p:pic>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Объект 7"/>
          <p:cNvPicPr>
            <a:picLocks noGrp="1" noChangeAspect="1"/>
          </p:cNvPicPr>
          <p:nvPr>
            <p:ph idx="1"/>
          </p:nvPr>
        </p:nvPicPr>
        <p:blipFill>
          <a:blip r:embed="rId2"/>
          <a:stretch>
            <a:fillRect/>
          </a:stretch>
        </p:blipFill>
        <p:spPr>
          <a:xfrm>
            <a:off x="2605322" y="554868"/>
            <a:ext cx="6561905" cy="2228571"/>
          </a:xfrm>
        </p:spPr>
      </p:pic>
      <p:pic>
        <p:nvPicPr>
          <p:cNvPr id="10" name="Рисунок 9"/>
          <p:cNvPicPr>
            <a:picLocks noChangeAspect="1"/>
          </p:cNvPicPr>
          <p:nvPr/>
        </p:nvPicPr>
        <p:blipFill>
          <a:blip r:embed="rId3"/>
          <a:stretch>
            <a:fillRect/>
          </a:stretch>
        </p:blipFill>
        <p:spPr>
          <a:xfrm>
            <a:off x="2672190" y="3020345"/>
            <a:ext cx="6847619" cy="143809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767389"/>
          </a:xfrm>
        </p:spPr>
        <p:txBody>
          <a:bodyPr>
            <a:normAutofit/>
          </a:bodyPr>
          <a:lstStyle/>
          <a:p>
            <a:r>
              <a:rPr lang="ru-RU" sz="2400" b="0" i="0" dirty="0">
                <a:solidFill>
                  <a:srgbClr val="FF0000"/>
                </a:solidFill>
                <a:effectLst/>
                <a:latin typeface="PT Serif" panose="020A0603040505020204" pitchFamily="18" charset="-52"/>
              </a:rPr>
              <a:t>Изменения в 44-ФЗ с 16 апреля 2022 года (104-ФЗ от 16.04.2022)</a:t>
            </a:r>
            <a:br>
              <a:rPr lang="ru-RU" sz="2400" b="0" i="0" dirty="0">
                <a:solidFill>
                  <a:srgbClr val="FF0000"/>
                </a:solidFill>
                <a:effectLst/>
                <a:latin typeface="PT Serif" panose="020A0603040505020204" pitchFamily="18" charset="-52"/>
              </a:rPr>
            </a:br>
            <a:endParaRPr lang="ru-RU" sz="2400" dirty="0">
              <a:solidFill>
                <a:srgbClr val="FF0000"/>
              </a:solidFill>
            </a:endParaRPr>
          </a:p>
        </p:txBody>
      </p:sp>
      <p:sp>
        <p:nvSpPr>
          <p:cNvPr id="3" name="Объект 2"/>
          <p:cNvSpPr>
            <a:spLocks noGrp="1"/>
          </p:cNvSpPr>
          <p:nvPr>
            <p:ph idx="1"/>
          </p:nvPr>
        </p:nvSpPr>
        <p:spPr>
          <a:xfrm>
            <a:off x="838200" y="1011893"/>
            <a:ext cx="10515600" cy="5480982"/>
          </a:xfrm>
        </p:spPr>
        <p:txBody>
          <a:bodyPr>
            <a:normAutofit fontScale="92500" lnSpcReduction="10000"/>
          </a:bodyPr>
          <a:lstStyle/>
          <a:p>
            <a:pPr algn="ctr"/>
            <a:r>
              <a:rPr lang="ru-RU" sz="1400" b="1" i="0" dirty="0">
                <a:solidFill>
                  <a:srgbClr val="22272F"/>
                </a:solidFill>
                <a:effectLst/>
                <a:latin typeface="PT Serif" panose="020A0603040505020204" pitchFamily="18" charset="-52"/>
              </a:rPr>
              <a:t>Статья 22. Начальная (максимальная) цена контракта, цена контракта, заключаемого с единственным поставщиком (подрядчиком, исполнителем), начальная сумма цен единиц товара, работы, услуги</a:t>
            </a:r>
          </a:p>
          <a:p>
            <a:pPr algn="ctr"/>
            <a:endParaRPr lang="ru-RU" sz="1400" dirty="0">
              <a:solidFill>
                <a:srgbClr val="22272F"/>
              </a:solidFill>
              <a:latin typeface="PT Serif" panose="020A0603040505020204" pitchFamily="18" charset="-52"/>
            </a:endParaRPr>
          </a:p>
          <a:p>
            <a:pPr algn="just"/>
            <a:r>
              <a:rPr lang="ru-RU" sz="1400" b="0" i="0" dirty="0">
                <a:solidFill>
                  <a:srgbClr val="22272F"/>
                </a:solidFill>
                <a:effectLst/>
                <a:latin typeface="PT Serif" panose="020A0603040505020204" pitchFamily="18" charset="-52"/>
              </a:rPr>
              <a:t>18. К общедоступной информации о ценах товаров, работ, услуг для обеспечения государственных и муниципальных нужд, которая может быть использована для целей определения начальной (максимальной) цены контракта, цены контракта, заключаемого с единственным поставщиком (подрядчиком, исполнителем), относятся:</a:t>
            </a:r>
          </a:p>
          <a:p>
            <a:pPr algn="just"/>
            <a:r>
              <a:rPr lang="ru-RU" sz="1400" b="0" i="0" dirty="0">
                <a:solidFill>
                  <a:srgbClr val="22272F"/>
                </a:solidFill>
                <a:effectLst/>
                <a:latin typeface="PT Serif" panose="020A0603040505020204" pitchFamily="18" charset="-52"/>
              </a:rPr>
              <a:t>1) информация о ценах товаров, работ, услуг, содержащаяся в контрактах, которые исполнены и по которым не взыскивались неустойки (штрафы, пени) в связи с неисполнением или ненадлежащим исполнением обязательств, предусмотренных этими контрактами;</a:t>
            </a:r>
          </a:p>
          <a:p>
            <a:pPr algn="just"/>
            <a:r>
              <a:rPr lang="ru-RU" sz="1400" b="0" i="0" dirty="0">
                <a:solidFill>
                  <a:srgbClr val="22272F"/>
                </a:solidFill>
                <a:effectLst/>
                <a:latin typeface="PT Serif" panose="020A0603040505020204" pitchFamily="18" charset="-52"/>
              </a:rPr>
              <a:t>2) информация о ценах товаров, работ, услуг, содержащаяся в рекламе, каталогах, описаниях товаров и в других предложениях, обращенных к неопределенному кругу лиц и признаваемых в соответствии с </a:t>
            </a:r>
            <a:r>
              <a:rPr lang="ru-RU" sz="1400" b="0" i="0" u="none" strike="noStrike" dirty="0">
                <a:solidFill>
                  <a:srgbClr val="3272C0"/>
                </a:solidFill>
                <a:effectLst/>
                <a:latin typeface="PT Serif" panose="020A0603040505020204" pitchFamily="18" charset="-52"/>
                <a:hlinkClick r:id="rId2"/>
              </a:rPr>
              <a:t>гражданским законодательством</a:t>
            </a:r>
            <a:r>
              <a:rPr lang="ru-RU" sz="1400" b="0" i="0" dirty="0">
                <a:solidFill>
                  <a:srgbClr val="22272F"/>
                </a:solidFill>
                <a:effectLst/>
                <a:latin typeface="PT Serif" panose="020A0603040505020204" pitchFamily="18" charset="-52"/>
              </a:rPr>
              <a:t> публичными офертами;</a:t>
            </a:r>
          </a:p>
          <a:p>
            <a:pPr algn="just"/>
            <a:r>
              <a:rPr lang="ru-RU" sz="1400" b="0" i="0" dirty="0">
                <a:solidFill>
                  <a:srgbClr val="22272F"/>
                </a:solidFill>
                <a:effectLst/>
                <a:latin typeface="PT Serif" panose="020A0603040505020204" pitchFamily="18" charset="-52"/>
              </a:rPr>
              <a:t>3) информация о котировках на российских биржах </a:t>
            </a:r>
            <a:r>
              <a:rPr lang="ru-RU" sz="1400" b="0" i="0" strike="sngStrike" dirty="0">
                <a:solidFill>
                  <a:srgbClr val="22272F"/>
                </a:solidFill>
                <a:effectLst/>
                <a:latin typeface="PT Serif" panose="020A0603040505020204" pitchFamily="18" charset="-52"/>
              </a:rPr>
              <a:t>и иностранных биржах;</a:t>
            </a:r>
          </a:p>
          <a:p>
            <a:pPr algn="just"/>
            <a:r>
              <a:rPr lang="ru-RU" sz="1400" b="0" i="0" dirty="0">
                <a:solidFill>
                  <a:srgbClr val="22272F"/>
                </a:solidFill>
                <a:effectLst/>
                <a:latin typeface="PT Serif" panose="020A0603040505020204" pitchFamily="18" charset="-52"/>
              </a:rPr>
              <a:t>4) информация о котировках на электронных площадках;</a:t>
            </a:r>
          </a:p>
          <a:p>
            <a:pPr algn="just"/>
            <a:r>
              <a:rPr lang="ru-RU" sz="1400" b="0" i="0" dirty="0">
                <a:solidFill>
                  <a:srgbClr val="22272F"/>
                </a:solidFill>
                <a:effectLst/>
                <a:latin typeface="PT Serif" panose="020A0603040505020204" pitchFamily="18" charset="-52"/>
              </a:rPr>
              <a:t>5) данные государственной статистической отчетности о ценах товаров, работ, услуг;</a:t>
            </a:r>
          </a:p>
          <a:p>
            <a:pPr algn="just"/>
            <a:r>
              <a:rPr lang="ru-RU" sz="1400" b="0" i="0" dirty="0">
                <a:solidFill>
                  <a:srgbClr val="22272F"/>
                </a:solidFill>
                <a:effectLst/>
                <a:latin typeface="PT Serif" panose="020A0603040505020204" pitchFamily="18" charset="-52"/>
              </a:rPr>
              <a:t>6) информация о ценах товаров, работ, услуг, содержащаяся в официальных источниках информации уполномоченных государственных органов и муниципальных органов в соответствии с законодательством Российской Федерации, законодательством субъектов Российской Федерации, муниципальными нормативными правовыми актами, в официальных источниках информации иностранных государств, международных организаций или иных общедоступных изданиях;</a:t>
            </a:r>
          </a:p>
          <a:p>
            <a:pPr algn="just"/>
            <a:r>
              <a:rPr lang="ru-RU" sz="1400" b="0" i="0" dirty="0">
                <a:solidFill>
                  <a:srgbClr val="22272F"/>
                </a:solidFill>
                <a:effectLst/>
                <a:latin typeface="PT Serif" panose="020A0603040505020204" pitchFamily="18" charset="-52"/>
              </a:rPr>
              <a:t>7) информация о рыночной стоимости объектов оценки, определенной в соответствии с законодательством, регулирующим оценочную деятельность в Российской Федерации, или законодательством иностранных государств;</a:t>
            </a:r>
          </a:p>
          <a:p>
            <a:pPr algn="just"/>
            <a:r>
              <a:rPr lang="ru-RU" sz="1400" b="0" i="0" dirty="0">
                <a:solidFill>
                  <a:srgbClr val="22272F"/>
                </a:solidFill>
                <a:effectLst/>
                <a:latin typeface="PT Serif" panose="020A0603040505020204" pitchFamily="18" charset="-52"/>
              </a:rPr>
              <a:t>8) информация информационно-ценовых агентств, общедоступные результаты изучения рынка, а также результаты изучения рынка, проведенного по инициативе заказчика, в том числе на основании контракта, при условии раскрытия методологии расчета цен, иные источники информации.</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1457" y="228600"/>
            <a:ext cx="7886700" cy="6433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866756"/>
            <a:ext cx="10515600" cy="1325563"/>
          </a:xfrm>
        </p:spPr>
        <p:txBody>
          <a:bodyPr/>
          <a:lstStyle/>
          <a:p>
            <a:pPr algn="ctr"/>
            <a:r>
              <a:rPr lang="ru-RU" dirty="0">
                <a:solidFill>
                  <a:srgbClr val="00B0F0"/>
                </a:solidFill>
              </a:rPr>
              <a:t>Изменения в ед. поставщике</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199" y="-3991"/>
            <a:ext cx="10515600" cy="691888"/>
          </a:xfrm>
        </p:spPr>
        <p:txBody>
          <a:bodyPr>
            <a:normAutofit/>
          </a:bodyPr>
          <a:lstStyle/>
          <a:p>
            <a:r>
              <a:rPr lang="ru-RU" sz="3600" dirty="0"/>
              <a:t> Новые пункты в статье 93 (ед. поставщик)</a:t>
            </a:r>
          </a:p>
        </p:txBody>
      </p:sp>
      <p:sp>
        <p:nvSpPr>
          <p:cNvPr id="3" name="Объект 2"/>
          <p:cNvSpPr>
            <a:spLocks noGrp="1"/>
          </p:cNvSpPr>
          <p:nvPr>
            <p:ph idx="1"/>
          </p:nvPr>
        </p:nvSpPr>
        <p:spPr>
          <a:xfrm>
            <a:off x="232094" y="555873"/>
            <a:ext cx="11727809" cy="5746254"/>
          </a:xfrm>
        </p:spPr>
        <p:txBody>
          <a:bodyPr>
            <a:noAutofit/>
          </a:bodyPr>
          <a:lstStyle/>
          <a:p>
            <a:r>
              <a:rPr lang="ru-RU" sz="1600" b="0" i="0" dirty="0">
                <a:solidFill>
                  <a:srgbClr val="00B0F0"/>
                </a:solidFill>
                <a:effectLst/>
              </a:rPr>
              <a:t>5.1) осуществление закупки лекарственных препаратов, медицинских изделий и расходных материалов государственной или муниципальной медицинской организацией, если такая закупка осуществляется </a:t>
            </a:r>
            <a:r>
              <a:rPr lang="ru-RU" sz="1600" b="0" i="0" u="sng" dirty="0">
                <a:solidFill>
                  <a:srgbClr val="00B0F0"/>
                </a:solidFill>
                <a:effectLst/>
              </a:rPr>
              <a:t>в электронной форме </a:t>
            </a:r>
            <a:r>
              <a:rPr lang="ru-RU" sz="1600" b="0" i="0" dirty="0">
                <a:solidFill>
                  <a:srgbClr val="00B0F0"/>
                </a:solidFill>
                <a:effectLst/>
              </a:rPr>
              <a:t>в отношении лекарственных препаратов, медицинских изделий и расходных материалов, произведенных единственным на территории Российской Федерации или территориях иностранных государств, </a:t>
            </a:r>
            <a:r>
              <a:rPr lang="ru-RU" sz="1600" b="1" i="0" u="sng" dirty="0">
                <a:solidFill>
                  <a:srgbClr val="00B0F0"/>
                </a:solidFill>
                <a:effectLst/>
              </a:rPr>
              <a:t>не вводивших в отношении Российской Федерации ограничительных мер экономического характера</a:t>
            </a:r>
            <a:r>
              <a:rPr lang="ru-RU" sz="1600" b="1" i="0" dirty="0">
                <a:solidFill>
                  <a:srgbClr val="00B0F0"/>
                </a:solidFill>
                <a:effectLst/>
              </a:rPr>
              <a:t>, </a:t>
            </a:r>
            <a:r>
              <a:rPr lang="ru-RU" sz="1600" b="0" i="0" dirty="0">
                <a:solidFill>
                  <a:srgbClr val="00B0F0"/>
                </a:solidFill>
                <a:effectLst/>
              </a:rPr>
              <a:t>производителем, а также если разрешение на осуществление такой закупки медицинской организацией установлено решением учредителя данной медицинской организации. При этом годовой объем закупок, которые заказчик вправе осуществить на основании настоящего пункта, не должен превышать в отношении лекарственных препаратов или расходных материалов пятьдесят миллионов рублей, а в отношении медицинских изделий - двести пятьдесят миллионов рублей; </a:t>
            </a:r>
            <a:r>
              <a:rPr lang="ru-RU" sz="1600" b="0" i="0" dirty="0">
                <a:solidFill>
                  <a:srgbClr val="FF0000"/>
                </a:solidFill>
                <a:effectLst/>
              </a:rPr>
              <a:t>(с 08.03.2022 – до 08.03.2024) Федеральный закон от 8 марта 2022 г. N 46-ФЗ</a:t>
            </a:r>
          </a:p>
          <a:p>
            <a:endParaRPr lang="ru-RU" sz="1600" b="0" i="0" dirty="0">
              <a:solidFill>
                <a:srgbClr val="00B0F0"/>
              </a:solidFill>
              <a:effectLst/>
            </a:endParaRPr>
          </a:p>
          <a:p>
            <a:r>
              <a:rPr lang="ru-RU" sz="1600" b="0" i="0" dirty="0">
                <a:solidFill>
                  <a:srgbClr val="00B0F0"/>
                </a:solidFill>
                <a:effectLst/>
              </a:rPr>
              <a:t>5.2) осуществление закупки технических средств реабилитации и услуг Фондом социального страхования Российской Федерации, если такая закупка осуществляется в электронной форме в отношении технических средств реабилитации и услуг, произведенных (оказанных) на территории Российской Федерации или произведенных на территориях иностранных государств, не вводивших в отношении Российской Федерации ограничительных мер экономического характера; </a:t>
            </a:r>
            <a:r>
              <a:rPr lang="ru-RU" sz="1600" b="0" i="0" dirty="0">
                <a:solidFill>
                  <a:srgbClr val="FF0000"/>
                </a:solidFill>
                <a:effectLst/>
              </a:rPr>
              <a:t>(с 08.03.2022 – до 08.03.2024) Федеральный закон от 8 марта 2022 г. N 46-ФЗ</a:t>
            </a:r>
          </a:p>
          <a:p>
            <a:endParaRPr lang="ru-RU" sz="1600" b="0" i="0" dirty="0">
              <a:solidFill>
                <a:srgbClr val="00B0F0"/>
              </a:solidFill>
              <a:effectLst/>
            </a:endParaRPr>
          </a:p>
          <a:p>
            <a:r>
              <a:rPr lang="ru-RU" sz="1600" b="0" i="0" dirty="0">
                <a:solidFill>
                  <a:srgbClr val="00B0F0"/>
                </a:solidFill>
                <a:effectLst/>
              </a:rPr>
              <a:t>28.1) заключение контракта на поставку лекарственных препаратов или медицинских изделий, которые не имеют российских аналогов и производство которых осуществляется единственным производителем, происходящим из иностранного государства, </a:t>
            </a:r>
            <a:r>
              <a:rPr lang="ru-RU" sz="1600" b="1" i="0" dirty="0">
                <a:solidFill>
                  <a:srgbClr val="00B0F0"/>
                </a:solidFill>
                <a:effectLst/>
              </a:rPr>
              <a:t>не вводившего в отношении Российской Федерации ограничительных мер экономического характера</a:t>
            </a:r>
            <a:r>
              <a:rPr lang="ru-RU" sz="1600" b="0" i="0" dirty="0">
                <a:solidFill>
                  <a:srgbClr val="00B0F0"/>
                </a:solidFill>
                <a:effectLst/>
              </a:rPr>
              <a:t>, </a:t>
            </a:r>
            <a:r>
              <a:rPr lang="ru-RU" sz="1600" b="0" i="0" u="sng" dirty="0">
                <a:solidFill>
                  <a:srgbClr val="00B0F0"/>
                </a:solidFill>
                <a:effectLst/>
              </a:rPr>
              <a:t>с поставщиком таких лекарственных препаратов или медицинских изделий, включенным в реестр единственных поставщиков таких лекарственных препаратов и медицинских изделий. </a:t>
            </a:r>
            <a:r>
              <a:rPr lang="ru-RU" sz="1600" b="0" i="0" dirty="0">
                <a:solidFill>
                  <a:srgbClr val="00B0F0"/>
                </a:solidFill>
                <a:effectLst/>
              </a:rPr>
              <a:t>Порядок ведения указанного реестра устанавливается Правительством Российской Федерации; </a:t>
            </a:r>
            <a:r>
              <a:rPr lang="ru-RU" sz="1600" b="0" i="0" dirty="0">
                <a:solidFill>
                  <a:srgbClr val="FF0000"/>
                </a:solidFill>
                <a:effectLst/>
              </a:rPr>
              <a:t>(с 08.03.2022 – до 08.03.2024) Федеральный закон от 8 марта 2022 г. N 46-ФЗ</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199" y="-3991"/>
            <a:ext cx="10515600" cy="691888"/>
          </a:xfrm>
        </p:spPr>
        <p:txBody>
          <a:bodyPr>
            <a:normAutofit/>
          </a:bodyPr>
          <a:lstStyle/>
          <a:p>
            <a:r>
              <a:rPr lang="ru-RU" sz="3600" dirty="0"/>
              <a:t> Новые пункты в статье 93 (ед. поставщик)</a:t>
            </a:r>
          </a:p>
        </p:txBody>
      </p:sp>
      <p:sp>
        <p:nvSpPr>
          <p:cNvPr id="3" name="Объект 2"/>
          <p:cNvSpPr>
            <a:spLocks noGrp="1"/>
          </p:cNvSpPr>
          <p:nvPr>
            <p:ph idx="1"/>
          </p:nvPr>
        </p:nvSpPr>
        <p:spPr>
          <a:xfrm>
            <a:off x="232094" y="555873"/>
            <a:ext cx="11727809" cy="5746254"/>
          </a:xfrm>
        </p:spPr>
        <p:txBody>
          <a:bodyPr>
            <a:noAutofit/>
          </a:bodyPr>
          <a:lstStyle/>
          <a:p>
            <a:r>
              <a:rPr lang="ru-RU" sz="1600" b="0" i="0" dirty="0">
                <a:effectLst/>
              </a:rPr>
              <a:t>28) осуществление закупок лекарственных препаратов, которые предназначены для назначения пациенту при наличии медицинских показаний (индивидуальная непереносимость, по жизненным показаниям) по решению врачебной комиссии, которое отражается в медицинских документах пациента и журнале врачебной комиссии. Заказчик вправе заключить контракт на поставки лекарственных препаратов в соответствии с настоящим пунктом на сумму, не превышающую </a:t>
            </a:r>
            <a:r>
              <a:rPr lang="ru-RU" sz="1600" b="0" i="0" dirty="0">
                <a:solidFill>
                  <a:srgbClr val="FF0000"/>
                </a:solidFill>
                <a:effectLst/>
              </a:rPr>
              <a:t>полтора миллиона (было 1 млн.) </a:t>
            </a:r>
            <a:r>
              <a:rPr lang="ru-RU" sz="1600" b="0" i="0" dirty="0">
                <a:effectLst/>
              </a:rPr>
              <a:t>рублей. При этом объем закупаемых лекарственных препаратов не должен превышать объем таких препаратов, необходимый для указанного пациента в течение срока, необходимого для осуществления закупки лекарственных препаратов в соответствии с положениями </a:t>
            </a:r>
            <a:r>
              <a:rPr lang="ru-RU" sz="1600" b="1" i="0" dirty="0">
                <a:effectLst/>
              </a:rPr>
              <a:t>подпункта "г" пункта 2 части 10 статьи 24 </a:t>
            </a:r>
            <a:r>
              <a:rPr lang="ru-RU" sz="1600" b="0" i="0" dirty="0">
                <a:effectLst/>
              </a:rPr>
              <a:t>настоящего Федерального закона. Кроме того, при осуществлении закупки лекарственных препаратов в соответствии с положениями настоящего пункта предметом одного контракта не могут являться лекарственные препараты, предназначенные для назначения двум и более пациентам. Указанное решение врачебной комиссии должно размещаться одновременно с контрактом, заключенным в соответствии с настоящим пунктом, в реестре контрактов, предусмотренном статьей 103 настоящего Федерального закона. При этом должно быть обеспечено предусмотренное Федеральным законом от 27 июля 2006 года N 152-ФЗ "О персональных данных" обезличивание персональных данных; </a:t>
            </a:r>
            <a:r>
              <a:rPr lang="ru-RU" sz="1600" b="0" i="0" dirty="0">
                <a:solidFill>
                  <a:srgbClr val="FF0000"/>
                </a:solidFill>
                <a:effectLst/>
              </a:rPr>
              <a:t>Федеральный закон от 8 марта 2022 г. N 46-ФЗ</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440218"/>
          </a:xfrm>
        </p:spPr>
        <p:txBody>
          <a:bodyPr>
            <a:normAutofit/>
          </a:bodyPr>
          <a:lstStyle/>
          <a:p>
            <a:r>
              <a:rPr lang="ru-RU" sz="2400" b="0" i="0" dirty="0">
                <a:solidFill>
                  <a:srgbClr val="FF0000"/>
                </a:solidFill>
                <a:effectLst/>
                <a:latin typeface="PT Serif" panose="020A0603040505020204" pitchFamily="18" charset="-52"/>
              </a:rPr>
              <a:t>Изменения в 44-ФЗ с 8 марта 2022 года</a:t>
            </a:r>
            <a:endParaRPr lang="ru-RU" dirty="0">
              <a:solidFill>
                <a:srgbClr val="FF0000"/>
              </a:solidFill>
            </a:endParaRPr>
          </a:p>
        </p:txBody>
      </p:sp>
      <p:sp>
        <p:nvSpPr>
          <p:cNvPr id="3" name="Объект 2"/>
          <p:cNvSpPr>
            <a:spLocks noGrp="1"/>
          </p:cNvSpPr>
          <p:nvPr>
            <p:ph idx="1"/>
          </p:nvPr>
        </p:nvSpPr>
        <p:spPr>
          <a:xfrm>
            <a:off x="340802" y="964736"/>
            <a:ext cx="11510395" cy="4351338"/>
          </a:xfrm>
        </p:spPr>
        <p:txBody>
          <a:bodyPr>
            <a:normAutofit fontScale="25000" lnSpcReduction="20000"/>
          </a:bodyPr>
          <a:lstStyle/>
          <a:p>
            <a:pPr algn="just"/>
            <a:endParaRPr lang="ru-RU" sz="5600" b="1" i="0" dirty="0">
              <a:solidFill>
                <a:srgbClr val="22272F"/>
              </a:solidFill>
              <a:effectLst/>
              <a:latin typeface="PT Serif" panose="020A0603040505020204" pitchFamily="18" charset="-52"/>
            </a:endParaRPr>
          </a:p>
          <a:p>
            <a:pPr algn="just"/>
            <a:r>
              <a:rPr lang="ru-RU" sz="5600" b="1" i="0" dirty="0">
                <a:solidFill>
                  <a:srgbClr val="22272F"/>
                </a:solidFill>
                <a:effectLst/>
                <a:latin typeface="PT Serif" panose="020A0603040505020204" pitchFamily="18" charset="-52"/>
              </a:rPr>
              <a:t>Правительство РФ и высшие исполнительные органы государственной власти субъектов РФ вправе устанавливать дополнительные случаи закупок у единственного контрагента (с 8 марта 2022 года)</a:t>
            </a:r>
            <a:endParaRPr lang="ru-RU" sz="5600" b="0" i="0" dirty="0">
              <a:solidFill>
                <a:srgbClr val="22272F"/>
              </a:solidFill>
              <a:effectLst/>
              <a:latin typeface="PT Serif" panose="020A0603040505020204" pitchFamily="18" charset="-52"/>
            </a:endParaRPr>
          </a:p>
          <a:p>
            <a:pPr algn="just"/>
            <a:r>
              <a:rPr lang="ru-RU" sz="5600" b="0" i="0" dirty="0">
                <a:solidFill>
                  <a:srgbClr val="22272F"/>
                </a:solidFill>
                <a:effectLst/>
                <a:latin typeface="PT Serif" panose="020A0603040505020204" pitchFamily="18" charset="-52"/>
              </a:rPr>
              <a:t>(</a:t>
            </a:r>
            <a:r>
              <a:rPr lang="ru-RU" sz="5600" b="0" i="0" u="none" strike="noStrike" dirty="0" err="1">
                <a:solidFill>
                  <a:srgbClr val="3272C0"/>
                </a:solidFill>
                <a:effectLst/>
                <a:latin typeface="PT Serif" panose="020A0603040505020204" pitchFamily="18" charset="-52"/>
                <a:hlinkClick r:id="rId2"/>
              </a:rPr>
              <a:t>чч</a:t>
            </a:r>
            <a:r>
              <a:rPr lang="ru-RU" sz="5600" b="0" i="0" u="none" strike="noStrike" dirty="0">
                <a:solidFill>
                  <a:srgbClr val="3272C0"/>
                </a:solidFill>
                <a:effectLst/>
                <a:latin typeface="PT Serif" panose="020A0603040505020204" pitchFamily="18" charset="-52"/>
                <a:hlinkClick r:id="rId2"/>
              </a:rPr>
              <a:t>. 1</a:t>
            </a:r>
            <a:r>
              <a:rPr lang="ru-RU" sz="5600" b="0" i="0" dirty="0">
                <a:solidFill>
                  <a:srgbClr val="22272F"/>
                </a:solidFill>
                <a:effectLst/>
                <a:latin typeface="PT Serif" panose="020A0603040505020204" pitchFamily="18" charset="-52"/>
              </a:rPr>
              <a:t> и </a:t>
            </a:r>
            <a:r>
              <a:rPr lang="ru-RU" sz="5600" b="0" i="0" u="none" strike="noStrike" dirty="0">
                <a:solidFill>
                  <a:srgbClr val="3272C0"/>
                </a:solidFill>
                <a:effectLst/>
                <a:latin typeface="PT Serif" panose="020A0603040505020204" pitchFamily="18" charset="-52"/>
                <a:hlinkClick r:id="rId3"/>
              </a:rPr>
              <a:t>2 ст. 15</a:t>
            </a:r>
            <a:r>
              <a:rPr lang="ru-RU" sz="5600" b="0" i="0" dirty="0">
                <a:solidFill>
                  <a:srgbClr val="22272F"/>
                </a:solidFill>
                <a:effectLst/>
                <a:latin typeface="PT Serif" panose="020A0603040505020204" pitchFamily="18" charset="-52"/>
              </a:rPr>
              <a:t> Федерального закона от 08.03.2022 N 46-ФЗ)</a:t>
            </a:r>
          </a:p>
          <a:p>
            <a:pPr algn="just"/>
            <a:r>
              <a:rPr lang="ru-RU" sz="5600" b="0" i="0" dirty="0">
                <a:solidFill>
                  <a:srgbClr val="22272F"/>
                </a:solidFill>
                <a:effectLst/>
                <a:latin typeface="PT Serif" panose="020A0603040505020204" pitchFamily="18" charset="-52"/>
              </a:rPr>
              <a:t>До 31 декабря 2022 года включительно в дополнение к случаям, предусмотренным </a:t>
            </a:r>
            <a:r>
              <a:rPr lang="ru-RU" sz="5600" b="0" i="0" u="none" strike="noStrike" dirty="0">
                <a:solidFill>
                  <a:srgbClr val="3272C0"/>
                </a:solidFill>
                <a:effectLst/>
                <a:latin typeface="PT Serif" panose="020A0603040505020204" pitchFamily="18" charset="-52"/>
                <a:hlinkClick r:id="rId4"/>
              </a:rPr>
              <a:t>ч. 1 ст. 93</a:t>
            </a:r>
            <a:r>
              <a:rPr lang="ru-RU" sz="5600" b="0" i="0" dirty="0">
                <a:solidFill>
                  <a:srgbClr val="22272F"/>
                </a:solidFill>
                <a:effectLst/>
                <a:latin typeface="PT Serif" panose="020A0603040505020204" pitchFamily="18" charset="-52"/>
              </a:rPr>
              <a:t> Закона N 44-ФЗ, могут быть установлены иные случаи закупок у единственного контрагента, а также определен порядок осуществления закупок в таких случаях.</a:t>
            </a:r>
          </a:p>
          <a:p>
            <a:pPr algn="just"/>
            <a:r>
              <a:rPr lang="ru-RU" sz="5600" b="0" i="0" dirty="0">
                <a:solidFill>
                  <a:srgbClr val="22272F"/>
                </a:solidFill>
                <a:effectLst/>
                <a:latin typeface="PT Serif" panose="020A0603040505020204" pitchFamily="18" charset="-52"/>
              </a:rPr>
              <a:t>Правительство РФ вправе устанавливать названные случаи и порядок закупок для государственных и (или) муниципальных нужд (см. </a:t>
            </a:r>
            <a:r>
              <a:rPr lang="ru-RU" sz="5600" b="0" i="0" u="none" strike="noStrike" dirty="0">
                <a:solidFill>
                  <a:srgbClr val="3272C0"/>
                </a:solidFill>
                <a:effectLst/>
                <a:latin typeface="PT Serif" panose="020A0603040505020204" pitchFamily="18" charset="-52"/>
                <a:hlinkClick r:id="rId5"/>
              </a:rPr>
              <a:t>постановление</a:t>
            </a:r>
            <a:r>
              <a:rPr lang="ru-RU" sz="5600" b="0" i="0" dirty="0">
                <a:solidFill>
                  <a:srgbClr val="22272F"/>
                </a:solidFill>
                <a:effectLst/>
                <a:latin typeface="PT Serif" panose="020A0603040505020204" pitchFamily="18" charset="-52"/>
              </a:rPr>
              <a:t> Правительства РФ от 10.03.2022 N 339), высшие исполнительные органы государственной власти субъектов РФ - для государственных и (или) муниципальных нужд в целях обеспечения нужд соответствующего субъекта РФ.</a:t>
            </a:r>
          </a:p>
          <a:p>
            <a:pPr algn="just"/>
            <a:endParaRPr lang="ru-RU" sz="5600" dirty="0">
              <a:solidFill>
                <a:srgbClr val="22272F"/>
              </a:solidFill>
              <a:latin typeface="PT Serif" panose="020A0603040505020204" pitchFamily="18" charset="-52"/>
            </a:endParaRPr>
          </a:p>
          <a:p>
            <a:pPr algn="just"/>
            <a:r>
              <a:rPr lang="ru-RU" sz="5600" b="1" i="0" dirty="0">
                <a:solidFill>
                  <a:srgbClr val="FF0000"/>
                </a:solidFill>
                <a:effectLst/>
                <a:latin typeface="PT Serif" panose="020A0603040505020204" pitchFamily="18" charset="-52"/>
              </a:rPr>
              <a:t>Важно!!! </a:t>
            </a:r>
            <a:r>
              <a:rPr lang="ru-RU" sz="5600" b="0" i="0" dirty="0">
                <a:solidFill>
                  <a:srgbClr val="22272F"/>
                </a:solidFill>
                <a:effectLst/>
                <a:latin typeface="PT Serif" panose="020A0603040505020204" pitchFamily="18" charset="-52"/>
              </a:rPr>
              <a:t>5. (46-ФЗ) При исполнении контрактов, заключенных при осуществлении закупок у единственного поставщика (подрядчика, исполнителя) в случаях, установленных в соответствии с частями 1 и 2 настоящей статьи, применяются положения частей 13 и 14 статьи 94 Федерального закона от 5 апреля 2013 года N 44-ФЗ "О контрактной системе в сфере закупок товаров, работ, услуг для обеспечения государственных и муниципальных нужд". В случае установления предусмотренного частью 4 настоящей статьи условия о размещении информации и документов в реестре контрактов, заключенных заказчиками, применяются положения части 15 статьи 94 указанного Федерального закона.« – </a:t>
            </a:r>
            <a:r>
              <a:rPr lang="ru-RU" sz="5600" b="0" i="0" dirty="0">
                <a:solidFill>
                  <a:srgbClr val="FF0000"/>
                </a:solidFill>
                <a:effectLst/>
                <a:latin typeface="PT Serif" panose="020A0603040505020204" pitchFamily="18" charset="-52"/>
              </a:rPr>
              <a:t>т.е. электронная приемка.</a:t>
            </a:r>
          </a:p>
          <a:p>
            <a:endParaRPr lang="ru-RU" dirty="0"/>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2400" dirty="0">
                <a:solidFill>
                  <a:srgbClr val="FF0000"/>
                </a:solidFill>
              </a:rPr>
              <a:t>Постановление Правительства РФ от 10 марта 2022 г. N 339</a:t>
            </a:r>
            <a:br>
              <a:rPr lang="ru-RU" sz="2400" dirty="0">
                <a:solidFill>
                  <a:srgbClr val="FF0000"/>
                </a:solidFill>
              </a:rPr>
            </a:br>
            <a:r>
              <a:rPr lang="ru-RU" sz="2400" dirty="0">
                <a:solidFill>
                  <a:srgbClr val="FF0000"/>
                </a:solidFill>
              </a:rPr>
              <a:t>"О случаях осуществления закупок товаров, работ, услуг для государственных и (или) муниципальных нужд у единственного поставщика (подрядчика, исполнителя) и порядке их осуществления"</a:t>
            </a:r>
            <a:br>
              <a:rPr lang="ru-RU" sz="2400" dirty="0">
                <a:solidFill>
                  <a:srgbClr val="FF0000"/>
                </a:solidFill>
              </a:rPr>
            </a:br>
            <a:endParaRPr lang="ru-RU" sz="2400" dirty="0">
              <a:solidFill>
                <a:srgbClr val="FF0000"/>
              </a:solidFill>
            </a:endParaRPr>
          </a:p>
        </p:txBody>
      </p:sp>
      <p:sp>
        <p:nvSpPr>
          <p:cNvPr id="3" name="Объект 2"/>
          <p:cNvSpPr>
            <a:spLocks noGrp="1"/>
          </p:cNvSpPr>
          <p:nvPr>
            <p:ph idx="1"/>
          </p:nvPr>
        </p:nvSpPr>
        <p:spPr>
          <a:xfrm>
            <a:off x="394283" y="1523621"/>
            <a:ext cx="11509695" cy="4351338"/>
          </a:xfrm>
        </p:spPr>
        <p:txBody>
          <a:bodyPr/>
          <a:lstStyle/>
          <a:p>
            <a:r>
              <a:rPr lang="ru-RU" sz="1600" dirty="0"/>
              <a:t>1. Установить, что по 31 декабря 2022 г. включительно в дополнение к случаям, предусмотренным частью 1 статьи 93 Федерального закона "О контрактной системе в сфере закупок товаров, работ, услуг для обеспечения государственных и муниципальных нужд" (далее Федеральный закон), заказчик вправе осуществить закупку товаров, работ, услуг (далее - закупка) для обеспечения федеральных нужд, нужд субъекта Российской Федерации, муниципальных нужд у единственного поставщика (подрядчика, исполнителя), определенного соответственно </a:t>
            </a:r>
            <a:r>
              <a:rPr lang="ru-RU" sz="1600" u="sng" dirty="0"/>
              <a:t>актом Правительства Российского Федерации, актом высшего исполнительного органа государственной власти субъекта Российской Федерации, муниципальным правовым актом местной администрации</a:t>
            </a:r>
            <a:r>
              <a:rPr lang="ru-RU" sz="1600" dirty="0"/>
              <a:t>, изданными в соответствии с настоящим постановлением.</a:t>
            </a:r>
          </a:p>
          <a:p>
            <a:r>
              <a:rPr lang="ru-RU" sz="1600" dirty="0"/>
              <a:t>2. Акты, предусмотренные пунктом 1 настоящего постановления, подготавливаются в следующих случаях:</a:t>
            </a:r>
          </a:p>
          <a:p>
            <a:r>
              <a:rPr lang="ru-RU" sz="1600" dirty="0"/>
              <a:t>а) протокол заседания Правительства Российской Федерации, координационного или совещательного органа под председательством Председателя Правительства Российской Федерации, Правительственной комиссии по повышению устойчивости российской экономики в условиях санкций содержит решение, определяющее единственного поставщика (подрядчика, исполнителя) товаров, работ, услуг для обеспечения государственных и (или) муниципальных нужд;</a:t>
            </a:r>
          </a:p>
          <a:p>
            <a:r>
              <a:rPr lang="ru-RU" sz="1600" dirty="0"/>
              <a:t>б) протокол заседания Правительства Российской Федерации, координационного или совещательного органа под председательством Председателя Правительства Российской Федерации, Правительственной комиссии по повышению устойчивости российской экономики в условиях санкций содержит решение, определяющее конкретную закупку для обеспечения государственных и (или) муниципальных нужд, которая может быть осуществлена заказчиками у единственного поставщика (подрядчика, исполнителя);</a:t>
            </a:r>
          </a:p>
          <a:p>
            <a:r>
              <a:rPr lang="ru-RU" sz="1600" dirty="0"/>
              <a:t>в) поручением Председателя Правительства Российской Федерации в целях реализации решений Правительственной комиссии по повышению устойчивости российской экономики в условиях санкций определен единственный поставщик (подрядчик, исполнитель) товаров, работ, услуг для обеспечения федеральных нужд (в случае осуществления закупки у единственного поставщика (подрядчика, исполнителя) для обеспечения федеральных нужд);</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2400" dirty="0">
                <a:solidFill>
                  <a:srgbClr val="FF0000"/>
                </a:solidFill>
              </a:rPr>
              <a:t>Постановление Правительства РФ от 10 марта 2022 г. N 339</a:t>
            </a:r>
            <a:br>
              <a:rPr lang="ru-RU" sz="2400" dirty="0">
                <a:solidFill>
                  <a:srgbClr val="FF0000"/>
                </a:solidFill>
              </a:rPr>
            </a:br>
            <a:r>
              <a:rPr lang="ru-RU" sz="2400" dirty="0">
                <a:solidFill>
                  <a:srgbClr val="FF0000"/>
                </a:solidFill>
              </a:rPr>
              <a:t>"О случаях осуществления закупок товаров, работ, услуг для государственных и (или) муниципальных нужд у единственного поставщика (подрядчика, исполнителя) и порядке их осуществления"</a:t>
            </a:r>
            <a:br>
              <a:rPr lang="ru-RU" sz="2400" dirty="0">
                <a:solidFill>
                  <a:srgbClr val="FF0000"/>
                </a:solidFill>
              </a:rPr>
            </a:br>
            <a:endParaRPr lang="ru-RU" sz="2400" dirty="0">
              <a:solidFill>
                <a:srgbClr val="FF0000"/>
              </a:solidFill>
            </a:endParaRPr>
          </a:p>
        </p:txBody>
      </p:sp>
      <p:sp>
        <p:nvSpPr>
          <p:cNvPr id="3" name="Объект 2"/>
          <p:cNvSpPr>
            <a:spLocks noGrp="1"/>
          </p:cNvSpPr>
          <p:nvPr>
            <p:ph idx="1"/>
          </p:nvPr>
        </p:nvSpPr>
        <p:spPr>
          <a:xfrm>
            <a:off x="394283" y="1523621"/>
            <a:ext cx="11509695" cy="4351338"/>
          </a:xfrm>
        </p:spPr>
        <p:txBody>
          <a:bodyPr/>
          <a:lstStyle/>
          <a:p>
            <a:r>
              <a:rPr lang="ru-RU" sz="1600" dirty="0"/>
              <a:t>г) закупка осуществляется за счет средств резервного фонда Правительства Российской Федерации, резервных фондов высших исполнительных органов государственной власти субъектов Российской Федерации (в случае осуществления закупки у единственного поставщика (подрядчика, исполнителя) для обеспечения соответственно федеральных нужд или нужд субъекта Российской Федерации).</a:t>
            </a:r>
          </a:p>
          <a:p>
            <a:endParaRPr lang="ru-RU" sz="1600" dirty="0"/>
          </a:p>
          <a:p>
            <a:r>
              <a:rPr lang="ru-RU" sz="1600" dirty="0"/>
              <a:t>3. В актах, предусмотренных пунктом 1 настоящего постановления, указываются предмет контракта, предельный срок, на который заключается контракт, обязанность единственного поставщика (подрядчика, исполнителя) исполнить свои обязательства по контракту лично или возможность привлечь к исполнению контракта субподрядчиков, соисполнителей и требование к объему исполнения единственным поставщиком (подрядчиком, исполнителем) своих обязательств по контракту лично, а также может быть определена обязанность заказчика установить в соответствии с Федеральным законом требование обеспечения исполнения контракта.</a:t>
            </a:r>
          </a:p>
          <a:p>
            <a:r>
              <a:rPr lang="ru-RU" sz="1600" dirty="0"/>
              <a:t>4. Проект акта Правительства Российского Федерации об определении единственного поставщика (подрядчика, исполнителя) для обеспечения федеральных нужд вносится в Правительство Российской Федерации федеральным органом исполнительной власти, указанным в протоколах и поручении, предусмотренных подпунктами "а" - "в" пункта 2 настоящего постановления, в порядке, установленном пунктом 60 7 Регламента Правительства Российской Федерации, утвержденного постановлением Правительства Российской Федерации от 1 июня 2004 г. N 260 "О Регламенте Правительства Российской Федерации и Положении об Аппарате Правительства Российской Федерации".</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2400" dirty="0">
                <a:solidFill>
                  <a:srgbClr val="FF0000"/>
                </a:solidFill>
              </a:rPr>
              <a:t>Постановление Правительства РФ от 10 марта 2022 г. N 339</a:t>
            </a:r>
            <a:br>
              <a:rPr lang="ru-RU" sz="2400" dirty="0">
                <a:solidFill>
                  <a:srgbClr val="FF0000"/>
                </a:solidFill>
              </a:rPr>
            </a:br>
            <a:r>
              <a:rPr lang="ru-RU" sz="2400" dirty="0">
                <a:solidFill>
                  <a:srgbClr val="FF0000"/>
                </a:solidFill>
              </a:rPr>
              <a:t>"О случаях осуществления закупок товаров, работ, услуг для государственных и (или) муниципальных нужд у единственного поставщика (подрядчика, исполнителя) и порядке их осуществления"</a:t>
            </a:r>
            <a:br>
              <a:rPr lang="ru-RU" sz="2400" dirty="0">
                <a:solidFill>
                  <a:srgbClr val="FF0000"/>
                </a:solidFill>
              </a:rPr>
            </a:br>
            <a:endParaRPr lang="ru-RU" sz="2400" dirty="0">
              <a:solidFill>
                <a:srgbClr val="FF0000"/>
              </a:solidFill>
            </a:endParaRPr>
          </a:p>
        </p:txBody>
      </p:sp>
      <p:sp>
        <p:nvSpPr>
          <p:cNvPr id="3" name="Объект 2"/>
          <p:cNvSpPr>
            <a:spLocks noGrp="1"/>
          </p:cNvSpPr>
          <p:nvPr>
            <p:ph idx="1"/>
          </p:nvPr>
        </p:nvSpPr>
        <p:spPr>
          <a:xfrm>
            <a:off x="394283" y="1523621"/>
            <a:ext cx="11509695" cy="4351338"/>
          </a:xfrm>
        </p:spPr>
        <p:txBody>
          <a:bodyPr/>
          <a:lstStyle/>
          <a:p>
            <a:r>
              <a:rPr lang="ru-RU" sz="1600" dirty="0"/>
              <a:t>5. При осуществлении заказчиком закупки у единственного поставщика (подрядчика, исполнителя) в соответствии с настоящим постановлением:</a:t>
            </a:r>
          </a:p>
          <a:p>
            <a:r>
              <a:rPr lang="ru-RU" sz="1600" dirty="0"/>
              <a:t>а) в контракте указывается подпункт пункта 2 настоящего постановления, на основании которого подготовлен акт, предусмотренный пунктом 1 настоящего постановления, и в соответствии с которым осуществляется закупка;</a:t>
            </a:r>
          </a:p>
          <a:p>
            <a:r>
              <a:rPr lang="ru-RU" sz="1600" dirty="0"/>
              <a:t>б) обоснование цены контракта является неотъемлемой частью контракта;</a:t>
            </a:r>
          </a:p>
          <a:p>
            <a:r>
              <a:rPr lang="ru-RU" sz="1600" dirty="0"/>
              <a:t>в) исполнение контракта, включение информации и документов о таком контракте в соответствующий реестр контрактов, предусмотренный статьей 103 Федерального закона, осуществляются в порядке, установленном Федеральным законом для контракта, заключенного по результатам осуществления закупки в соответствии с пунктом 2 части 1 статьи 93 Федерального закона;</a:t>
            </a:r>
          </a:p>
          <a:p>
            <a:r>
              <a:rPr lang="ru-RU" sz="1600" dirty="0"/>
              <a:t>г) не позднее 3 рабочих дней со дня, следующего за днем заключения контракта, заказчик направляет в федеральный орган исполнительной власти, уполномоченный на осуществление контроля в сфере закупок, или контрольный орган в сфере государственного оборонного заказа уведомление о закупке. К такому уведомлению прилагается копия заключенного в соответствии с настоящим постановлением контракта.</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2400" dirty="0">
                <a:solidFill>
                  <a:srgbClr val="FF0000"/>
                </a:solidFill>
              </a:rPr>
              <a:t>Пример: </a:t>
            </a:r>
            <a:r>
              <a:rPr lang="ru-RU" sz="2400" dirty="0"/>
              <a:t>Постановление Правительства Тульской области от 22.04.2022 № 268 "Об установлении в 2022 году иных случаев осуществления закупок товаров, работ, услуг у единственного поставщика (подрядчика, исполнителя) в целях обеспечения муниципальных нужд муниципальных образований, находящихся на территории Тульской области"</a:t>
            </a:r>
          </a:p>
        </p:txBody>
      </p:sp>
      <p:pic>
        <p:nvPicPr>
          <p:cNvPr id="9" name="Объект 8"/>
          <p:cNvPicPr>
            <a:picLocks noGrp="1" noChangeAspect="1"/>
          </p:cNvPicPr>
          <p:nvPr>
            <p:ph idx="1"/>
          </p:nvPr>
        </p:nvPicPr>
        <p:blipFill>
          <a:blip r:embed="rId2"/>
          <a:stretch>
            <a:fillRect/>
          </a:stretch>
        </p:blipFill>
        <p:spPr>
          <a:xfrm>
            <a:off x="1453962" y="1973054"/>
            <a:ext cx="3708902" cy="4351338"/>
          </a:xfrm>
        </p:spPr>
      </p:pic>
      <p:pic>
        <p:nvPicPr>
          <p:cNvPr id="11" name="Рисунок 10"/>
          <p:cNvPicPr>
            <a:picLocks noChangeAspect="1"/>
          </p:cNvPicPr>
          <p:nvPr/>
        </p:nvPicPr>
        <p:blipFill>
          <a:blip r:embed="rId3"/>
          <a:stretch>
            <a:fillRect/>
          </a:stretch>
        </p:blipFill>
        <p:spPr>
          <a:xfrm>
            <a:off x="6551720" y="1887769"/>
            <a:ext cx="4539074" cy="4521909"/>
          </a:xfrm>
          <a:prstGeom prst="rect">
            <a:avLst/>
          </a:prstGeom>
        </p:spPr>
      </p:pic>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stretch>
            <a:fillRect/>
          </a:stretch>
        </p:blipFill>
        <p:spPr>
          <a:xfrm>
            <a:off x="2166152" y="408373"/>
            <a:ext cx="6410874" cy="5768590"/>
          </a:xfrm>
        </p:spPr>
      </p:pic>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79476" y="-113048"/>
            <a:ext cx="10515600" cy="691888"/>
          </a:xfrm>
        </p:spPr>
        <p:txBody>
          <a:bodyPr>
            <a:normAutofit/>
          </a:bodyPr>
          <a:lstStyle/>
          <a:p>
            <a:r>
              <a:rPr lang="ru-RU" sz="3600" dirty="0"/>
              <a:t>Изменения в статье 93 (ед. поставщик)</a:t>
            </a:r>
          </a:p>
        </p:txBody>
      </p:sp>
      <p:graphicFrame>
        <p:nvGraphicFramePr>
          <p:cNvPr id="4" name="Таблица 4"/>
          <p:cNvGraphicFramePr>
            <a:graphicFrameLocks noGrp="1"/>
          </p:cNvGraphicFramePr>
          <p:nvPr>
            <p:ph idx="1"/>
          </p:nvPr>
        </p:nvGraphicFramePr>
        <p:xfrm>
          <a:off x="97870" y="453005"/>
          <a:ext cx="11878812" cy="5461000"/>
        </p:xfrm>
        <a:graphic>
          <a:graphicData uri="http://schemas.openxmlformats.org/drawingml/2006/table">
            <a:tbl>
              <a:tblPr firstRow="1" bandRow="1">
                <a:tableStyleId>{5C22544A-7EE6-4342-B048-85BDC9FD1C3A}</a:tableStyleId>
              </a:tblPr>
              <a:tblGrid>
                <a:gridCol w="5939406">
                  <a:extLst>
                    <a:ext uri="{9D8B030D-6E8A-4147-A177-3AD203B41FA5}">
                      <a16:colId xmlns:a16="http://schemas.microsoft.com/office/drawing/2014/main" val="20000"/>
                    </a:ext>
                  </a:extLst>
                </a:gridCol>
                <a:gridCol w="5939406">
                  <a:extLst>
                    <a:ext uri="{9D8B030D-6E8A-4147-A177-3AD203B41FA5}">
                      <a16:colId xmlns:a16="http://schemas.microsoft.com/office/drawing/2014/main" val="20001"/>
                    </a:ext>
                  </a:extLst>
                </a:gridCol>
              </a:tblGrid>
              <a:tr h="370840">
                <a:tc>
                  <a:txBody>
                    <a:bodyPr/>
                    <a:lstStyle/>
                    <a:p>
                      <a:r>
                        <a:rPr lang="ru-RU" dirty="0"/>
                        <a:t>Будущая редакция</a:t>
                      </a:r>
                    </a:p>
                  </a:txBody>
                  <a:tcPr/>
                </a:tc>
                <a:tc>
                  <a:txBody>
                    <a:bodyPr/>
                    <a:lstStyle/>
                    <a:p>
                      <a:r>
                        <a:rPr lang="ru-RU" dirty="0"/>
                        <a:t>Действующая редакция</a:t>
                      </a:r>
                    </a:p>
                  </a:txBody>
                  <a:tcPr/>
                </a:tc>
                <a:extLst>
                  <a:ext uri="{0D108BD9-81ED-4DB2-BD59-A6C34878D82A}">
                    <a16:rowId xmlns:a16="http://schemas.microsoft.com/office/drawing/2014/main" val="10000"/>
                  </a:ext>
                </a:extLst>
              </a:tr>
              <a:tr h="759763">
                <a:tc>
                  <a:txBody>
                    <a:bodyPr/>
                    <a:lstStyle/>
                    <a:p>
                      <a:r>
                        <a:rPr lang="ru-RU" sz="1400" dirty="0"/>
                        <a:t>4. При осуществлении закупки у единственного поставщика (подрядчика, исполнителя) заказчик </a:t>
                      </a:r>
                      <a:r>
                        <a:rPr lang="ru-RU" sz="1400" b="1" dirty="0">
                          <a:solidFill>
                            <a:srgbClr val="FF0000"/>
                          </a:solidFill>
                        </a:rPr>
                        <a:t>определяет цену контракта</a:t>
                      </a:r>
                      <a:r>
                        <a:rPr lang="ru-RU" sz="1400" dirty="0"/>
                        <a:t>, заключаемого с единственным поставщиком (подрядчиком, исполнителем), в соответствии с настоящим Федеральным законом. </a:t>
                      </a:r>
                      <a:r>
                        <a:rPr lang="en-US" sz="1400" i="1" dirty="0">
                          <a:solidFill>
                            <a:srgbClr val="7030A0"/>
                          </a:solidFill>
                        </a:rPr>
                        <a:t>(</a:t>
                      </a:r>
                      <a:r>
                        <a:rPr lang="ru-RU" sz="1400" i="1" dirty="0">
                          <a:solidFill>
                            <a:srgbClr val="7030A0"/>
                          </a:solidFill>
                        </a:rPr>
                        <a:t>Т.е. Всегда</a:t>
                      </a:r>
                      <a:r>
                        <a:rPr lang="en-US" sz="1400" i="1" dirty="0">
                          <a:solidFill>
                            <a:srgbClr val="7030A0"/>
                          </a:solidFill>
                        </a:rPr>
                        <a:t>?)</a:t>
                      </a:r>
                      <a:endParaRPr lang="ru-RU" sz="1400" i="1" dirty="0">
                        <a:solidFill>
                          <a:srgbClr val="7030A0"/>
                        </a:solidFill>
                      </a:endParaRPr>
                    </a:p>
                    <a:p>
                      <a:r>
                        <a:rPr lang="ru-RU" sz="1400" dirty="0"/>
                        <a:t>При этом в случаях, предусмотренных пунктами 3, 6, 11, 12, </a:t>
                      </a:r>
                      <a:r>
                        <a:rPr lang="ru-RU" sz="1400" dirty="0">
                          <a:solidFill>
                            <a:srgbClr val="FF0000"/>
                          </a:solidFill>
                        </a:rPr>
                        <a:t>16, </a:t>
                      </a:r>
                      <a:r>
                        <a:rPr lang="ru-RU" sz="1400" dirty="0"/>
                        <a:t>18, </a:t>
                      </a:r>
                      <a:r>
                        <a:rPr lang="ru-RU" sz="1400" dirty="0">
                          <a:solidFill>
                            <a:srgbClr val="FF0000"/>
                          </a:solidFill>
                        </a:rPr>
                        <a:t>19,</a:t>
                      </a:r>
                      <a:r>
                        <a:rPr lang="ru-RU" sz="1400" dirty="0"/>
                        <a:t> 22, 23, 30 </a:t>
                      </a:r>
                      <a:r>
                        <a:rPr lang="ru-RU" sz="1400" dirty="0">
                          <a:solidFill>
                            <a:srgbClr val="FF0000"/>
                          </a:solidFill>
                        </a:rPr>
                        <a:t>- 35</a:t>
                      </a:r>
                      <a:r>
                        <a:rPr lang="ru-RU" sz="1400" dirty="0"/>
                        <a:t>, 37 - 41, 46 и 49 части 1 настоящей статьи, заказчик </a:t>
                      </a:r>
                      <a:r>
                        <a:rPr lang="ru-RU" sz="1400" b="1" dirty="0">
                          <a:solidFill>
                            <a:srgbClr val="FF0000"/>
                          </a:solidFill>
                        </a:rPr>
                        <a:t>обосновывает такую цену в соответствии с настоящим Федеральным законом и включает в контракт обоснование цены контракта</a:t>
                      </a:r>
                      <a:r>
                        <a:rPr lang="ru-RU" sz="1400" dirty="0"/>
                        <a:t>.";</a:t>
                      </a:r>
                    </a:p>
                  </a:txBody>
                  <a:tcPr/>
                </a:tc>
                <a:tc>
                  <a:txBody>
                    <a:bodyPr/>
                    <a:lstStyle/>
                    <a:p>
                      <a:r>
                        <a:rPr lang="ru-RU" sz="1400" dirty="0"/>
                        <a:t>4. При осуществлении закупки у единственного поставщика (подрядчика, исполнителя) в случаях, предусмотренных пунктами 3, </a:t>
                      </a:r>
                      <a:r>
                        <a:rPr lang="ru-RU" sz="1400" dirty="0">
                          <a:solidFill>
                            <a:srgbClr val="FF0000"/>
                          </a:solidFill>
                        </a:rPr>
                        <a:t>4 и 5 (при осуществлении закупки товара на сумму, предусмотренную частью 12 настоящей статьи), </a:t>
                      </a:r>
                      <a:r>
                        <a:rPr lang="ru-RU" sz="1400" dirty="0"/>
                        <a:t>6, </a:t>
                      </a:r>
                      <a:r>
                        <a:rPr lang="ru-RU" sz="1400" dirty="0">
                          <a:solidFill>
                            <a:srgbClr val="FF0000"/>
                          </a:solidFill>
                        </a:rPr>
                        <a:t>9,</a:t>
                      </a:r>
                      <a:r>
                        <a:rPr lang="ru-RU" sz="1400" dirty="0"/>
                        <a:t> 11, 12, 18, 22, 23, 30 - 32, 34, 35, 37 - 41, 46, 49 части 1 настоящей статьи, заказчик обязан определить и обосновать цену контракта в порядке, установленном настоящим Федеральным законом. При осуществлении закупки у единственного поставщика (подрядчика, исполнителя) в случаях, предусмотренных настоящей частью, контракт должен содержать обоснование цены контракта.</a:t>
                      </a:r>
                    </a:p>
                  </a:txBody>
                  <a:tcPr/>
                </a:tc>
                <a:extLst>
                  <a:ext uri="{0D108BD9-81ED-4DB2-BD59-A6C34878D82A}">
                    <a16:rowId xmlns:a16="http://schemas.microsoft.com/office/drawing/2014/main" val="10001"/>
                  </a:ext>
                </a:extLst>
              </a:tr>
              <a:tr h="759763">
                <a:tc gridSpan="2">
                  <a:txBody>
                    <a:bodyPr/>
                    <a:lstStyle/>
                    <a:p>
                      <a:r>
                        <a:rPr lang="ru-RU" sz="1400" dirty="0">
                          <a:solidFill>
                            <a:srgbClr val="7030A0"/>
                          </a:solidFill>
                        </a:rPr>
                        <a:t>Комментарий: </a:t>
                      </a:r>
                      <a:r>
                        <a:rPr lang="ru-RU" sz="1400" b="1" dirty="0">
                          <a:solidFill>
                            <a:srgbClr val="7030A0"/>
                          </a:solidFill>
                        </a:rPr>
                        <a:t>не надо будет обосновывать цену </a:t>
                      </a:r>
                      <a:r>
                        <a:rPr lang="ru-RU" sz="1400" dirty="0">
                          <a:solidFill>
                            <a:srgbClr val="7030A0"/>
                          </a:solidFill>
                        </a:rPr>
                        <a:t>при закупке в электронном магазине, а также в случае осуществления закупок товаров, работ, услуг при необходимости оказания медицинской помощи в неотложной или экстренной форме либо вследствие аварии, обстоятельств непреодолимой силы, для предупреждения (при введении режима повышенной готовности функционирования органов управления и сил единой государственной системы предупреждения и ликвидации чрезвычайных ситуаций) и (или) ликвидации чрезвычайной ситуации, для оказания гуманитарной помощи.</a:t>
                      </a:r>
                    </a:p>
                    <a:p>
                      <a:pPr marL="285750" indent="-285750">
                        <a:buFont typeface="Arial" panose="020B0604020202020204" pitchFamily="34" charset="0"/>
                        <a:buChar char="•"/>
                      </a:pPr>
                      <a:endParaRPr lang="ru-RU" sz="1400" b="1" dirty="0">
                        <a:solidFill>
                          <a:srgbClr val="7030A0"/>
                        </a:solidFill>
                      </a:endParaRPr>
                    </a:p>
                    <a:p>
                      <a:pPr marL="285750" indent="-285750">
                        <a:buFont typeface="Arial" panose="020B0604020202020204" pitchFamily="34" charset="0"/>
                        <a:buChar char="•"/>
                      </a:pPr>
                      <a:r>
                        <a:rPr lang="ru-RU" sz="1400" b="1" dirty="0">
                          <a:solidFill>
                            <a:srgbClr val="7030A0"/>
                          </a:solidFill>
                        </a:rPr>
                        <a:t>Появится обоснование цены в следующих случаях</a:t>
                      </a:r>
                    </a:p>
                    <a:p>
                      <a:pPr marL="285750" indent="-285750">
                        <a:buFont typeface="Arial" panose="020B0604020202020204" pitchFamily="34" charset="0"/>
                        <a:buChar char="•"/>
                      </a:pPr>
                      <a:r>
                        <a:rPr lang="ru-RU" sz="1400" dirty="0">
                          <a:solidFill>
                            <a:srgbClr val="7030A0"/>
                          </a:solidFill>
                        </a:rPr>
                        <a:t>16) заключение контракта на оказание услуг по участию в мероприятии, проводимом для нужд нескольких заказчиков, с поставщиком (подрядчиком, исполнителем), который определен заказчиком, являющимся организатором такого мероприятия, в порядке, установленном настоящим Федеральным законом;</a:t>
                      </a:r>
                    </a:p>
                    <a:p>
                      <a:pPr marL="285750" indent="-285750">
                        <a:buFont typeface="Arial" panose="020B0604020202020204" pitchFamily="34" charset="0"/>
                        <a:buChar char="•"/>
                      </a:pPr>
                      <a:r>
                        <a:rPr lang="ru-RU" sz="1400" dirty="0">
                          <a:solidFill>
                            <a:srgbClr val="7030A0"/>
                          </a:solidFill>
                        </a:rPr>
                        <a:t>19) заключение контракта на оказание услуг по осуществлению авторского контроля за разработкой проектной документации объекта капитального строительства, проведению авторского надзора за строительством, реконструкцией, капитальным ремонтом объекта капитального строительства соответствующими авторами, на проведение технического и авторского надзора за выполнением работ по сохранению объекта культурного наследия (памятников истории и культуры) народов Российской Федерации авторами проектов;</a:t>
                      </a:r>
                    </a:p>
                    <a:p>
                      <a:pPr marL="285750" indent="-285750">
                        <a:buFont typeface="Arial" panose="020B0604020202020204" pitchFamily="34" charset="0"/>
                        <a:buChar char="•"/>
                      </a:pPr>
                      <a:r>
                        <a:rPr lang="ru-RU" sz="1400" dirty="0">
                          <a:solidFill>
                            <a:srgbClr val="7030A0"/>
                          </a:solidFill>
                        </a:rPr>
                        <a:t>33) заключение контракта на оказание преподавательских услуг, а также услуг экскурсовода (гида) физическими лицами;</a:t>
                      </a:r>
                    </a:p>
                  </a:txBody>
                  <a:tcPr/>
                </a:tc>
                <a:tc hMerge="1">
                  <a:txBody>
                    <a:bodyPr/>
                    <a:lstStyle/>
                    <a:p>
                      <a:endParaRPr lang="ru-RU"/>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0929" y="0"/>
            <a:ext cx="6127296" cy="638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4959" y="5192486"/>
            <a:ext cx="5993266"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782864"/>
            <a:ext cx="10515600" cy="1325563"/>
          </a:xfrm>
        </p:spPr>
        <p:txBody>
          <a:bodyPr/>
          <a:lstStyle/>
          <a:p>
            <a:r>
              <a:rPr lang="ru-RU" dirty="0">
                <a:solidFill>
                  <a:srgbClr val="FF0000"/>
                </a:solidFill>
              </a:rPr>
              <a:t>О контракте</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633165"/>
          </a:xfrm>
        </p:spPr>
        <p:txBody>
          <a:bodyPr>
            <a:normAutofit fontScale="90000"/>
          </a:bodyPr>
          <a:lstStyle/>
          <a:p>
            <a:r>
              <a:rPr lang="ru-RU" dirty="0">
                <a:solidFill>
                  <a:srgbClr val="00B0F0"/>
                </a:solidFill>
              </a:rPr>
              <a:t>Условия контракта с 01.01.2022</a:t>
            </a:r>
          </a:p>
        </p:txBody>
      </p:sp>
      <p:sp>
        <p:nvSpPr>
          <p:cNvPr id="3" name="Объект 2"/>
          <p:cNvSpPr>
            <a:spLocks noGrp="1"/>
          </p:cNvSpPr>
          <p:nvPr>
            <p:ph idx="1"/>
          </p:nvPr>
        </p:nvSpPr>
        <p:spPr>
          <a:xfrm>
            <a:off x="636864" y="1093938"/>
            <a:ext cx="10515600" cy="5684367"/>
          </a:xfrm>
        </p:spPr>
        <p:txBody>
          <a:bodyPr>
            <a:normAutofit fontScale="77500" lnSpcReduction="20000"/>
          </a:bodyPr>
          <a:lstStyle/>
          <a:p>
            <a:pPr marL="0" indent="0">
              <a:buNone/>
            </a:pPr>
            <a:r>
              <a:rPr lang="ru-RU" dirty="0"/>
              <a:t>2. При заключении контракта указывается, что </a:t>
            </a:r>
          </a:p>
          <a:p>
            <a:r>
              <a:rPr lang="ru-RU" dirty="0">
                <a:solidFill>
                  <a:srgbClr val="FF0000"/>
                </a:solidFill>
              </a:rPr>
              <a:t>цена контракта является твердой и определяется на весь срок исполнения контракта</a:t>
            </a:r>
            <a:r>
              <a:rPr lang="ru-RU" dirty="0"/>
              <a:t>, </a:t>
            </a:r>
          </a:p>
          <a:p>
            <a:r>
              <a:rPr lang="ru-RU" dirty="0"/>
              <a:t>а в случае, предусмотренном частью 24 статьи 22 настоящего Федерального закона, указываются цены единиц товара, работы, услуги и максимальное значение цены контракта, </a:t>
            </a:r>
          </a:p>
          <a:p>
            <a:r>
              <a:rPr lang="ru-RU" dirty="0"/>
              <a:t>а также в случаях, установленных Правительством Российской Федерации, указываются ориентировочное значение цены контракта либо формула цены и максимальное значение цены контракта, установленные заказчиком в извещении об осуществлении закупки, документации о закупке (в случае, если настоящим Федеральным законом предусмотрена документация о закупке. </a:t>
            </a:r>
          </a:p>
          <a:p>
            <a:r>
              <a:rPr lang="ru-RU" dirty="0"/>
              <a:t>При заключении и исполнении контракта </a:t>
            </a:r>
            <a:r>
              <a:rPr lang="ru-RU" dirty="0">
                <a:solidFill>
                  <a:srgbClr val="FF0000"/>
                </a:solidFill>
              </a:rPr>
              <a:t>изменение его </a:t>
            </a:r>
            <a:r>
              <a:rPr lang="ru-RU" b="1" u="sng" dirty="0">
                <a:solidFill>
                  <a:srgbClr val="FF0000"/>
                </a:solidFill>
              </a:rPr>
              <a:t>существенных </a:t>
            </a:r>
            <a:r>
              <a:rPr lang="ru-RU" dirty="0">
                <a:solidFill>
                  <a:srgbClr val="FF0000"/>
                </a:solidFill>
              </a:rPr>
              <a:t>условий не допускается</a:t>
            </a:r>
            <a:r>
              <a:rPr lang="ru-RU" dirty="0"/>
              <a:t>, за исключением случаев, предусмотренных </a:t>
            </a:r>
            <a:r>
              <a:rPr lang="ru-RU" strike="sngStrike" dirty="0"/>
              <a:t>настоящей статьей и статьей 95 </a:t>
            </a:r>
            <a:r>
              <a:rPr lang="ru-RU" dirty="0"/>
              <a:t>настоящим Федеральным законом (с 16.04.2022). </a:t>
            </a:r>
          </a:p>
          <a:p>
            <a:r>
              <a:rPr lang="ru-RU" dirty="0"/>
              <a:t>В случае, если проектом контракта предусмотрены отдельные этапы его исполнения, </a:t>
            </a:r>
            <a:r>
              <a:rPr lang="ru-RU" dirty="0">
                <a:solidFill>
                  <a:srgbClr val="FF0000"/>
                </a:solidFill>
              </a:rPr>
              <a:t>цена каждого этапа устанавливается в размере, сниженном пропорционально снижению начальной (максимальной) цены контракта участником закупки, с которым заключается контракт.</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6864" y="79695"/>
            <a:ext cx="10515600" cy="633165"/>
          </a:xfrm>
        </p:spPr>
        <p:txBody>
          <a:bodyPr>
            <a:normAutofit fontScale="90000"/>
          </a:bodyPr>
          <a:lstStyle/>
          <a:p>
            <a:r>
              <a:rPr lang="ru-RU" dirty="0">
                <a:solidFill>
                  <a:srgbClr val="00B0F0"/>
                </a:solidFill>
              </a:rPr>
              <a:t>Условия контракта с 01.01.2022</a:t>
            </a:r>
          </a:p>
        </p:txBody>
      </p:sp>
      <p:sp>
        <p:nvSpPr>
          <p:cNvPr id="3" name="Объект 2"/>
          <p:cNvSpPr>
            <a:spLocks noGrp="1"/>
          </p:cNvSpPr>
          <p:nvPr>
            <p:ph idx="1"/>
          </p:nvPr>
        </p:nvSpPr>
        <p:spPr>
          <a:xfrm>
            <a:off x="318782" y="1093938"/>
            <a:ext cx="11367082" cy="5684367"/>
          </a:xfrm>
        </p:spPr>
        <p:txBody>
          <a:bodyPr>
            <a:normAutofit fontScale="62500" lnSpcReduction="20000"/>
          </a:bodyPr>
          <a:lstStyle/>
          <a:p>
            <a:pPr marL="0" indent="0">
              <a:buNone/>
            </a:pPr>
            <a:r>
              <a:rPr lang="ru-RU" dirty="0"/>
              <a:t>3. Особенности определения цены государственного контракта на поставку товара, выполнение работы, оказание услуги по государственному оборонному заказу с учетом требований, предусмотренных частью 2 настоящей статьи, могут устанавливаться Федеральным законом от 29 декабря 2012 года N 275-ФЗ "О государственном оборонном заказе".</a:t>
            </a:r>
          </a:p>
          <a:p>
            <a:pPr marL="0" indent="0">
              <a:buNone/>
            </a:pPr>
            <a:endParaRPr lang="ru-RU" dirty="0"/>
          </a:p>
          <a:p>
            <a:pPr marL="0" indent="0">
              <a:buNone/>
            </a:pPr>
            <a:r>
              <a:rPr lang="ru-RU" dirty="0"/>
              <a:t>4. В контракт включается </a:t>
            </a:r>
            <a:r>
              <a:rPr lang="ru-RU" b="1" dirty="0"/>
              <a:t>обязательное условие об ответственности заказчика и поставщика (подрядчика, исполнителя) за неисполнение или ненадлежащее исполнение обязательств, предусмотренных контрактом.</a:t>
            </a:r>
          </a:p>
          <a:p>
            <a:pPr marL="0" indent="0">
              <a:buNone/>
            </a:pPr>
            <a:endParaRPr lang="ru-RU" dirty="0"/>
          </a:p>
          <a:p>
            <a:pPr marL="0" indent="0">
              <a:buNone/>
            </a:pPr>
            <a:r>
              <a:rPr lang="ru-RU" dirty="0"/>
              <a:t>5. В случае просрочки исполнения заказчиком обязательств, предусмотренных контрактом, а также в иных случаях неисполнения или ненадлежащего исполнения заказчиком обязательств, предусмотренных контрактом, поставщик (подрядчик, исполнитель) вправе потребовать уплаты неустоек (штрафов, пеней). Пеня начисляется за каждый день просрочки исполнения обязательства, предусмотренного контрактом, начиная со дня, следующего после дня истечения установленного контрактом срока исполнения обязательства. Такая пеня устанавливается контрактом в </a:t>
            </a:r>
            <a:r>
              <a:rPr lang="ru-RU" b="1" dirty="0"/>
              <a:t>размере одной трехсотой </a:t>
            </a:r>
            <a:r>
              <a:rPr lang="ru-RU" dirty="0"/>
              <a:t>действующей на дату уплаты пеней ключевой ставки Центрального банка Российской Федерации  от не уплаченной в срок суммы. Штрафы начисляются за ненадлежащее исполнение заказчиком обязательств, предусмотренных контрактом, за исключением просрочки исполнения обязательств, предусмотренных контрактом. Размер штрафа устанавливается контрактом в порядке, установленном Правительством Российской Федерации.</a:t>
            </a:r>
          </a:p>
          <a:p>
            <a:pPr marL="0" indent="0">
              <a:buNone/>
            </a:pPr>
            <a:endParaRPr lang="ru-RU" dirty="0"/>
          </a:p>
          <a:p>
            <a:pPr marL="0" indent="0">
              <a:buNone/>
            </a:pPr>
            <a:r>
              <a:rPr lang="ru-RU" dirty="0"/>
              <a:t>6. В случае просрочки исполнения поставщиком (подрядчиком, исполнителем) обязательств (в том числе гарантийного обязательства), предусмотренных контрактом, а также в иных случаях неисполнения или ненадлежащего исполнения поставщиком (подрядчиком, исполнителем) обязательств, предусмотренных контрактом, заказчик направляет поставщику (подрядчику, исполнителю) требование об уплате неустоек (штрафов, пеней).</a:t>
            </a:r>
            <a:endParaRPr lang="ru-RU" dirty="0">
              <a:solidFill>
                <a:srgbClr val="FF0000"/>
              </a:solidFill>
            </a:endParaRP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6864" y="79695"/>
            <a:ext cx="10515600" cy="633165"/>
          </a:xfrm>
        </p:spPr>
        <p:txBody>
          <a:bodyPr>
            <a:normAutofit fontScale="90000"/>
          </a:bodyPr>
          <a:lstStyle/>
          <a:p>
            <a:r>
              <a:rPr lang="ru-RU" dirty="0">
                <a:solidFill>
                  <a:srgbClr val="00B0F0"/>
                </a:solidFill>
              </a:rPr>
              <a:t>Условия контракта с 01.01.2022</a:t>
            </a:r>
          </a:p>
        </p:txBody>
      </p:sp>
      <p:sp>
        <p:nvSpPr>
          <p:cNvPr id="3" name="Объект 2"/>
          <p:cNvSpPr>
            <a:spLocks noGrp="1"/>
          </p:cNvSpPr>
          <p:nvPr>
            <p:ph idx="1"/>
          </p:nvPr>
        </p:nvSpPr>
        <p:spPr>
          <a:xfrm>
            <a:off x="211123" y="712860"/>
            <a:ext cx="11367082" cy="5919259"/>
          </a:xfrm>
        </p:spPr>
        <p:txBody>
          <a:bodyPr>
            <a:normAutofit fontScale="62500" lnSpcReduction="20000"/>
          </a:bodyPr>
          <a:lstStyle/>
          <a:p>
            <a:pPr marL="0" indent="0">
              <a:buNone/>
            </a:pPr>
            <a:r>
              <a:rPr lang="ru-RU" dirty="0"/>
              <a:t>7. Пеня начисляется за каждый день просрочки исполнения поставщиком (подрядчиком, исполнителем) обязательства, предусмотренного контрактом, начиная со дня, следующего после дня истечения установленного контрактом срока исполнения обязательства, и устанавливается контрактом в </a:t>
            </a:r>
            <a:r>
              <a:rPr lang="ru-RU" b="1" dirty="0"/>
              <a:t>размере одной трехсотой </a:t>
            </a:r>
            <a:r>
              <a:rPr lang="ru-RU" dirty="0"/>
              <a:t>действующей на дату уплаты пени ключевой ставки Центрального банка Российской Федерации от цены контракта (отдельного этапа исполнения контракта), уменьшенной на сумму, пропорциональную объему обязательств, предусмотренных контрактом (соответствующим отдельным этапом исполнения контракта) и фактически исполненных поставщиком (подрядчиком, исполнителем), за исключением случаев, если законодательством Российской Федерации установлен иной порядок начисления пени.</a:t>
            </a:r>
          </a:p>
          <a:p>
            <a:pPr marL="0" indent="0">
              <a:buNone/>
            </a:pPr>
            <a:endParaRPr lang="ru-RU" dirty="0"/>
          </a:p>
          <a:p>
            <a:pPr marL="0" indent="0">
              <a:buNone/>
            </a:pPr>
            <a:r>
              <a:rPr lang="ru-RU" dirty="0"/>
              <a:t>8. Штрафы начисляются за неисполнение или ненадлежащее исполнение поставщиком (подрядчиком, исполнителем) обязательств, предусмотренных контрактом, за исключением просрочки исполнения поставщиком (подрядчиком, исполнителем) обязательств (в том числе гарантийного обязательства), предусмотренных контрактом. Размер штрафа устанавливается контрактом в порядке, установленном Правительством Российской Федерации, за исключением случаев, если законодательством Российской Федерации установлен иной порядок начисления штрафов. </a:t>
            </a:r>
          </a:p>
          <a:p>
            <a:pPr marL="0" indent="0">
              <a:buNone/>
            </a:pPr>
            <a:r>
              <a:rPr lang="ru-RU" i="1" dirty="0">
                <a:solidFill>
                  <a:srgbClr val="7030A0"/>
                </a:solidFill>
              </a:rPr>
              <a:t>Постановление Правительства РФ от 30 августа 2017 г. N 1042 "Об утверждении Правил определения размера штрафа, начисляемого в случае ненадлежащего исполнения заказчиком, неисполнения или ненадлежащего исполнения поставщиком (подрядчиком, исполнителем) обязательств, предусмотренных контрактом (за исключением просрочки исполнения обязательств заказчиком, поставщиком (подрядчиком, исполнителем) о внесении изменений в постановление Правительства Российской Федерации от 15 мая 2017 г. N 570 и признании утратившим силу постановления Правительства Российской Федерации от 25 ноября 2013 г. N 1063"</a:t>
            </a:r>
          </a:p>
          <a:p>
            <a:pPr marL="0" indent="0">
              <a:buNone/>
            </a:pPr>
            <a:endParaRPr lang="ru-RU" i="1" dirty="0">
              <a:solidFill>
                <a:srgbClr val="7030A0"/>
              </a:solidFill>
            </a:endParaRPr>
          </a:p>
          <a:p>
            <a:pPr marL="0" indent="0">
              <a:buNone/>
            </a:pPr>
            <a:r>
              <a:rPr lang="ru-RU" dirty="0"/>
              <a:t>9. Сторона освобождается от уплаты неустойки (штрафа, пени), если докажет, что неисполнение или ненадлежащее исполнение обязательства, предусмотренного контрактом, произошло вследствие непреодолимой силы или по вине другой стороны.</a:t>
            </a:r>
            <a:endParaRPr lang="ru-RU" dirty="0">
              <a:solidFill>
                <a:srgbClr val="FF0000"/>
              </a:solidFill>
            </a:endParaRP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5253" y="323180"/>
            <a:ext cx="10515600" cy="1325563"/>
          </a:xfrm>
        </p:spPr>
        <p:txBody>
          <a:bodyPr>
            <a:normAutofit/>
          </a:bodyPr>
          <a:lstStyle/>
          <a:p>
            <a:pPr algn="ctr"/>
            <a:r>
              <a:rPr lang="ru-RU" sz="2400" dirty="0">
                <a:solidFill>
                  <a:srgbClr val="FF0000"/>
                </a:solidFill>
              </a:rPr>
              <a:t>Статья 34 дополнена частью 9.1 с 8 марта 2022 г. - Федеральный закон от 8 марта 2022 г. N 46-ФЗ</a:t>
            </a:r>
          </a:p>
        </p:txBody>
      </p:sp>
      <p:sp>
        <p:nvSpPr>
          <p:cNvPr id="3" name="Объект 2"/>
          <p:cNvSpPr>
            <a:spLocks noGrp="1"/>
          </p:cNvSpPr>
          <p:nvPr>
            <p:ph idx="1"/>
          </p:nvPr>
        </p:nvSpPr>
        <p:spPr/>
        <p:txBody>
          <a:bodyPr>
            <a:normAutofit/>
          </a:bodyPr>
          <a:lstStyle/>
          <a:p>
            <a:r>
              <a:rPr lang="ru-RU" sz="2000" dirty="0"/>
              <a:t>9.1. Правительство Российской Федерации вправе установить случаи и порядок списания начисленных поставщику (подрядчику, исполнителю), но не списанных заказчиком сумм неустоек (штрафов, пеней) в связи с неисполнением или ненадлежащим исполнением обязательств, предусмотренных контрактом.</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866836"/>
            <a:ext cx="10515600" cy="4351338"/>
          </a:xfrm>
        </p:spPr>
        <p:txBody>
          <a:bodyPr/>
          <a:lstStyle/>
          <a:p>
            <a:pPr algn="ctr"/>
            <a:r>
              <a:rPr lang="ru-RU" dirty="0">
                <a:solidFill>
                  <a:srgbClr val="00B0F0"/>
                </a:solidFill>
              </a:rPr>
              <a:t>Правила списания сумм неустоек (штрафов, пеней), начисленных поставщику (подрядчику, исполнителю), но не списанных заказчиком в связи с неисполнением или ненадлежащим исполнением обязательств, предусмотренных контрактом</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575908"/>
          </a:xfrm>
        </p:spPr>
        <p:txBody>
          <a:bodyPr/>
          <a:lstStyle/>
          <a:p>
            <a:r>
              <a:rPr lang="ru-RU" sz="2800" dirty="0">
                <a:solidFill>
                  <a:srgbClr val="00B0F0"/>
                </a:solidFill>
              </a:rPr>
              <a:t>Изменения в статье 112</a:t>
            </a:r>
          </a:p>
        </p:txBody>
      </p:sp>
      <p:sp>
        <p:nvSpPr>
          <p:cNvPr id="3" name="Объект 2"/>
          <p:cNvSpPr>
            <a:spLocks noGrp="1"/>
          </p:cNvSpPr>
          <p:nvPr>
            <p:ph idx="1"/>
          </p:nvPr>
        </p:nvSpPr>
        <p:spPr>
          <a:xfrm>
            <a:off x="625136" y="941034"/>
            <a:ext cx="10515600" cy="4351338"/>
          </a:xfrm>
        </p:spPr>
        <p:txBody>
          <a:bodyPr/>
          <a:lstStyle/>
          <a:p>
            <a:r>
              <a:rPr lang="ru-RU" sz="1800" dirty="0"/>
              <a:t>42.1. Начисленные поставщику (подрядчику, исполнителю), но не списанные заказчиком суммы неустоек (штрафов, пеней) в связи с неисполнением или ненадлежащим исполнением в 2015, 2016, 2020 и </a:t>
            </a:r>
            <a:r>
              <a:rPr lang="ru-RU" sz="1800" dirty="0">
                <a:solidFill>
                  <a:srgbClr val="FF0000"/>
                </a:solidFill>
              </a:rPr>
              <a:t>2021 годах </a:t>
            </a:r>
            <a:r>
              <a:rPr lang="ru-RU" sz="1800" dirty="0"/>
              <a:t>обязательств, предусмотренных контрактом, подлежат списанию в случаях и порядке, которые установлены Правительством Российской Федерации.</a:t>
            </a:r>
          </a:p>
          <a:p>
            <a:endParaRPr lang="ru-RU" sz="1800" dirty="0"/>
          </a:p>
          <a:p>
            <a:r>
              <a:rPr lang="ru-RU" sz="1800" dirty="0">
                <a:solidFill>
                  <a:srgbClr val="00B0F0"/>
                </a:solidFill>
              </a:rPr>
              <a:t>Постановление Правительства РФ от 4 июля 2018 г. N 783 "Об осуществлении заказчиком списания сумм неустоек (штрафов, пеней), начисленных поставщику (подрядчику, исполнителю), но не списанных заказчиком в связи с неисполнением или ненадлежащим исполнением в 2015, 2016, 2020 и 2021 годах обязательств, предусмотренных контрактом« </a:t>
            </a:r>
            <a:r>
              <a:rPr lang="ru-RU" sz="1800" dirty="0">
                <a:solidFill>
                  <a:srgbClr val="FF0000"/>
                </a:solidFill>
              </a:rPr>
              <a:t>изменено с 08.01.2022  </a:t>
            </a:r>
            <a:r>
              <a:rPr lang="ru-RU" sz="1800" b="1" dirty="0">
                <a:solidFill>
                  <a:srgbClr val="FF0000"/>
                </a:solidFill>
              </a:rPr>
              <a:t>и с 12.03.2022, с 24.03.2022 </a:t>
            </a:r>
            <a:r>
              <a:rPr lang="ru-RU" sz="1800" dirty="0"/>
              <a:t>Постановлением Правительства РФ от 31 декабря 2021 г. № 2594, ПП от 10.03.2022 № 340</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71870" y="443884"/>
            <a:ext cx="10515600" cy="4351338"/>
          </a:xfrm>
        </p:spPr>
        <p:txBody>
          <a:bodyPr/>
          <a:lstStyle/>
          <a:p>
            <a:r>
              <a:rPr lang="ru-RU" sz="1800" dirty="0"/>
              <a:t>1. Настоящие Правила устанавливают порядок и случаи списания сумм неустоек (штрафов, пеней), начисленных поставщику (подрядчику, исполнителю), но не списанных заказчиком в связи с неисполнением или ненадлежащим исполнением обязательств, предусмотренных контрактом (далее - списание начисленных и неуплаченных сумм неустоек (штрафов, пеней).</a:t>
            </a:r>
          </a:p>
          <a:p>
            <a:r>
              <a:rPr lang="ru-RU" sz="1800" dirty="0"/>
              <a:t>2. </a:t>
            </a:r>
            <a:r>
              <a:rPr lang="ru-RU" sz="1800" dirty="0">
                <a:solidFill>
                  <a:srgbClr val="FF0000"/>
                </a:solidFill>
              </a:rPr>
              <a:t>Списание начисленных и неуплаченных сумм неустоек (штрафов, пеней) осуществляется по контрактам, обязательства по которым исполнены </a:t>
            </a:r>
            <a:r>
              <a:rPr lang="ru-RU" sz="1800" b="1" dirty="0">
                <a:solidFill>
                  <a:srgbClr val="FF0000"/>
                </a:solidFill>
              </a:rPr>
              <a:t>в полном объеме</a:t>
            </a:r>
            <a:r>
              <a:rPr lang="ru-RU" sz="1800" dirty="0">
                <a:solidFill>
                  <a:srgbClr val="FF0000"/>
                </a:solidFill>
              </a:rPr>
              <a:t>, </a:t>
            </a:r>
            <a:r>
              <a:rPr lang="ru-RU" sz="1800" i="1" dirty="0">
                <a:solidFill>
                  <a:srgbClr val="7030A0"/>
                </a:solidFill>
              </a:rPr>
              <a:t>(т.е. списываем по любому контракту, не важно, когда он заключен)</a:t>
            </a:r>
          </a:p>
          <a:p>
            <a:endParaRPr lang="ru-RU" sz="1800" b="1" dirty="0"/>
          </a:p>
          <a:p>
            <a:endParaRPr lang="ru-RU" sz="1800" b="1" dirty="0"/>
          </a:p>
          <a:p>
            <a:endParaRPr lang="ru-RU" sz="1800" b="1" dirty="0"/>
          </a:p>
          <a:p>
            <a:endParaRPr lang="ru-RU" sz="1800" b="1" dirty="0"/>
          </a:p>
          <a:p>
            <a:endParaRPr lang="ru-RU" sz="1800" b="1" dirty="0"/>
          </a:p>
          <a:p>
            <a:endParaRPr lang="ru-RU" sz="1800" b="1" dirty="0"/>
          </a:p>
          <a:p>
            <a:endParaRPr lang="ru-RU" sz="1800" b="1" dirty="0"/>
          </a:p>
          <a:p>
            <a:endParaRPr lang="ru-RU" sz="1800" b="1" dirty="0"/>
          </a:p>
        </p:txBody>
      </p:sp>
      <p:pic>
        <p:nvPicPr>
          <p:cNvPr id="4" name="Рисунок 3"/>
          <p:cNvPicPr>
            <a:picLocks noChangeAspect="1"/>
          </p:cNvPicPr>
          <p:nvPr/>
        </p:nvPicPr>
        <p:blipFill>
          <a:blip r:embed="rId2"/>
          <a:stretch>
            <a:fillRect/>
          </a:stretch>
        </p:blipFill>
        <p:spPr>
          <a:xfrm>
            <a:off x="700436" y="2480936"/>
            <a:ext cx="7790476" cy="2314286"/>
          </a:xfrm>
          <a:prstGeom prst="rect">
            <a:avLst/>
          </a:prstGeom>
        </p:spPr>
      </p:pic>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71870" y="443884"/>
            <a:ext cx="10515600" cy="4351338"/>
          </a:xfrm>
        </p:spPr>
        <p:txBody>
          <a:bodyPr/>
          <a:lstStyle/>
          <a:p>
            <a:r>
              <a:rPr lang="ru-RU" sz="1800" b="1" dirty="0"/>
              <a:t>за исключением контрактов, </a:t>
            </a:r>
            <a:r>
              <a:rPr lang="ru-RU" sz="1800" dirty="0"/>
              <a:t>по которым </a:t>
            </a:r>
            <a:r>
              <a:rPr lang="ru-RU" sz="1800" i="1" dirty="0">
                <a:solidFill>
                  <a:srgbClr val="7030A0"/>
                </a:solidFill>
              </a:rPr>
              <a:t>(т.е. специальный случай – обязательства не исполнены в полном объеме):</a:t>
            </a:r>
          </a:p>
          <a:p>
            <a:r>
              <a:rPr lang="ru-RU" sz="1800" dirty="0"/>
              <a:t>а) в 2015, 2016 и 2020 годах изменены по соглашению сторон условия о сроке исполнения контракта, и (или) цене контракта, и (или) цене единицы товара, работы, услуги, и (или) количестве товаров, объеме работ, услуг, предусмотренных контрактами;</a:t>
            </a:r>
          </a:p>
          <a:p>
            <a:r>
              <a:rPr lang="ru-RU" sz="1800" dirty="0"/>
              <a:t>б) в 2020 году обязательства не были исполнены в полном объеме в связи с возникновением не зависящих от поставщика (подрядчика, исполнителя) обстоятельств, повлекших невозможность исполнения контракта в связи с распространением новой коронавирусной инфекции </a:t>
            </a:r>
            <a:r>
              <a:rPr lang="ru-RU" sz="1800" i="1" dirty="0">
                <a:solidFill>
                  <a:srgbClr val="7030A0"/>
                </a:solidFill>
              </a:rPr>
              <a:t>(по 2021 – 2022 это обстоятельство не прокатывает);</a:t>
            </a:r>
          </a:p>
          <a:p>
            <a:r>
              <a:rPr lang="ru-RU" sz="1800" dirty="0"/>
              <a:t>в) в 2021 </a:t>
            </a:r>
            <a:r>
              <a:rPr lang="ru-RU" sz="1800" u="sng" dirty="0"/>
              <a:t>и 2022 годах </a:t>
            </a:r>
            <a:r>
              <a:rPr lang="ru-RU" sz="1800" dirty="0"/>
              <a:t>обязательства не были исполнены в полном объеме в связи с существенным увеличением в 2021 </a:t>
            </a:r>
            <a:r>
              <a:rPr lang="ru-RU" sz="1800" u="sng" dirty="0"/>
              <a:t>и 2022</a:t>
            </a:r>
            <a:r>
              <a:rPr lang="ru-RU" sz="1800" dirty="0"/>
              <a:t> годах цен на строительные ресурсы, повлекшем невозможность исполнения контракта поставщиком (подрядчиком, исполнителем);</a:t>
            </a:r>
          </a:p>
          <a:p>
            <a:r>
              <a:rPr lang="ru-RU" sz="1800" u="sng" dirty="0"/>
              <a:t>г) обязательства не были исполнены в полном объеме по причине возникновения при исполнении контракта не зависящих от сторон контракта обстоятельств, влекущих невозможность его исполнения без изменения условий, в связи с введением политических или экономических санкций иностранными государствами, совершающими недружественные действия в отношении Российской Федерации, граждан Российской Федерации или российских юридических лиц (далее - санкции), и (или) с введением иностранными государствами, государственными объединениями и (или) союзами и (или) государственными (межгосударственными) учреждениями иностранных государств или государственных объединений и (или) союзов мер ограничительного характера (далее - меры ограничительного характера).</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81740" y="142042"/>
            <a:ext cx="11505460" cy="5344357"/>
          </a:xfrm>
        </p:spPr>
        <p:txBody>
          <a:bodyPr/>
          <a:lstStyle/>
          <a:p>
            <a:r>
              <a:rPr lang="ru-RU" sz="1800" dirty="0"/>
              <a:t>3. Списание начисленных и неуплаченных сумм неустоек (штрафов, пеней) осуществляется заказчиком в следующих случае и порядке:</a:t>
            </a:r>
          </a:p>
          <a:p>
            <a:r>
              <a:rPr lang="ru-RU" sz="1800" i="1" dirty="0">
                <a:solidFill>
                  <a:srgbClr val="7030A0"/>
                </a:solidFill>
              </a:rPr>
              <a:t>«Общие правила» для всех полностью исполненных контрактов, по которым возникла неустойка, </a:t>
            </a:r>
          </a:p>
          <a:p>
            <a:r>
              <a:rPr lang="ru-RU" sz="1800" dirty="0"/>
              <a:t>а) если общая сумма начисленных и неуплаченных неустоек (штрафов, пеней) не превышает 5 процентов цены контракта, заказчик осуществляет списание начисленных и неуплаченных сумм неустоек (штрафов, пеней) за исключением случаев, предусмотренных подпунктами "в" - "д" настоящего пункта;</a:t>
            </a:r>
          </a:p>
          <a:p>
            <a:r>
              <a:rPr lang="ru-RU" sz="1800" dirty="0"/>
              <a:t>б) если общая сумма начисленных и неуплаченных неустоек (штрафов, пеней) превышает 5 процентов цены контракта, но составляет не более 20 процентов цены контракта, заказчик осуществляет списание 50 процентов начисленных и неуплаченных сумм неустоек (штрафов, пеней) при условии уплаты 50 процентов начисленных и неуплаченных сумм неустоек (штрафов, пеней), за исключением случаев, предусмотренных подпунктами "в" - "д" настоящего пункта;</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8757" y="885825"/>
            <a:ext cx="5524500" cy="508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1639" y="142043"/>
            <a:ext cx="11505460" cy="4351338"/>
          </a:xfrm>
        </p:spPr>
        <p:txBody>
          <a:bodyPr/>
          <a:lstStyle/>
          <a:p>
            <a:r>
              <a:rPr lang="ru-RU" sz="1800" i="1" dirty="0">
                <a:solidFill>
                  <a:srgbClr val="7030A0"/>
                </a:solidFill>
              </a:rPr>
              <a:t>«Правила для специальных случаев»</a:t>
            </a:r>
          </a:p>
          <a:p>
            <a:r>
              <a:rPr lang="ru-RU" sz="1800" dirty="0"/>
              <a:t>в) если неуплаченные неустойки (штрафы, пени) начислены вследствие неисполнения поставщиком (подрядчиком, исполнителем) обязательств по контракту в связи с возникновением не зависящих от него обстоятельств, повлекших невозможность исполнения контракта в связи с распространением новой коронавирусной инфекции, заказчик осуществляет списание начисленных и неуплаченных сумм неустоек (штрафов, пеней) </a:t>
            </a:r>
            <a:r>
              <a:rPr lang="ru-RU" sz="1800" i="1" dirty="0">
                <a:solidFill>
                  <a:srgbClr val="7030A0"/>
                </a:solidFill>
              </a:rPr>
              <a:t>(т.е. полное списание, независимо от суммы);</a:t>
            </a:r>
          </a:p>
          <a:p>
            <a:r>
              <a:rPr lang="ru-RU" sz="1800" dirty="0"/>
              <a:t>г) если неуплаченные неустойки (штрафы, пени) начислены вследствие неисполнения поставщиком (подрядчиком, исполнителем) обязательств по контракту в связи с существенным увеличением в 2021 и 2022 годах цен на строительные ресурсы, повлекшем невозможность исполнения контракта поставщиком (подрядчиком, исполнителем), заказчик осуществляет списание начисленных и неуплаченных сумм неустоек (штрафов, пеней) </a:t>
            </a:r>
            <a:r>
              <a:rPr lang="ru-RU" sz="1800" u="sng" dirty="0"/>
              <a:t>в период с даты заключения контракта до даты представления </a:t>
            </a:r>
            <a:r>
              <a:rPr lang="ru-RU" sz="1800" dirty="0"/>
              <a:t>предусмотренного абзацем пятым подпункта "а" пункта 2 постановления Правительства Российской Федерации от 9 августа 2021 г. N 1315 "О внесении изменений в некоторые акты Правительства Российской Федерации" </a:t>
            </a:r>
            <a:r>
              <a:rPr lang="ru-RU" sz="1800" u="sng" dirty="0"/>
              <a:t>предложения поставщика (подрядчика, исполнителя) об изменении существенных условий контракта в связи с существенным увеличением цен на строительные ресурсы, подлежащие поставке и (или) использованию при исполнении такого контракта, с приложением информации и документов, обосновывающих такое предложение </a:t>
            </a:r>
            <a:r>
              <a:rPr lang="ru-RU" sz="1800" i="1" dirty="0">
                <a:solidFill>
                  <a:srgbClr val="7030A0"/>
                </a:solidFill>
              </a:rPr>
              <a:t>(т.е. нет обращения – нет и списания. Если есть, то полное списание) ;</a:t>
            </a:r>
          </a:p>
          <a:p>
            <a:r>
              <a:rPr lang="ru-RU" sz="1200" i="1" dirty="0"/>
              <a:t>изменение существенных условий контракта осуществляется путем заключения заказчиком и поставщиком (подрядчиком, исполнителем) соглашения об изменении условий контракта на основании поступившего заказчику в письменной форме предложения поставщика (подрядчика, исполнителя) об изменении существенных условий контракта в связи с существенным увеличением цен на строительные ресурсы, подлежащие поставке и (или) использованию при исполнении такого контракта, с приложением информации и документов, обосновывающих такое предложение;</a:t>
            </a:r>
          </a:p>
          <a:p>
            <a:r>
              <a:rPr lang="ru-RU" sz="1800" dirty="0"/>
              <a:t>д) если неуплаченные неустойки (штрафы, пени) начислены вследствие неисполнения поставщиком (подрядчиком, исполнителем) обязательств по контракту в связи с возникновением не зависящих от него обстоятельств, повлекших невозможность исполнения контракта в связи с введением санкций и (или) мер ограничительного характера, заказчик осуществляет списание начисленных и неуплаченных сумм неустоек (штрафов, пеней). </a:t>
            </a:r>
            <a:r>
              <a:rPr lang="ru-RU" sz="1800" i="1" dirty="0">
                <a:solidFill>
                  <a:srgbClr val="7030A0"/>
                </a:solidFill>
              </a:rPr>
              <a:t>(т.е. полное списание, независимо от суммы);</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81740" y="142043"/>
            <a:ext cx="11505460" cy="4351338"/>
          </a:xfrm>
        </p:spPr>
        <p:txBody>
          <a:bodyPr/>
          <a:lstStyle/>
          <a:p>
            <a:r>
              <a:rPr lang="ru-RU" sz="1800" dirty="0"/>
              <a:t>4. Списание начисленных и неуплаченных сумм неустоек (штрафов, пеней) осуществляется </a:t>
            </a:r>
            <a:r>
              <a:rPr lang="ru-RU" sz="1800" b="1" dirty="0"/>
              <a:t>на основании учетных данных заказчика, имеющих документальное подтверждение</a:t>
            </a:r>
            <a:r>
              <a:rPr lang="ru-RU" sz="1800" dirty="0"/>
              <a:t>. Заказчик в целях списания начисленных и неуплаченных сумм неустоек (штрафов, пеней) </a:t>
            </a:r>
            <a:r>
              <a:rPr lang="ru-RU" sz="1800" dirty="0">
                <a:solidFill>
                  <a:srgbClr val="FF0000"/>
                </a:solidFill>
              </a:rPr>
              <a:t>обеспечивает сверку расчетов с поставщиком (подрядчиком, исполнителем) по начисленным и неуплаченным суммам неустоек (штрафов, пеней).</a:t>
            </a:r>
          </a:p>
          <a:p>
            <a:r>
              <a:rPr lang="ru-RU" sz="1800" dirty="0"/>
              <a:t>5. При наличии документа о подтвержденных сторонами контракта расчетах по начисленной и неуплаченной сумме неустоек (штрафов, пеней) основанием для принятия решения о списании начисленной и неуплаченной суммы неустоек (штрафов, пеней) является:</a:t>
            </a:r>
          </a:p>
          <a:p>
            <a:endParaRPr lang="ru-RU" sz="1800" dirty="0"/>
          </a:p>
          <a:p>
            <a:endParaRPr lang="ru-RU" sz="1800" dirty="0"/>
          </a:p>
          <a:p>
            <a:endParaRPr lang="ru-RU" sz="1800" dirty="0"/>
          </a:p>
          <a:p>
            <a:endParaRPr lang="ru-RU" sz="1800" dirty="0"/>
          </a:p>
          <a:p>
            <a:endParaRPr lang="ru-RU" sz="1800" dirty="0"/>
          </a:p>
          <a:p>
            <a:endParaRPr lang="ru-RU" sz="1800" dirty="0"/>
          </a:p>
          <a:p>
            <a:endParaRPr lang="ru-RU" sz="1800" dirty="0"/>
          </a:p>
          <a:p>
            <a:endParaRPr lang="ru-RU" sz="1800" dirty="0"/>
          </a:p>
          <a:p>
            <a:endParaRPr lang="ru-RU" sz="1800" dirty="0"/>
          </a:p>
        </p:txBody>
      </p:sp>
      <p:graphicFrame>
        <p:nvGraphicFramePr>
          <p:cNvPr id="2" name="Таблица 3"/>
          <p:cNvGraphicFramePr>
            <a:graphicFrameLocks noGrp="1"/>
          </p:cNvGraphicFramePr>
          <p:nvPr/>
        </p:nvGraphicFramePr>
        <p:xfrm>
          <a:off x="523782" y="2219992"/>
          <a:ext cx="11363418" cy="2651760"/>
        </p:xfrm>
        <a:graphic>
          <a:graphicData uri="http://schemas.openxmlformats.org/drawingml/2006/table">
            <a:tbl>
              <a:tblPr firstRow="1" bandRow="1">
                <a:tableStyleId>{5C22544A-7EE6-4342-B048-85BDC9FD1C3A}</a:tableStyleId>
              </a:tblPr>
              <a:tblGrid>
                <a:gridCol w="5681709">
                  <a:extLst>
                    <a:ext uri="{9D8B030D-6E8A-4147-A177-3AD203B41FA5}">
                      <a16:colId xmlns:a16="http://schemas.microsoft.com/office/drawing/2014/main" val="20000"/>
                    </a:ext>
                  </a:extLst>
                </a:gridCol>
                <a:gridCol w="5681709">
                  <a:extLst>
                    <a:ext uri="{9D8B030D-6E8A-4147-A177-3AD203B41FA5}">
                      <a16:colId xmlns:a16="http://schemas.microsoft.com/office/drawing/2014/main" val="20001"/>
                    </a:ext>
                  </a:extLst>
                </a:gridCol>
              </a:tblGrid>
              <a:tr h="370840">
                <a:tc>
                  <a:txBody>
                    <a:bodyPr/>
                    <a:lstStyle/>
                    <a:p>
                      <a:r>
                        <a:rPr lang="ru-RU" dirty="0"/>
                        <a:t>Пункт, на основании которого будет проходить списание</a:t>
                      </a:r>
                    </a:p>
                  </a:txBody>
                  <a:tcPr/>
                </a:tc>
                <a:tc>
                  <a:txBody>
                    <a:bodyPr/>
                    <a:lstStyle/>
                    <a:p>
                      <a:r>
                        <a:rPr lang="ru-RU" dirty="0"/>
                        <a:t>Само основание для списания</a:t>
                      </a:r>
                    </a:p>
                  </a:txBody>
                  <a:tcPr/>
                </a:tc>
                <a:extLst>
                  <a:ext uri="{0D108BD9-81ED-4DB2-BD59-A6C34878D82A}">
                    <a16:rowId xmlns:a16="http://schemas.microsoft.com/office/drawing/2014/main" val="10000"/>
                  </a:ext>
                </a:extLst>
              </a:tr>
              <a:tr h="370840">
                <a:tc>
                  <a:txBody>
                    <a:bodyPr/>
                    <a:lstStyle/>
                    <a:p>
                      <a:r>
                        <a:rPr lang="ru-RU" sz="1800" dirty="0"/>
                        <a:t>Подпункт "а" пункта 3: </a:t>
                      </a:r>
                    </a:p>
                    <a:p>
                      <a:r>
                        <a:rPr lang="ru-RU" sz="1800" dirty="0"/>
                        <a:t>а) если общая сумма начисленных и неуплаченных неустоек (штрафов, пеней) не превышает 5 процентов цены контракта, заказчик осуществляет списание начисленных и неуплаченных сумм неустоек (штрафов, пеней) за исключением случаев, предусмотренных подпунктами "в" - "д" настоящего пункта; </a:t>
                      </a:r>
                      <a:endParaRPr lang="ru-RU" dirty="0"/>
                    </a:p>
                  </a:txBody>
                  <a:tcPr/>
                </a:tc>
                <a:tc>
                  <a:txBody>
                    <a:bodyPr/>
                    <a:lstStyle/>
                    <a:p>
                      <a:r>
                        <a:rPr lang="ru-RU" sz="1800" dirty="0"/>
                        <a:t>Исполнение поставщиком (подрядчиком, исполнителем) обязательств (за исключением гарантийных обязательств) по контракту в полном объеме, </a:t>
                      </a:r>
                      <a:r>
                        <a:rPr lang="ru-RU" sz="1800" b="1" dirty="0"/>
                        <a:t>подтвержденное актом приемки или иным документом;</a:t>
                      </a:r>
                      <a:endParaRPr lang="ru-RU" b="1" dirty="0"/>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3"/>
          <p:cNvGraphicFramePr>
            <a:graphicFrameLocks noGrp="1"/>
          </p:cNvGraphicFramePr>
          <p:nvPr/>
        </p:nvGraphicFramePr>
        <p:xfrm>
          <a:off x="258829" y="259080"/>
          <a:ext cx="11674341" cy="6339840"/>
        </p:xfrm>
        <a:graphic>
          <a:graphicData uri="http://schemas.openxmlformats.org/drawingml/2006/table">
            <a:tbl>
              <a:tblPr firstRow="1" bandRow="1">
                <a:tableStyleId>{5C22544A-7EE6-4342-B048-85BDC9FD1C3A}</a:tableStyleId>
              </a:tblPr>
              <a:tblGrid>
                <a:gridCol w="3480046">
                  <a:extLst>
                    <a:ext uri="{9D8B030D-6E8A-4147-A177-3AD203B41FA5}">
                      <a16:colId xmlns:a16="http://schemas.microsoft.com/office/drawing/2014/main" val="20000"/>
                    </a:ext>
                  </a:extLst>
                </a:gridCol>
                <a:gridCol w="8194295">
                  <a:extLst>
                    <a:ext uri="{9D8B030D-6E8A-4147-A177-3AD203B41FA5}">
                      <a16:colId xmlns:a16="http://schemas.microsoft.com/office/drawing/2014/main" val="20001"/>
                    </a:ext>
                  </a:extLst>
                </a:gridCol>
              </a:tblGrid>
              <a:tr h="370840">
                <a:tc>
                  <a:txBody>
                    <a:bodyPr/>
                    <a:lstStyle/>
                    <a:p>
                      <a:r>
                        <a:rPr lang="ru-RU" dirty="0"/>
                        <a:t>Пункт, на основании которого будет проходить списание</a:t>
                      </a:r>
                    </a:p>
                  </a:txBody>
                  <a:tcPr/>
                </a:tc>
                <a:tc>
                  <a:txBody>
                    <a:bodyPr/>
                    <a:lstStyle/>
                    <a:p>
                      <a:r>
                        <a:rPr lang="ru-RU" dirty="0"/>
                        <a:t>Само основание для списания</a:t>
                      </a:r>
                    </a:p>
                  </a:txBody>
                  <a:tcPr/>
                </a:tc>
                <a:extLst>
                  <a:ext uri="{0D108BD9-81ED-4DB2-BD59-A6C34878D82A}">
                    <a16:rowId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ru-RU" sz="1800" dirty="0"/>
                        <a:t>Подпункт "б" пункта 3: </a:t>
                      </a:r>
                    </a:p>
                    <a:p>
                      <a:pPr marL="0" marR="0" lvl="0" indent="0" algn="l" defTabSz="914400" rtl="0" eaLnBrk="1" fontAlgn="auto" latinLnBrk="0" hangingPunct="1">
                        <a:lnSpc>
                          <a:spcPct val="100000"/>
                        </a:lnSpc>
                        <a:spcBef>
                          <a:spcPts val="0"/>
                        </a:spcBef>
                        <a:spcAft>
                          <a:spcPts val="0"/>
                        </a:spcAft>
                        <a:buClrTx/>
                        <a:buSzTx/>
                        <a:buFontTx/>
                        <a:buNone/>
                        <a:defRPr/>
                      </a:pPr>
                      <a:r>
                        <a:rPr lang="ru-RU" dirty="0"/>
                        <a:t>б) если общая сумма начисленных и неуплаченных неустоек (штрафов, пеней) превышает 5 процентов цены контракта, но составляет не более 20 процентов цены контракта, заказчик осуществляет списание 50 процентов начисленных и неуплаченных сумм неустоек (штрафов, пеней) при условии уплаты 50 процентов начисленных и неуплаченных сумм неустоек (штрафов, пеней), за исключением случаев, предусмотренных подпунктами "в" - "д" настоящего пункта;</a:t>
                      </a:r>
                    </a:p>
                  </a:txBody>
                  <a:tcPr/>
                </a:tc>
                <a:tc>
                  <a:txBody>
                    <a:bodyPr/>
                    <a:lstStyle/>
                    <a:p>
                      <a:r>
                        <a:rPr lang="ru-RU" sz="1800" dirty="0"/>
                        <a:t>В дополнение к документам, указанным в подпункте "а" настоящего пункта </a:t>
                      </a:r>
                      <a:r>
                        <a:rPr lang="ru-RU" sz="1400" i="1" dirty="0"/>
                        <a:t>(акт приемки или иной документ)</a:t>
                      </a:r>
                    </a:p>
                    <a:p>
                      <a:r>
                        <a:rPr lang="ru-RU" sz="1800" dirty="0"/>
                        <a:t> + информация администратора доходов бюджета (бюджета государственного внебюджетного фонда Российской Федерации) о зачислении уплаченных поставщиком (подрядчиком, исполнителем) сумм неустоек (штрафов, пеней) в бюджет (бюджет государственного внебюджетного фонда Российской Федерации) (если начисленная и неуплаченная сумма неустоек (штрафов, пеней) возникла перед государственным (муниципальным) заказчиком) </a:t>
                      </a:r>
                    </a:p>
                    <a:p>
                      <a:r>
                        <a:rPr lang="ru-RU" sz="1800" b="1" dirty="0"/>
                        <a:t>или</a:t>
                      </a:r>
                      <a:r>
                        <a:rPr lang="ru-RU" sz="1800" dirty="0"/>
                        <a:t> информация о зачислении средств, уплаченных поставщиком (подрядчиком, исполнителем) на счет заказчика, автономного учреждения или юридического лица (если начисленная и неуплаченная сумма неустоек (штрафов, пеней) возникла перед бюджетным учреждением, государственным, муниципальным унитарным предприятием, а также автономным учреждением в случаях осуществления им закупок в соответствии с частью 4 </a:t>
                      </a:r>
                      <a:r>
                        <a:rPr lang="ru-RU" sz="1200" i="1" dirty="0"/>
                        <a:t>(кап. вложения в объекты гос. и </a:t>
                      </a:r>
                      <a:r>
                        <a:rPr lang="ru-RU" sz="1200" i="1" dirty="0" err="1"/>
                        <a:t>мун</a:t>
                      </a:r>
                      <a:r>
                        <a:rPr lang="ru-RU" sz="1200" i="1" dirty="0"/>
                        <a:t>. собственности)</a:t>
                      </a:r>
                      <a:r>
                        <a:rPr lang="ru-RU" sz="1800" dirty="0"/>
                        <a:t> или юридического лица в случаях осуществления им закупок в соответствии с частями 4.1 </a:t>
                      </a:r>
                      <a:r>
                        <a:rPr lang="ru-RU" sz="1200" i="1" dirty="0"/>
                        <a:t>(условием предоставления бюджетной субсидий предусмотрена передача объектов инфраструктуры в государственную (муниципальную) собственность) </a:t>
                      </a:r>
                      <a:r>
                        <a:rPr lang="ru-RU" sz="1800" dirty="0"/>
                        <a:t> и 5 </a:t>
                      </a:r>
                      <a:r>
                        <a:rPr lang="ru-RU" sz="1200" i="1" dirty="0"/>
                        <a:t>(субсидия в объекты капитального строительства, находящиеся в собственности указанных юридических лиц, и (или) на приобретение ими объектов недвижимого имущества либо в целях предоставления взноса в уставные (складочные) капиталы дочерних обществ указанных юридических лиц на осуществление капитальных вложений в объекты капитального строительства, находящиеся в собственности таких дочерних обществ, и (или) на приобретение такими дочерними обществами объектов недвижимого имущества) </a:t>
                      </a:r>
                      <a:r>
                        <a:rPr lang="ru-RU" sz="1800" dirty="0"/>
                        <a:t>статьи 15  44-ФЗ);</a:t>
                      </a:r>
                      <a:endParaRPr lang="ru-RU" b="1" dirty="0"/>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3"/>
          <p:cNvGraphicFramePr>
            <a:graphicFrameLocks noGrp="1"/>
          </p:cNvGraphicFramePr>
          <p:nvPr/>
        </p:nvGraphicFramePr>
        <p:xfrm>
          <a:off x="485312" y="363985"/>
          <a:ext cx="11363418" cy="5760720"/>
        </p:xfrm>
        <a:graphic>
          <a:graphicData uri="http://schemas.openxmlformats.org/drawingml/2006/table">
            <a:tbl>
              <a:tblPr firstRow="1" bandRow="1">
                <a:tableStyleId>{5C22544A-7EE6-4342-B048-85BDC9FD1C3A}</a:tableStyleId>
              </a:tblPr>
              <a:tblGrid>
                <a:gridCol w="5418338">
                  <a:extLst>
                    <a:ext uri="{9D8B030D-6E8A-4147-A177-3AD203B41FA5}">
                      <a16:colId xmlns:a16="http://schemas.microsoft.com/office/drawing/2014/main" val="20000"/>
                    </a:ext>
                  </a:extLst>
                </a:gridCol>
                <a:gridCol w="5945080">
                  <a:extLst>
                    <a:ext uri="{9D8B030D-6E8A-4147-A177-3AD203B41FA5}">
                      <a16:colId xmlns:a16="http://schemas.microsoft.com/office/drawing/2014/main" val="20001"/>
                    </a:ext>
                  </a:extLst>
                </a:gridCol>
              </a:tblGrid>
              <a:tr h="370840">
                <a:tc>
                  <a:txBody>
                    <a:bodyPr/>
                    <a:lstStyle/>
                    <a:p>
                      <a:r>
                        <a:rPr lang="ru-RU" dirty="0"/>
                        <a:t>Пункт, на основании которого будет проходить списание</a:t>
                      </a:r>
                    </a:p>
                  </a:txBody>
                  <a:tcPr/>
                </a:tc>
                <a:tc>
                  <a:txBody>
                    <a:bodyPr/>
                    <a:lstStyle/>
                    <a:p>
                      <a:r>
                        <a:rPr lang="ru-RU" dirty="0"/>
                        <a:t>Само основание для списания</a:t>
                      </a:r>
                    </a:p>
                  </a:txBody>
                  <a:tcPr/>
                </a:tc>
                <a:extLst>
                  <a:ext uri="{0D108BD9-81ED-4DB2-BD59-A6C34878D82A}">
                    <a16:rowId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ru-RU" dirty="0"/>
                        <a:t>Подпункт «в» пункта 3:</a:t>
                      </a:r>
                    </a:p>
                    <a:p>
                      <a:pPr marL="0" marR="0" lvl="0" indent="0" algn="l" defTabSz="914400" rtl="0" eaLnBrk="1" fontAlgn="auto" latinLnBrk="0" hangingPunct="1">
                        <a:lnSpc>
                          <a:spcPct val="100000"/>
                        </a:lnSpc>
                        <a:spcBef>
                          <a:spcPts val="0"/>
                        </a:spcBef>
                        <a:spcAft>
                          <a:spcPts val="0"/>
                        </a:spcAft>
                        <a:buClrTx/>
                        <a:buSzTx/>
                        <a:buFontTx/>
                        <a:buNone/>
                        <a:defRPr/>
                      </a:pPr>
                      <a:r>
                        <a:rPr lang="ru-RU" dirty="0"/>
                        <a:t>в) если неуплаченные неустойки (штрафы, пени) начислены вследствие неисполнения поставщиком (подрядчиком, исполнителем) обязательств по контракту в связи с возникновением не зависящих от него обстоятельств, повлекших невозможность исполнения контракта в связи с распространением новой коронавирусной инфекции, заказчик осуществляет списание начисленных и неуплаченных сумм неустоек (штрафов, пеней);</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ru-RU" sz="1800" dirty="0"/>
                        <a:t>Исполнение (при наличии) поставщиком (подрядчиком, исполнителем) обязательств по контракту в 2020 году, подтвержденное </a:t>
                      </a:r>
                      <a:r>
                        <a:rPr lang="ru-RU" sz="1800" b="1" dirty="0"/>
                        <a:t>актом приемки или иным документом, и обоснование обстоятельств, повлекших невозможность исполнения контракта в связи с распространением новой коронавирусной инфекции</a:t>
                      </a:r>
                      <a:r>
                        <a:rPr lang="ru-RU" sz="1800" dirty="0"/>
                        <a:t>, представленное поставщиком (подрядчиком, исполнителем) заказчику </a:t>
                      </a:r>
                      <a:r>
                        <a:rPr lang="ru-RU" sz="1800" u="sng" dirty="0"/>
                        <a:t>в письменной форме с приложением подтверждающих документов (при их наличии);</a:t>
                      </a:r>
                    </a:p>
                  </a:txBody>
                  <a:tcPr/>
                </a:tc>
                <a:extLst>
                  <a:ext uri="{0D108BD9-81ED-4DB2-BD59-A6C34878D82A}">
                    <a16:rowId xmlns:a16="http://schemas.microsoft.com/office/drawing/2014/main" val="10001"/>
                  </a:ext>
                </a:extLst>
              </a:tr>
              <a:tr h="370840">
                <a:tc>
                  <a:txBody>
                    <a:bodyPr/>
                    <a:lstStyle/>
                    <a:p>
                      <a:r>
                        <a:rPr lang="ru-RU" dirty="0"/>
                        <a:t>Подпункт «г» пункта 3:</a:t>
                      </a:r>
                    </a:p>
                    <a:p>
                      <a:r>
                        <a:rPr lang="ru-RU" dirty="0"/>
                        <a:t>г) если неуплаченные неустойки (штрафы, пени) начислены вследствие неисполнения поставщиком (подрядчиком, исполнителем) обязательств по контракту в связи с существенным увеличением в 2021 и 2022 годах цен на строительные ресурсы, повлекшем невозможность исполнения контракта поставщиком (подрядчиком, исполнителем), </a:t>
                      </a:r>
                    </a:p>
                  </a:txBody>
                  <a:tcPr/>
                </a:tc>
                <a:tc>
                  <a:txBody>
                    <a:bodyPr/>
                    <a:lstStyle/>
                    <a:p>
                      <a:r>
                        <a:rPr lang="ru-RU" dirty="0"/>
                        <a:t>Заключение сторонами контракта </a:t>
                      </a:r>
                      <a:r>
                        <a:rPr lang="ru-RU" b="1" dirty="0"/>
                        <a:t>соглашения об увеличении цены контракта </a:t>
                      </a:r>
                      <a:r>
                        <a:rPr lang="ru-RU" dirty="0"/>
                        <a:t>в соответствии с положениями постановления Правительства Российской Федерации от 9 августа 2021 г. N 1315 "О внесении изменений в некоторые акты Правительства Российской Федерации";</a:t>
                      </a:r>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3"/>
          <p:cNvGraphicFramePr>
            <a:graphicFrameLocks noGrp="1"/>
          </p:cNvGraphicFramePr>
          <p:nvPr/>
        </p:nvGraphicFramePr>
        <p:xfrm>
          <a:off x="485312" y="363985"/>
          <a:ext cx="11363418" cy="3474720"/>
        </p:xfrm>
        <a:graphic>
          <a:graphicData uri="http://schemas.openxmlformats.org/drawingml/2006/table">
            <a:tbl>
              <a:tblPr firstRow="1" bandRow="1">
                <a:tableStyleId>{5C22544A-7EE6-4342-B048-85BDC9FD1C3A}</a:tableStyleId>
              </a:tblPr>
              <a:tblGrid>
                <a:gridCol w="5418338">
                  <a:extLst>
                    <a:ext uri="{9D8B030D-6E8A-4147-A177-3AD203B41FA5}">
                      <a16:colId xmlns:a16="http://schemas.microsoft.com/office/drawing/2014/main" val="20000"/>
                    </a:ext>
                  </a:extLst>
                </a:gridCol>
                <a:gridCol w="5945080">
                  <a:extLst>
                    <a:ext uri="{9D8B030D-6E8A-4147-A177-3AD203B41FA5}">
                      <a16:colId xmlns:a16="http://schemas.microsoft.com/office/drawing/2014/main" val="20001"/>
                    </a:ext>
                  </a:extLst>
                </a:gridCol>
              </a:tblGrid>
              <a:tr h="370840">
                <a:tc>
                  <a:txBody>
                    <a:bodyPr/>
                    <a:lstStyle/>
                    <a:p>
                      <a:r>
                        <a:rPr lang="ru-RU" dirty="0"/>
                        <a:t>Пункт, на основании которого будет проходить списание</a:t>
                      </a:r>
                    </a:p>
                  </a:txBody>
                  <a:tcPr/>
                </a:tc>
                <a:tc>
                  <a:txBody>
                    <a:bodyPr/>
                    <a:lstStyle/>
                    <a:p>
                      <a:r>
                        <a:rPr lang="ru-RU" dirty="0"/>
                        <a:t>Само основание для списания</a:t>
                      </a:r>
                    </a:p>
                  </a:txBody>
                  <a:tcPr/>
                </a:tc>
                <a:extLst>
                  <a:ext uri="{0D108BD9-81ED-4DB2-BD59-A6C34878D82A}">
                    <a16:rowId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ru-RU" dirty="0"/>
                        <a:t>Подпункт «д» пункта 3:</a:t>
                      </a:r>
                    </a:p>
                    <a:p>
                      <a:pPr marL="0" marR="0" lvl="0" indent="0" algn="l" defTabSz="914400" rtl="0" eaLnBrk="1" fontAlgn="auto" latinLnBrk="0" hangingPunct="1">
                        <a:lnSpc>
                          <a:spcPct val="100000"/>
                        </a:lnSpc>
                        <a:spcBef>
                          <a:spcPts val="0"/>
                        </a:spcBef>
                        <a:spcAft>
                          <a:spcPts val="0"/>
                        </a:spcAft>
                        <a:buClrTx/>
                        <a:buSzTx/>
                        <a:buFontTx/>
                        <a:buNone/>
                        <a:defRPr/>
                      </a:pPr>
                      <a:r>
                        <a:rPr lang="ru-RU" dirty="0"/>
                        <a:t>д) если неуплаченные неустойки (штрафы, пени) начислены вследствие неисполнения поставщиком (подрядчиком, исполнителем) обязательств по контракту в связи с возникновением не зависящих от него обстоятельств, повлекших невозможность исполнения контракта в связи с введением санкций и (или) мер ограничительного характера, заказчик осуществляет списание начисленных и неуплаченных сумм неустоек (штрафов, пеней).</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ru-RU" sz="1800" u="none" dirty="0"/>
                        <a:t>Исполнение </a:t>
                      </a:r>
                      <a:r>
                        <a:rPr lang="ru-RU" sz="1800" u="sng" dirty="0"/>
                        <a:t>(при наличии) </a:t>
                      </a:r>
                      <a:r>
                        <a:rPr lang="ru-RU" sz="1800" u="none" dirty="0"/>
                        <a:t>поставщиком (подрядчиком, исполнителем) обязательств по контракту, подтвержденное </a:t>
                      </a:r>
                      <a:r>
                        <a:rPr lang="ru-RU" sz="1800" b="1" u="none" dirty="0"/>
                        <a:t>актом приемки или иным документом, и обоснование обстоятельств, повлекших невозможность исполнения контракта</a:t>
                      </a:r>
                      <a:r>
                        <a:rPr lang="ru-RU" sz="1800" u="none" dirty="0"/>
                        <a:t> в связи с введением санкций и (или) мер ограничительного характера, представленное поставщиком (подрядчиком, исполнителем) заказчику </a:t>
                      </a:r>
                      <a:r>
                        <a:rPr lang="ru-RU" sz="1800" u="sng" dirty="0"/>
                        <a:t>в письменной форме с приложением подтверждающих документов (при их наличии).</a:t>
                      </a:r>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Таблица 10"/>
          <p:cNvGraphicFramePr>
            <a:graphicFrameLocks noGrp="1"/>
          </p:cNvGraphicFramePr>
          <p:nvPr/>
        </p:nvGraphicFramePr>
        <p:xfrm>
          <a:off x="215660" y="414068"/>
          <a:ext cx="11777931" cy="6004560"/>
        </p:xfrm>
        <a:graphic>
          <a:graphicData uri="http://schemas.openxmlformats.org/drawingml/2006/table">
            <a:tbl>
              <a:tblPr firstRow="1" bandRow="1">
                <a:tableStyleId>{5C22544A-7EE6-4342-B048-85BDC9FD1C3A}</a:tableStyleId>
              </a:tblPr>
              <a:tblGrid>
                <a:gridCol w="11777931">
                  <a:extLst>
                    <a:ext uri="{9D8B030D-6E8A-4147-A177-3AD203B41FA5}">
                      <a16:colId xmlns:a16="http://schemas.microsoft.com/office/drawing/2014/main" val="20000"/>
                    </a:ext>
                  </a:extLst>
                </a:gridCol>
              </a:tblGrid>
              <a:tr h="357007">
                <a:tc>
                  <a:txBody>
                    <a:bodyPr/>
                    <a:lstStyle/>
                    <a:p>
                      <a:r>
                        <a:rPr lang="ru-RU" dirty="0"/>
                        <a:t>Последствия для существующих и будущих контрактов</a:t>
                      </a:r>
                    </a:p>
                  </a:txBody>
                  <a:tcPr/>
                </a:tc>
                <a:extLst>
                  <a:ext uri="{0D108BD9-81ED-4DB2-BD59-A6C34878D82A}">
                    <a16:rowId xmlns:a16="http://schemas.microsoft.com/office/drawing/2014/main" val="10000"/>
                  </a:ext>
                </a:extLst>
              </a:tr>
              <a:tr h="4179003">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ru-RU" sz="1400" b="0" dirty="0"/>
                        <a:t>В случае если поставщик (подрядчик, исполнитель) </a:t>
                      </a:r>
                      <a:r>
                        <a:rPr lang="ru-RU" sz="1400" b="1" dirty="0"/>
                        <a:t>не подтвердил наличие начисленной и неуплаченной суммы неустоек (штрафов, пеней), принятие решения о ее списании </a:t>
                      </a:r>
                      <a:r>
                        <a:rPr lang="ru-RU" sz="1400" b="1" dirty="0">
                          <a:solidFill>
                            <a:srgbClr val="FF0000"/>
                          </a:solidFill>
                        </a:rPr>
                        <a:t>не допускается.</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lang="ru-RU" sz="1400" b="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ru-RU" sz="1400" b="0" dirty="0"/>
                        <a:t>При наличии оснований и документов, указанных в пунктах 5 и 6 настоящих Правил, заказчик </a:t>
                      </a:r>
                      <a:r>
                        <a:rPr lang="ru-RU" sz="1400" b="1" dirty="0">
                          <a:solidFill>
                            <a:srgbClr val="FF0000"/>
                          </a:solidFill>
                        </a:rPr>
                        <a:t>в течение 10 дней </a:t>
                      </a:r>
                      <a:r>
                        <a:rPr lang="ru-RU" sz="1400" b="0" dirty="0"/>
                        <a:t>со дня осуществления сверки расчетов с поставщиком (подрядчиком, исполнителем) по начисленной и неуплаченной сумме неустоек (штрафов, пеней) </a:t>
                      </a:r>
                      <a:r>
                        <a:rPr lang="ru-RU" sz="1400" b="1" dirty="0">
                          <a:solidFill>
                            <a:srgbClr val="FF0000"/>
                          </a:solidFill>
                        </a:rPr>
                        <a:t>оформляет решение о списании начисленной и неуплаченной суммы неустоек (штрафов, пеней).</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lang="ru-RU" sz="1400" b="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ru-RU" sz="1400" b="0" dirty="0"/>
                        <a:t>Решение о списании начисленной и неуплаченной суммы неустоек (штрафов, пеней) принимается комиссией по поступлению и выбытию активов, созданной заказчиком в целях подготовки решений о списании начисленных и неуплаченных сумм неустоек (штрафов, пеней) (далее - комиссия), и оформляется внутренним распорядительным документом заказчика  </a:t>
                      </a:r>
                      <a:r>
                        <a:rPr lang="ru-RU" sz="1400" b="1" i="1" dirty="0">
                          <a:solidFill>
                            <a:srgbClr val="7030A0"/>
                          </a:solidFill>
                        </a:rPr>
                        <a:t>- содержание- см. ПП!</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lang="ru-RU" sz="1400" b="1" i="1" dirty="0">
                        <a:solidFill>
                          <a:srgbClr val="7030A0"/>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ru-RU" sz="1400" b="0" i="0" dirty="0">
                          <a:solidFill>
                            <a:schemeClr val="tx1"/>
                          </a:solidFill>
                        </a:rPr>
                        <a:t>Порядок формирования комиссии, а также порядок и сроки принятия ею решения о списании начисленной и неуплаченной суммы неустоек (штрафов, пеней) </a:t>
                      </a:r>
                      <a:r>
                        <a:rPr lang="ru-RU" sz="1400" b="1" i="0" dirty="0">
                          <a:solidFill>
                            <a:schemeClr val="tx1"/>
                          </a:solidFill>
                        </a:rPr>
                        <a:t>определяются заказчиком исходя из особенностей его структуры</a:t>
                      </a:r>
                      <a:r>
                        <a:rPr lang="ru-RU" sz="1400" b="0" i="0" dirty="0">
                          <a:solidFill>
                            <a:schemeClr val="tx1"/>
                          </a:solidFill>
                        </a:rPr>
                        <a:t>, отраслевых и иных особенностей деятельности заказчика и (или) выполняемых им в соответствии с законодательством Российской Федерации полномочий.</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lang="ru-RU" sz="1400" b="0" i="0" dirty="0">
                        <a:solidFill>
                          <a:schemeClr val="tx1"/>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ru-RU" sz="1400" b="0" i="0" dirty="0">
                          <a:solidFill>
                            <a:schemeClr val="tx1"/>
                          </a:solidFill>
                        </a:rPr>
                        <a:t>Списание начисленных и неуплаченных сумм неустоек (штрафов, пеней) в соответствии с пунктом 3 настоящих Правил  </a:t>
                      </a:r>
                      <a:r>
                        <a:rPr lang="ru-RU" sz="1400" b="0" i="1" dirty="0">
                          <a:solidFill>
                            <a:srgbClr val="7030A0"/>
                          </a:solidFill>
                        </a:rPr>
                        <a:t>(сумма неустоек не превышает 5% цены контракта) </a:t>
                      </a:r>
                      <a:r>
                        <a:rPr lang="ru-RU" sz="1400" b="0" i="0" dirty="0">
                          <a:solidFill>
                            <a:schemeClr val="tx1"/>
                          </a:solidFill>
                        </a:rPr>
                        <a:t>распространяется на принятую к учету задолженность поставщика (подрядчика, исполнителя) независимо от срока ее возникновения и осуществляется заказчиком на основании решения о списании начисленной и неуплаченной суммы неустоек (штрафов, пеней),  в </a:t>
                      </a:r>
                      <a:r>
                        <a:rPr lang="ru-RU" sz="1400" b="1" i="0" dirty="0">
                          <a:solidFill>
                            <a:srgbClr val="FF0000"/>
                          </a:solidFill>
                        </a:rPr>
                        <a:t>течение 5 рабочих дней со дня принятия такого решения</a:t>
                      </a:r>
                      <a:r>
                        <a:rPr lang="ru-RU" sz="1400" b="1" i="0" dirty="0">
                          <a:solidFill>
                            <a:schemeClr val="tx1"/>
                          </a:solidFill>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lang="ru-RU" sz="1400" b="0" i="0" dirty="0">
                        <a:solidFill>
                          <a:schemeClr val="tx1"/>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ru-RU" sz="1400" b="0" i="0" dirty="0">
                          <a:solidFill>
                            <a:schemeClr val="tx1"/>
                          </a:solidFill>
                        </a:rPr>
                        <a:t>Заказчик </a:t>
                      </a:r>
                      <a:r>
                        <a:rPr lang="ru-RU" sz="1400" b="1" i="0" dirty="0">
                          <a:solidFill>
                            <a:srgbClr val="FF0000"/>
                          </a:solidFill>
                        </a:rPr>
                        <a:t>в течение 20 дней </a:t>
                      </a:r>
                      <a:r>
                        <a:rPr lang="ru-RU" sz="1400" b="0" i="0" dirty="0">
                          <a:solidFill>
                            <a:schemeClr val="tx1"/>
                          </a:solidFill>
                        </a:rPr>
                        <a:t>со дня принятия решения о списании начисленной и неуплаченной суммы неустоек (штрафов, пеней), направляет поставщику (подрядчику, исполнителю) в </a:t>
                      </a:r>
                      <a:r>
                        <a:rPr lang="ru-RU" sz="1400" b="1" i="0" dirty="0">
                          <a:solidFill>
                            <a:schemeClr val="tx1"/>
                          </a:solidFill>
                        </a:rPr>
                        <a:t>письменной форме уведомление </a:t>
                      </a:r>
                      <a:r>
                        <a:rPr lang="ru-RU" sz="1400" b="0" i="0" dirty="0">
                          <a:solidFill>
                            <a:schemeClr val="tx1"/>
                          </a:solidFill>
                        </a:rPr>
                        <a:t>о списании начисленной и неуплаченной суммы неустоек (штрафов, пеней) по контрактам с указанием ее размера по </a:t>
                      </a:r>
                      <a:r>
                        <a:rPr lang="ru-RU" sz="1400" b="1" i="1" dirty="0">
                          <a:solidFill>
                            <a:srgbClr val="7030A0"/>
                          </a:solidFill>
                        </a:rPr>
                        <a:t>форме согласно приложению.</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lang="ru-RU" sz="1400" b="0" i="0" dirty="0">
                        <a:solidFill>
                          <a:schemeClr val="tx1"/>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ru-RU" sz="1400" b="0" i="0" dirty="0">
                          <a:solidFill>
                            <a:schemeClr val="tx1"/>
                          </a:solidFill>
                        </a:rPr>
                        <a:t>Формирование </a:t>
                      </a:r>
                      <a:r>
                        <a:rPr lang="ru-RU" sz="1400" b="1" i="0" dirty="0">
                          <a:solidFill>
                            <a:schemeClr val="tx1"/>
                          </a:solidFill>
                        </a:rPr>
                        <a:t>уведомления</a:t>
                      </a:r>
                      <a:r>
                        <a:rPr lang="ru-RU" sz="1400" b="0" i="0" dirty="0">
                          <a:solidFill>
                            <a:schemeClr val="tx1"/>
                          </a:solidFill>
                        </a:rPr>
                        <a:t> осуществляется заказчиком в соответствии с информацией и документами, включенными в реестр контрактов, заключенных заказчиками.</a:t>
                      </a:r>
                      <a:endParaRPr lang="en-US" sz="1400" b="0" i="0" dirty="0">
                        <a:solidFill>
                          <a:schemeClr val="tx1"/>
                        </a:solidFill>
                      </a:endParaRPr>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4297" y="0"/>
            <a:ext cx="10988615" cy="497517"/>
          </a:xfrm>
        </p:spPr>
        <p:txBody>
          <a:bodyPr>
            <a:normAutofit fontScale="90000"/>
          </a:bodyPr>
          <a:lstStyle/>
          <a:p>
            <a:r>
              <a:rPr lang="ru-RU" dirty="0">
                <a:solidFill>
                  <a:srgbClr val="FF0000"/>
                </a:solidFill>
              </a:rPr>
              <a:t>Что еще важно помнить при применении 783 ПП </a:t>
            </a:r>
          </a:p>
        </p:txBody>
      </p:sp>
      <p:sp>
        <p:nvSpPr>
          <p:cNvPr id="3" name="Объект 2"/>
          <p:cNvSpPr>
            <a:spLocks noGrp="1"/>
          </p:cNvSpPr>
          <p:nvPr>
            <p:ph idx="1"/>
          </p:nvPr>
        </p:nvSpPr>
        <p:spPr>
          <a:xfrm>
            <a:off x="527649" y="807707"/>
            <a:ext cx="11471694" cy="5765621"/>
          </a:xfrm>
        </p:spPr>
        <p:txBody>
          <a:bodyPr>
            <a:normAutofit/>
          </a:bodyPr>
          <a:lstStyle/>
          <a:p>
            <a:r>
              <a:rPr lang="ru-RU" sz="1800" dirty="0"/>
              <a:t>Списание начисленных сумм неустоек для заказчика является обязанностью. То есть заказчик не имеет права принимать решение на свое усмотрение, так как формулировка норм Постановления № 783 </a:t>
            </a:r>
            <a:r>
              <a:rPr lang="ru-RU" sz="1800" b="1" dirty="0">
                <a:solidFill>
                  <a:srgbClr val="FF0000"/>
                </a:solidFill>
              </a:rPr>
              <a:t>носит императивный характер</a:t>
            </a:r>
            <a:r>
              <a:rPr lang="ru-RU" sz="1800" dirty="0"/>
              <a:t>.  </a:t>
            </a:r>
            <a:r>
              <a:rPr lang="ru-RU" sz="1800" i="1" dirty="0">
                <a:solidFill>
                  <a:srgbClr val="7030A0"/>
                </a:solidFill>
              </a:rPr>
              <a:t>- Определение ВС РФ 15.05.2019 № 306-ЭС18-23601 по делу № А55-26467/2017</a:t>
            </a:r>
          </a:p>
          <a:p>
            <a:endParaRPr lang="ru-RU" sz="1800" dirty="0"/>
          </a:p>
          <a:p>
            <a:r>
              <a:rPr lang="ru-RU" sz="1800" dirty="0"/>
              <a:t>Законодательством не установлено ограничение на количество членов комиссии по поступлению и выбытию активов.</a:t>
            </a:r>
          </a:p>
          <a:p>
            <a:endParaRPr lang="ru-RU" sz="1800" dirty="0"/>
          </a:p>
          <a:p>
            <a:r>
              <a:rPr lang="ru-RU" sz="1800" dirty="0"/>
              <a:t>По </a:t>
            </a:r>
            <a:r>
              <a:rPr lang="ru-RU" sz="1800" dirty="0" err="1"/>
              <a:t>бух.балансу</a:t>
            </a:r>
            <a:r>
              <a:rPr lang="ru-RU" sz="1800" dirty="0"/>
              <a:t> суммы задолженности по штрафам, пеням, неустойкам, начисленным за нарушение условий договоров на поставку товаров, выполнение работ, оказание услуг, отражаются по дебету счета 020941560 "Увеличение дебиторской задолженности по доходам от штрафных санкций за нарушение условий контрактов (договоров)" и кредиту счетов 040110141 "Доходы от штрафных санкций за нарушение законодательства о закупках, нарушение условий контрактов (договоров)", - </a:t>
            </a:r>
            <a:r>
              <a:rPr lang="ru-RU" sz="1800" i="1" dirty="0">
                <a:solidFill>
                  <a:srgbClr val="7030A0"/>
                </a:solidFill>
              </a:rPr>
              <a:t>пункт 86 Инструкции по бюджетному учету, утвержденной приказом Минфина России от 06.12.2010 № 162н; пункт109 Инструкции по учету в бюджетных учреждениях, утвержденной приказом Минфина России от 16.12.2010 № 174н; пункт 112 Инструкции по учету в автономных учреждениях, утвержденной приказом Минфина России от 23.12.2010 № 183н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315911"/>
          </a:xfrm>
        </p:spPr>
        <p:txBody>
          <a:bodyPr>
            <a:normAutofit fontScale="90000"/>
          </a:bodyPr>
          <a:lstStyle/>
          <a:p>
            <a:pPr algn="ctr"/>
            <a:r>
              <a:rPr lang="ru-RU" dirty="0">
                <a:solidFill>
                  <a:srgbClr val="FF0000"/>
                </a:solidFill>
              </a:rPr>
              <a:t>Схема работы по 783 ПП</a:t>
            </a:r>
          </a:p>
        </p:txBody>
      </p:sp>
      <p:pic>
        <p:nvPicPr>
          <p:cNvPr id="4" name="Объект 3"/>
          <p:cNvPicPr>
            <a:picLocks noGrp="1" noChangeAspect="1"/>
          </p:cNvPicPr>
          <p:nvPr>
            <p:ph idx="1"/>
          </p:nvPr>
        </p:nvPicPr>
        <p:blipFill>
          <a:blip r:embed="rId2"/>
          <a:stretch>
            <a:fillRect/>
          </a:stretch>
        </p:blipFill>
        <p:spPr>
          <a:xfrm>
            <a:off x="0" y="911584"/>
            <a:ext cx="7513606" cy="5581290"/>
          </a:xfrm>
          <a:prstGeom prst="rect">
            <a:avLst/>
          </a:prstGeom>
        </p:spPr>
      </p:pic>
      <p:sp>
        <p:nvSpPr>
          <p:cNvPr id="5" name="Прямоугольник 4"/>
          <p:cNvSpPr/>
          <p:nvPr/>
        </p:nvSpPr>
        <p:spPr>
          <a:xfrm>
            <a:off x="7484853" y="4238256"/>
            <a:ext cx="4707147" cy="21236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Данный этап реализуют только те заказчики, которые не осуществляют полномочия администратора доходов бюджета (бюджета государственного внебюджетного фонда РФ). Не позднее трех рабочих дней после осуществления списания начисленной и неуплаченной суммы неустоек (штрафов, пеней) такие заказчики направляют администратору доходов бюджета (бюджета государственного внебюджетного фонда РФ) информацию о произведенном списании начисленной и неуплаченной суммы неустоек (штрафов, пеней) с указанием списанной суммы неустоек (штрафов, пеней) и кода классификации доходов бюджетов бюджетной системы РФ.</a:t>
            </a:r>
          </a:p>
        </p:txBody>
      </p:sp>
      <p:sp>
        <p:nvSpPr>
          <p:cNvPr id="6" name="Стрелка: вправо 5"/>
          <p:cNvSpPr/>
          <p:nvPr/>
        </p:nvSpPr>
        <p:spPr>
          <a:xfrm>
            <a:off x="6288655" y="4589253"/>
            <a:ext cx="1224951" cy="5520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Прямоугольник 6"/>
          <p:cNvSpPr/>
          <p:nvPr/>
        </p:nvSpPr>
        <p:spPr>
          <a:xfrm>
            <a:off x="7513606" y="1011494"/>
            <a:ext cx="416656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По материалам статьи «СПИСАНИЕ НЕУСТОЕК ПО КОНТРАКТАМ В 2018 ГОДУ»</a:t>
            </a:r>
          </a:p>
          <a:p>
            <a:pPr marL="0" marR="0" lvl="0" indent="0" algn="l" defTabSz="914400" rtl="0" eaLnBrk="1" fontAlgn="auto" latinLnBrk="0" hangingPunct="1">
              <a:lnSpc>
                <a:spcPct val="100000"/>
              </a:lnSpc>
              <a:spcBef>
                <a:spcPts val="0"/>
              </a:spcBef>
              <a:spcAft>
                <a:spcPts val="0"/>
              </a:spcAft>
              <a:buClrTx/>
              <a:buSzTx/>
              <a:buFontTx/>
              <a:buNone/>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Авторы - О.Л. Лобанова, И.В. Артемова</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855693" y="155276"/>
            <a:ext cx="7349706" cy="6547448"/>
          </a:xfrm>
          <a:prstGeom prst="rect">
            <a:avLst/>
          </a:prstGeom>
        </p:spPr>
      </p:pic>
      <p:pic>
        <p:nvPicPr>
          <p:cNvPr id="5" name="Рисунок 4"/>
          <p:cNvPicPr>
            <a:picLocks noChangeAspect="1"/>
          </p:cNvPicPr>
          <p:nvPr/>
        </p:nvPicPr>
        <p:blipFill>
          <a:blip r:embed="rId3"/>
          <a:stretch>
            <a:fillRect/>
          </a:stretch>
        </p:blipFill>
        <p:spPr>
          <a:xfrm>
            <a:off x="8205399" y="239986"/>
            <a:ext cx="4218798" cy="1322947"/>
          </a:xfrm>
          <a:prstGeom prst="rect">
            <a:avLst/>
          </a:prstGeom>
        </p:spPr>
      </p:pic>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53438" y="189781"/>
            <a:ext cx="7953554" cy="6478438"/>
          </a:xfrm>
          <a:prstGeom prst="rect">
            <a:avLst/>
          </a:prstGeom>
        </p:spPr>
      </p:pic>
      <p:pic>
        <p:nvPicPr>
          <p:cNvPr id="5" name="Рисунок 4"/>
          <p:cNvPicPr>
            <a:picLocks noChangeAspect="1"/>
          </p:cNvPicPr>
          <p:nvPr/>
        </p:nvPicPr>
        <p:blipFill>
          <a:blip r:embed="rId3"/>
          <a:stretch>
            <a:fillRect/>
          </a:stretch>
        </p:blipFill>
        <p:spPr>
          <a:xfrm>
            <a:off x="7919764" y="369383"/>
            <a:ext cx="4218798" cy="1322947"/>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5857" y="473529"/>
            <a:ext cx="6077631" cy="6041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919" y="96678"/>
            <a:ext cx="10515600" cy="809334"/>
          </a:xfrm>
        </p:spPr>
        <p:txBody>
          <a:bodyPr>
            <a:normAutofit/>
          </a:bodyPr>
          <a:lstStyle/>
          <a:p>
            <a:r>
              <a:rPr lang="ru-RU" sz="3600" dirty="0">
                <a:solidFill>
                  <a:srgbClr val="00B0F0"/>
                </a:solidFill>
              </a:rPr>
              <a:t>Уточнения и изменения в ст. 34 «Контракт»</a:t>
            </a:r>
          </a:p>
        </p:txBody>
      </p:sp>
      <p:graphicFrame>
        <p:nvGraphicFramePr>
          <p:cNvPr id="4" name="Таблица 4"/>
          <p:cNvGraphicFramePr>
            <a:graphicFrameLocks noGrp="1"/>
          </p:cNvGraphicFramePr>
          <p:nvPr>
            <p:ph idx="1"/>
            <p:extLst>
              <p:ext uri="{D42A27DB-BD31-4B8C-83A1-F6EECF244321}">
                <p14:modId xmlns:p14="http://schemas.microsoft.com/office/powerpoint/2010/main" val="3463286080"/>
              </p:ext>
            </p:extLst>
          </p:nvPr>
        </p:nvGraphicFramePr>
        <p:xfrm>
          <a:off x="477473" y="802168"/>
          <a:ext cx="11527174" cy="5918200"/>
        </p:xfrm>
        <a:graphic>
          <a:graphicData uri="http://schemas.openxmlformats.org/drawingml/2006/table">
            <a:tbl>
              <a:tblPr firstRow="1" bandRow="1">
                <a:tableStyleId>{5940675A-B579-460E-94D1-54222C63F5DA}</a:tableStyleId>
              </a:tblPr>
              <a:tblGrid>
                <a:gridCol w="5763587">
                  <a:extLst>
                    <a:ext uri="{9D8B030D-6E8A-4147-A177-3AD203B41FA5}">
                      <a16:colId xmlns:a16="http://schemas.microsoft.com/office/drawing/2014/main" val="20000"/>
                    </a:ext>
                  </a:extLst>
                </a:gridCol>
                <a:gridCol w="5763587">
                  <a:extLst>
                    <a:ext uri="{9D8B030D-6E8A-4147-A177-3AD203B41FA5}">
                      <a16:colId xmlns:a16="http://schemas.microsoft.com/office/drawing/2014/main" val="20001"/>
                    </a:ext>
                  </a:extLst>
                </a:gridCol>
              </a:tblGrid>
              <a:tr h="370840">
                <a:tc>
                  <a:txBody>
                    <a:bodyPr/>
                    <a:lstStyle/>
                    <a:p>
                      <a:r>
                        <a:rPr lang="ru-RU" b="1" dirty="0"/>
                        <a:t>Редакция с 01.01.2022</a:t>
                      </a:r>
                    </a:p>
                  </a:txBody>
                  <a:tcPr/>
                </a:tc>
                <a:tc>
                  <a:txBody>
                    <a:bodyPr/>
                    <a:lstStyle/>
                    <a:p>
                      <a:r>
                        <a:rPr lang="ru-RU" b="1" dirty="0"/>
                        <a:t>Устаревшая редакция</a:t>
                      </a:r>
                    </a:p>
                  </a:txBody>
                  <a:tcPr/>
                </a:tc>
                <a:extLst>
                  <a:ext uri="{0D108BD9-81ED-4DB2-BD59-A6C34878D82A}">
                    <a16:rowId xmlns:a16="http://schemas.microsoft.com/office/drawing/2014/main" val="10000"/>
                  </a:ext>
                </a:extLst>
              </a:tr>
              <a:tr h="370840">
                <a:tc>
                  <a:txBody>
                    <a:bodyPr/>
                    <a:lstStyle/>
                    <a:p>
                      <a:r>
                        <a:rPr lang="ru-RU" sz="1600" dirty="0"/>
                        <a:t>11. Правительство Российской Федерации вправе установить </a:t>
                      </a:r>
                      <a:r>
                        <a:rPr lang="ru-RU" sz="1600" b="1" dirty="0">
                          <a:solidFill>
                            <a:srgbClr val="FF0000"/>
                          </a:solidFill>
                        </a:rPr>
                        <a:t>типовые условия контрактов</a:t>
                      </a:r>
                      <a:r>
                        <a:rPr lang="ru-RU" sz="1600" dirty="0"/>
                        <a:t>, подлежащие применению заказчиками при осуществлении закупок.</a:t>
                      </a:r>
                    </a:p>
                    <a:p>
                      <a:endParaRPr lang="ru-RU" sz="1600" dirty="0"/>
                    </a:p>
                    <a:p>
                      <a:endParaRPr lang="ru-RU" sz="1600" dirty="0"/>
                    </a:p>
                    <a:p>
                      <a:endParaRPr lang="ru-RU" sz="1600" dirty="0"/>
                    </a:p>
                    <a:p>
                      <a:r>
                        <a:rPr lang="ru-RU" sz="1600" i="1" dirty="0">
                          <a:solidFill>
                            <a:srgbClr val="7030A0"/>
                          </a:solidFill>
                        </a:rPr>
                        <a:t>Статья 8 часть 12 360-ФЗ:  </a:t>
                      </a:r>
                      <a:r>
                        <a:rPr lang="ru-RU" sz="1600" b="1" dirty="0">
                          <a:solidFill>
                            <a:srgbClr val="FF0000"/>
                          </a:solidFill>
                        </a:rPr>
                        <a:t>Условия типовых контрактов и типовые условия контрактов, утвержденные до дня вступления в силу настоящего Федерального закона, применяются в части, не противоречащей Федеральному закону от 5 апреля 2013 года N 44-ФЗ </a:t>
                      </a:r>
                      <a:r>
                        <a:rPr lang="ru-RU" sz="1600" dirty="0"/>
                        <a:t>"О контрактной системе в сфере закупок товаров, работ, услуг для обеспечения государственных и муниципальных нужд" (в редакции настоящего Федерального закона), до утверждения Правительством Российской Федерации в соответствии с частью 11 статьи 34 Федерального закона от 5 апреля 2013 года N 44-ФЗ "О контрактной системе в сфере закупок товаров, работ, услуг для обеспечения государственных и муниципальных нужд" (в редакции настоящего Федерального закона) типовых условий контрактов.</a:t>
                      </a:r>
                    </a:p>
                  </a:txBody>
                  <a:tcPr/>
                </a:tc>
                <a:tc>
                  <a:txBody>
                    <a:bodyPr/>
                    <a:lstStyle/>
                    <a:p>
                      <a:r>
                        <a:rPr lang="ru-RU" sz="1600" dirty="0"/>
                        <a:t>11. Для осуществления заказчиками закупок федеральные органы исполнительной власти, Государственная корпорация по атомной энергии "Росатом", Государственная корпорация по космической деятельности "Роскосмос", осуществляющие нормативно-правовое регулирование в соответствующей сфере деятельности, разрабатывают и утверждают типовые контракты, типовые условия контрактов, которые размещаются в единой информационной системе и составляют библиотеку типовых контрактов, типовых условий контрактов. В случае отсутствия таких типовых контрактов, типовых условий контрактов соответствующие типовые контракты, типовые условия контрактов могут быть разработаны и утверждены федеральным органом исполнительной власти по регулированию контрактной системы в сфере закупок. Порядок разработки типовых контрактов, типовых условий контрактов, а также случаи и условия их применения устанавливаются Правительством Российской Федерации.</a:t>
                      </a:r>
                    </a:p>
                  </a:txBody>
                  <a:tcPr/>
                </a:tc>
                <a:extLst>
                  <a:ext uri="{0D108BD9-81ED-4DB2-BD59-A6C34878D82A}">
                    <a16:rowId xmlns:a16="http://schemas.microsoft.com/office/drawing/2014/main" val="10001"/>
                  </a:ext>
                </a:extLst>
              </a:tr>
              <a:tr h="370840">
                <a:tc gridSpan="2">
                  <a:txBody>
                    <a:bodyPr/>
                    <a:lstStyle/>
                    <a:p>
                      <a:pPr algn="ctr"/>
                      <a:r>
                        <a:rPr lang="ru-RU" sz="1600" dirty="0"/>
                        <a:t>12. Если контракт заключается на срок более чем три года и цена контракта составляет более чем сто миллионов рублей, контракт должен включать в себя график исполнения контракта.</a:t>
                      </a:r>
                    </a:p>
                  </a:txBody>
                  <a:tcPr/>
                </a:tc>
                <a:tc hMerge="1">
                  <a:txBody>
                    <a:bodyPr/>
                    <a:lstStyle/>
                    <a:p>
                      <a:endParaRPr lang="ru-RU"/>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6864" y="79695"/>
            <a:ext cx="10515600" cy="633165"/>
          </a:xfrm>
        </p:spPr>
        <p:txBody>
          <a:bodyPr>
            <a:normAutofit fontScale="90000"/>
          </a:bodyPr>
          <a:lstStyle/>
          <a:p>
            <a:r>
              <a:rPr lang="ru-RU" dirty="0">
                <a:solidFill>
                  <a:srgbClr val="00B0F0"/>
                </a:solidFill>
              </a:rPr>
              <a:t>Условия контракта с 01.01.2022</a:t>
            </a:r>
          </a:p>
        </p:txBody>
      </p:sp>
      <p:graphicFrame>
        <p:nvGraphicFramePr>
          <p:cNvPr id="4" name="Таблица 4"/>
          <p:cNvGraphicFramePr>
            <a:graphicFrameLocks noGrp="1"/>
          </p:cNvGraphicFramePr>
          <p:nvPr>
            <p:ph idx="1"/>
          </p:nvPr>
        </p:nvGraphicFramePr>
        <p:xfrm>
          <a:off x="420847" y="712860"/>
          <a:ext cx="10947633" cy="5796280"/>
        </p:xfrm>
        <a:graphic>
          <a:graphicData uri="http://schemas.openxmlformats.org/drawingml/2006/table">
            <a:tbl>
              <a:tblPr firstRow="1" bandRow="1">
                <a:tableStyleId>{5940675A-B579-460E-94D1-54222C63F5DA}</a:tableStyleId>
              </a:tblPr>
              <a:tblGrid>
                <a:gridCol w="10947633">
                  <a:extLst>
                    <a:ext uri="{9D8B030D-6E8A-4147-A177-3AD203B41FA5}">
                      <a16:colId xmlns:a16="http://schemas.microsoft.com/office/drawing/2014/main" val="20000"/>
                    </a:ext>
                  </a:extLst>
                </a:gridCol>
              </a:tblGrid>
              <a:tr h="370840">
                <a:tc>
                  <a:txBody>
                    <a:bodyPr/>
                    <a:lstStyle/>
                    <a:p>
                      <a:r>
                        <a:rPr lang="ru-RU" sz="1400" b="1" dirty="0"/>
                        <a:t>Будущая редакция</a:t>
                      </a:r>
                    </a:p>
                  </a:txBody>
                  <a:tcPr/>
                </a:tc>
                <a:extLst>
                  <a:ext uri="{0D108BD9-81ED-4DB2-BD59-A6C34878D82A}">
                    <a16:rowId xmlns:a16="http://schemas.microsoft.com/office/drawing/2014/main" val="10000"/>
                  </a:ext>
                </a:extLst>
              </a:tr>
              <a:tr h="370840">
                <a:tc>
                  <a:txBody>
                    <a:bodyPr/>
                    <a:lstStyle/>
                    <a:p>
                      <a:r>
                        <a:rPr lang="ru-RU" sz="1400" dirty="0"/>
                        <a:t>13. В контракт </a:t>
                      </a:r>
                      <a:r>
                        <a:rPr lang="ru-RU" sz="1400" b="1" u="sng" dirty="0">
                          <a:solidFill>
                            <a:schemeClr val="tx1"/>
                          </a:solidFill>
                        </a:rPr>
                        <a:t>включаются обязательные условия:</a:t>
                      </a:r>
                    </a:p>
                    <a:p>
                      <a:endParaRPr lang="ru-RU" sz="1400" u="sng" dirty="0">
                        <a:solidFill>
                          <a:schemeClr val="tx1"/>
                        </a:solidFill>
                      </a:endParaRPr>
                    </a:p>
                    <a:p>
                      <a:r>
                        <a:rPr lang="ru-RU" sz="1400" dirty="0"/>
                        <a:t>1) о порядке и сроках оплаты товара, работы или услуги, в том числе с учетом положений части 13 статьи 37 настоящего Федерального закона, </a:t>
                      </a:r>
                    </a:p>
                    <a:p>
                      <a:pPr marL="285750" indent="-285750">
                        <a:buFont typeface="Arial" panose="020B0604020202020204" pitchFamily="34" charset="0"/>
                        <a:buChar char="•"/>
                      </a:pPr>
                      <a:r>
                        <a:rPr lang="ru-RU" sz="1400" dirty="0"/>
                        <a:t>о порядке и сроках осуществления заказчиком приемки поставленного товара, выполненной работы (ее результатов) или оказанной услуги в части соответствия их </a:t>
                      </a:r>
                    </a:p>
                    <a:p>
                      <a:pPr marL="0" indent="0">
                        <a:buFont typeface="Arial" panose="020B0604020202020204" pitchFamily="34" charset="0"/>
                        <a:buNone/>
                      </a:pPr>
                      <a:r>
                        <a:rPr lang="ru-RU" sz="1400" dirty="0"/>
                        <a:t>               -  количества, </a:t>
                      </a:r>
                    </a:p>
                    <a:p>
                      <a:pPr marL="0" indent="0">
                        <a:buFont typeface="Arial" panose="020B0604020202020204" pitchFamily="34" charset="0"/>
                        <a:buNone/>
                      </a:pPr>
                      <a:r>
                        <a:rPr lang="ru-RU" sz="1400" dirty="0"/>
                        <a:t>               -  комплектности, </a:t>
                      </a:r>
                    </a:p>
                    <a:p>
                      <a:pPr marL="0" indent="0">
                        <a:buFont typeface="Arial" panose="020B0604020202020204" pitchFamily="34" charset="0"/>
                        <a:buNone/>
                      </a:pPr>
                      <a:r>
                        <a:rPr lang="ru-RU" sz="1400" dirty="0"/>
                        <a:t>               -  объема </a:t>
                      </a:r>
                    </a:p>
                    <a:p>
                      <a:pPr marL="0" indent="0">
                        <a:buFont typeface="Arial" panose="020B0604020202020204" pitchFamily="34" charset="0"/>
                        <a:buNone/>
                      </a:pPr>
                      <a:r>
                        <a:rPr lang="ru-RU" sz="1400" dirty="0"/>
                        <a:t>требованиям, установленным контрактом, </a:t>
                      </a:r>
                    </a:p>
                    <a:p>
                      <a:pPr marL="285750" indent="-285750">
                        <a:buFont typeface="Arial" panose="020B0604020202020204" pitchFamily="34" charset="0"/>
                        <a:buChar char="•"/>
                      </a:pPr>
                      <a:r>
                        <a:rPr lang="ru-RU" sz="1400" dirty="0"/>
                        <a:t>о порядке и сроках оформления результатов такой приемки, </a:t>
                      </a:r>
                    </a:p>
                    <a:p>
                      <a:pPr marL="285750" indent="-285750">
                        <a:buFont typeface="Arial" panose="020B0604020202020204" pitchFamily="34" charset="0"/>
                        <a:buChar char="•"/>
                      </a:pPr>
                      <a:r>
                        <a:rPr lang="ru-RU" sz="1400" dirty="0"/>
                        <a:t>а также о порядке и сроке предоставления поставщиком (подрядчиком, исполнителем) обеспечения гарантийных обязательств в случае установления в соответствии со статьей 96 настоящего Федерального закона требования обеспечения гарантийных обязательств. </a:t>
                      </a:r>
                    </a:p>
                    <a:p>
                      <a:pPr marL="0" indent="0">
                        <a:buFont typeface="Arial" panose="020B0604020202020204" pitchFamily="34" charset="0"/>
                        <a:buNone/>
                      </a:pPr>
                      <a:endParaRPr lang="ru-RU" sz="1400" dirty="0">
                        <a:solidFill>
                          <a:srgbClr val="FF0000"/>
                        </a:solidFill>
                      </a:endParaRPr>
                    </a:p>
                    <a:p>
                      <a:pPr marL="0" indent="0">
                        <a:buFont typeface="Arial" panose="020B0604020202020204" pitchFamily="34" charset="0"/>
                        <a:buNone/>
                      </a:pPr>
                      <a:r>
                        <a:rPr lang="ru-RU" sz="1400" dirty="0">
                          <a:solidFill>
                            <a:srgbClr val="FF0000"/>
                          </a:solidFill>
                        </a:rPr>
                        <a:t>В случае, предусмотренном частью 24 статьи 22 настоящего Федерального закона, контракт должен содержать условие о том, что оплата поставленного товара, выполненной работы, оказанной услуги осуществляется по цене единицы товара, работы, услуги исходя из количества поставленного товара, объема фактически выполненной работы или оказанной услуги, но в размере, не превышающем максимального значения цены контракта. </a:t>
                      </a:r>
                    </a:p>
                    <a:p>
                      <a:pPr marL="0" indent="0">
                        <a:buFont typeface="Arial" panose="020B0604020202020204" pitchFamily="34" charset="0"/>
                        <a:buNone/>
                      </a:pPr>
                      <a:r>
                        <a:rPr lang="ru-RU" sz="1400" dirty="0"/>
                        <a:t>В случае, если контрактом предусмотрены его поэтапное исполнение и выплата аванса, в контракт включается условие о размере аванса в отношении каждого этапа исполнения контракта в виде процента от размера цены соответствующего этапа;</a:t>
                      </a:r>
                    </a:p>
                    <a:p>
                      <a:endParaRPr lang="ru-RU" sz="1400" dirty="0"/>
                    </a:p>
                    <a:p>
                      <a:r>
                        <a:rPr lang="ru-RU" sz="1400" dirty="0"/>
                        <a:t>2) об уменьшении суммы, подлежащей уплате заказчиком юридическому лицу или физическому лицу, в том числе зарегистрированному в качестве индивидуального предпринимателя, на размер налогов, сборов и иных обязательных платежей в бюджеты бюджетной системы Российской Федерации, связанных с оплатой контракта, если в соответствии с законодательством Российской Федерации о налогах и сборах такие налоги, сборы и иные обязательные платежи подлежат уплате в бюджеты бюджетной системы Российской Федерации заказчиком.</a:t>
                      </a:r>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767389"/>
          </a:xfrm>
        </p:spPr>
        <p:txBody>
          <a:bodyPr>
            <a:normAutofit/>
          </a:bodyPr>
          <a:lstStyle/>
          <a:p>
            <a:r>
              <a:rPr lang="ru-RU" sz="2400" b="0" i="0" dirty="0">
                <a:solidFill>
                  <a:srgbClr val="FF0000"/>
                </a:solidFill>
                <a:effectLst/>
                <a:latin typeface="PT Serif" panose="020A0603040505020204" pitchFamily="18" charset="-52"/>
              </a:rPr>
              <a:t>Изменения в 44-ФЗ с 16 апреля 2022 года (104-ФЗ от 16.04.2022)</a:t>
            </a:r>
            <a:br>
              <a:rPr lang="ru-RU" sz="2400" b="0" i="0" dirty="0">
                <a:solidFill>
                  <a:srgbClr val="FF0000"/>
                </a:solidFill>
                <a:effectLst/>
                <a:latin typeface="PT Serif" panose="020A0603040505020204" pitchFamily="18" charset="-52"/>
              </a:rPr>
            </a:br>
            <a:endParaRPr lang="ru-RU" sz="2400" dirty="0">
              <a:solidFill>
                <a:srgbClr val="FF0000"/>
              </a:solidFill>
            </a:endParaRPr>
          </a:p>
        </p:txBody>
      </p:sp>
      <p:sp>
        <p:nvSpPr>
          <p:cNvPr id="3" name="Объект 2"/>
          <p:cNvSpPr>
            <a:spLocks noGrp="1"/>
          </p:cNvSpPr>
          <p:nvPr>
            <p:ph idx="1"/>
          </p:nvPr>
        </p:nvSpPr>
        <p:spPr>
          <a:xfrm>
            <a:off x="838200" y="1011893"/>
            <a:ext cx="10515600" cy="5480982"/>
          </a:xfrm>
        </p:spPr>
        <p:txBody>
          <a:bodyPr>
            <a:normAutofit lnSpcReduction="10000"/>
          </a:bodyPr>
          <a:lstStyle/>
          <a:p>
            <a:pPr algn="ctr"/>
            <a:r>
              <a:rPr lang="ru-RU" sz="1400" b="1" i="0" dirty="0">
                <a:solidFill>
                  <a:srgbClr val="22272F"/>
                </a:solidFill>
                <a:effectLst/>
                <a:latin typeface="PT Serif" panose="020A0603040505020204" pitchFamily="18" charset="-52"/>
              </a:rPr>
              <a:t>Статья 34. Контракт</a:t>
            </a:r>
          </a:p>
          <a:p>
            <a:pPr algn="just"/>
            <a:r>
              <a:rPr lang="ru-RU" sz="1400" b="0" i="0" dirty="0">
                <a:solidFill>
                  <a:srgbClr val="22272F"/>
                </a:solidFill>
                <a:effectLst/>
                <a:latin typeface="PT Serif" panose="020A0603040505020204" pitchFamily="18" charset="-52"/>
              </a:rPr>
              <a:t>13.1. Срок оплаты заказчиком поставленного товара, выполненной работы (ее результатов), оказанной услуги, отдельных этапов исполнения контракта, предусмотренный контрактом, заключенным по результатам определения поставщика (подрядчика, исполнителя), если извещение об осуществлении закупки размещено в единой информационной системе либо приглашения принять участие в закупке направлены с 1 января по 30 апреля 2022 года включительно, должен составлять </a:t>
            </a:r>
            <a:r>
              <a:rPr lang="ru-RU" sz="1400" b="0" i="0" dirty="0">
                <a:solidFill>
                  <a:srgbClr val="FF0000"/>
                </a:solidFill>
                <a:effectLst/>
                <a:latin typeface="PT Serif" panose="020A0603040505020204" pitchFamily="18" charset="-52"/>
              </a:rPr>
              <a:t>не более пятнадцати рабочих дней</a:t>
            </a:r>
            <a:r>
              <a:rPr lang="ru-RU" sz="1400" b="0" i="0" dirty="0">
                <a:solidFill>
                  <a:srgbClr val="22272F"/>
                </a:solidFill>
                <a:effectLst/>
                <a:latin typeface="PT Serif" panose="020A0603040505020204" pitchFamily="18" charset="-52"/>
              </a:rPr>
              <a:t>, </a:t>
            </a:r>
            <a:r>
              <a:rPr lang="ru-RU" sz="1400" b="1" i="0" dirty="0">
                <a:solidFill>
                  <a:srgbClr val="FF0000"/>
                </a:solidFill>
                <a:effectLst/>
                <a:latin typeface="PT Serif" panose="020A0603040505020204" pitchFamily="18" charset="-52"/>
              </a:rPr>
              <a:t>а с 1 мая 2022 года не более семи рабочих дней</a:t>
            </a:r>
            <a:r>
              <a:rPr lang="ru-RU" sz="1400" b="0" i="0" dirty="0">
                <a:solidFill>
                  <a:srgbClr val="22272F"/>
                </a:solidFill>
                <a:effectLst/>
                <a:latin typeface="PT Serif" panose="020A0603040505020204" pitchFamily="18" charset="-52"/>
              </a:rPr>
              <a:t> с даты подписания заказчиком документа о приемке, предусмотренного </a:t>
            </a:r>
            <a:r>
              <a:rPr lang="ru-RU" sz="1400" b="0" i="0" u="none" strike="noStrike" dirty="0">
                <a:solidFill>
                  <a:srgbClr val="3272C0"/>
                </a:solidFill>
                <a:effectLst/>
                <a:latin typeface="PT Serif" panose="020A0603040505020204" pitchFamily="18" charset="-52"/>
                <a:hlinkClick r:id="rId2"/>
              </a:rPr>
              <a:t>частью 7 статьи 94</a:t>
            </a:r>
            <a:r>
              <a:rPr lang="ru-RU" sz="1400" b="0" i="0" dirty="0">
                <a:solidFill>
                  <a:srgbClr val="22272F"/>
                </a:solidFill>
                <a:effectLst/>
                <a:latin typeface="PT Serif" panose="020A0603040505020204" pitchFamily="18" charset="-52"/>
              </a:rPr>
              <a:t> настоящего Федерального закона, за исключением случаев, если:</a:t>
            </a:r>
          </a:p>
          <a:p>
            <a:pPr algn="just"/>
            <a:r>
              <a:rPr lang="ru-RU" sz="1400" b="0" i="0" dirty="0">
                <a:solidFill>
                  <a:srgbClr val="22272F"/>
                </a:solidFill>
                <a:effectLst/>
                <a:latin typeface="PT Serif" panose="020A0603040505020204" pitchFamily="18" charset="-52"/>
              </a:rPr>
              <a:t>1) иной срок оплаты установлен законодательством Российской Федерации;</a:t>
            </a:r>
          </a:p>
          <a:p>
            <a:pPr algn="just"/>
            <a:r>
              <a:rPr lang="ru-RU" sz="1400" b="0" i="0" dirty="0">
                <a:solidFill>
                  <a:srgbClr val="22272F"/>
                </a:solidFill>
                <a:effectLst/>
                <a:latin typeface="PT Serif" panose="020A0603040505020204" pitchFamily="18" charset="-52"/>
              </a:rPr>
              <a:t>2) оформление документа о приемке осуществляется без использования единой информационной системы, при этом срок оплаты должен составлять </a:t>
            </a:r>
            <a:r>
              <a:rPr lang="ru-RU" sz="1400" b="0" i="0" dirty="0">
                <a:solidFill>
                  <a:srgbClr val="FF0000"/>
                </a:solidFill>
                <a:effectLst/>
                <a:latin typeface="PT Serif" panose="020A0603040505020204" pitchFamily="18" charset="-52"/>
              </a:rPr>
              <a:t>не более десяти рабочих дней </a:t>
            </a:r>
            <a:r>
              <a:rPr lang="ru-RU" sz="1400" b="0" i="0" dirty="0">
                <a:solidFill>
                  <a:srgbClr val="22272F"/>
                </a:solidFill>
                <a:effectLst/>
                <a:latin typeface="PT Serif" panose="020A0603040505020204" pitchFamily="18" charset="-52"/>
              </a:rPr>
              <a:t>с даты подписания документа о приемке, предусмотренного </a:t>
            </a:r>
            <a:r>
              <a:rPr lang="ru-RU" sz="1400" b="0" i="0" u="none" strike="noStrike" dirty="0">
                <a:solidFill>
                  <a:srgbClr val="3272C0"/>
                </a:solidFill>
                <a:effectLst/>
                <a:latin typeface="PT Serif" panose="020A0603040505020204" pitchFamily="18" charset="-52"/>
                <a:hlinkClick r:id="rId2"/>
              </a:rPr>
              <a:t>частью 7 статьи 94</a:t>
            </a:r>
            <a:r>
              <a:rPr lang="ru-RU" sz="1400" b="0" i="0" dirty="0">
                <a:solidFill>
                  <a:srgbClr val="22272F"/>
                </a:solidFill>
                <a:effectLst/>
                <a:latin typeface="PT Serif" panose="020A0603040505020204" pitchFamily="18" charset="-52"/>
              </a:rPr>
              <a:t> настоящего Федерального закона;</a:t>
            </a:r>
          </a:p>
          <a:p>
            <a:pPr algn="just"/>
            <a:r>
              <a:rPr lang="ru-RU" sz="1400" b="0" i="0" dirty="0">
                <a:solidFill>
                  <a:srgbClr val="22272F"/>
                </a:solidFill>
                <a:effectLst/>
                <a:latin typeface="PT Serif" panose="020A0603040505020204" pitchFamily="18" charset="-52"/>
              </a:rPr>
              <a:t>3) в соответствии с законодательством Российской Федерации расчеты по контракту или расчеты по контракту в части выплаты аванса подлежат казначейскому сопровождению, при этом срок оплаты должен составлять </a:t>
            </a:r>
            <a:r>
              <a:rPr lang="ru-RU" sz="1400" b="0" i="0" dirty="0">
                <a:solidFill>
                  <a:srgbClr val="FF0000"/>
                </a:solidFill>
                <a:effectLst/>
                <a:latin typeface="PT Serif" panose="020A0603040505020204" pitchFamily="18" charset="-52"/>
              </a:rPr>
              <a:t>не более десяти рабочих дней</a:t>
            </a:r>
            <a:r>
              <a:rPr lang="ru-RU" sz="1400" b="0" i="0" dirty="0">
                <a:solidFill>
                  <a:srgbClr val="22272F"/>
                </a:solidFill>
                <a:effectLst/>
                <a:latin typeface="PT Serif" panose="020A0603040505020204" pitchFamily="18" charset="-52"/>
              </a:rPr>
              <a:t> с даты подписания документа о приемке, предусмотренного </a:t>
            </a:r>
            <a:r>
              <a:rPr lang="ru-RU" sz="1400" b="0" i="0" u="none" strike="noStrike" dirty="0">
                <a:solidFill>
                  <a:srgbClr val="3272C0"/>
                </a:solidFill>
                <a:effectLst/>
                <a:latin typeface="PT Serif" panose="020A0603040505020204" pitchFamily="18" charset="-52"/>
                <a:hlinkClick r:id="rId2"/>
              </a:rPr>
              <a:t>частью 7 статьи 94</a:t>
            </a:r>
            <a:r>
              <a:rPr lang="ru-RU" sz="1400" b="0" i="0" dirty="0">
                <a:solidFill>
                  <a:srgbClr val="22272F"/>
                </a:solidFill>
                <a:effectLst/>
                <a:latin typeface="PT Serif" panose="020A0603040505020204" pitchFamily="18" charset="-52"/>
              </a:rPr>
              <a:t> настоящего Федерального закона;</a:t>
            </a:r>
          </a:p>
          <a:p>
            <a:pPr algn="just"/>
            <a:r>
              <a:rPr lang="ru-RU" sz="1400" b="0" i="0" dirty="0">
                <a:solidFill>
                  <a:srgbClr val="22272F"/>
                </a:solidFill>
                <a:effectLst/>
                <a:latin typeface="PT Serif" panose="020A0603040505020204" pitchFamily="18" charset="-52"/>
              </a:rPr>
              <a:t>4) Правительством Российской Федерации в целях обеспечения обороноспособности и безопасности государства установлен иной срок оплаты.</a:t>
            </a:r>
          </a:p>
          <a:p>
            <a:pPr algn="just"/>
            <a:r>
              <a:rPr lang="ru-RU" sz="1050" b="0" i="0" dirty="0">
                <a:solidFill>
                  <a:srgbClr val="464C55"/>
                </a:solidFill>
                <a:effectLst/>
                <a:latin typeface="PT Serif" panose="020A0603040505020204" pitchFamily="18" charset="-52"/>
              </a:rPr>
              <a:t>Положения части 13.1 (в редакции </a:t>
            </a:r>
            <a:r>
              <a:rPr lang="ru-RU" sz="1050" b="0" i="0" u="none" strike="noStrike" dirty="0">
                <a:solidFill>
                  <a:srgbClr val="3272C0"/>
                </a:solidFill>
                <a:effectLst/>
                <a:latin typeface="PT Serif" panose="020A0603040505020204" pitchFamily="18" charset="-52"/>
                <a:hlinkClick r:id="rId3"/>
              </a:rPr>
              <a:t>Федерального закона</a:t>
            </a:r>
            <a:r>
              <a:rPr lang="ru-RU" sz="1050" b="0" i="0" dirty="0">
                <a:solidFill>
                  <a:srgbClr val="464C55"/>
                </a:solidFill>
                <a:effectLst/>
                <a:latin typeface="PT Serif" panose="020A0603040505020204" pitchFamily="18" charset="-52"/>
              </a:rPr>
              <a:t> от 16 апреля 2022 г. N 104-ФЗ), касающиеся срока оплаты поставленного товара, выполненной работы (ее результатов), оказанной услуги, составляющего не более семи рабочих дней с даты подписания заказчиком документа о приемке, предусмотренного </a:t>
            </a:r>
            <a:r>
              <a:rPr lang="ru-RU" sz="1050" b="0" i="0" u="none" strike="noStrike" dirty="0">
                <a:solidFill>
                  <a:srgbClr val="3272C0"/>
                </a:solidFill>
                <a:effectLst/>
                <a:latin typeface="PT Serif" panose="020A0603040505020204" pitchFamily="18" charset="-52"/>
                <a:hlinkClick r:id="rId2"/>
              </a:rPr>
              <a:t>частью 7 статьи 94</a:t>
            </a:r>
            <a:r>
              <a:rPr lang="ru-RU" sz="1050" b="0" i="0" dirty="0">
                <a:solidFill>
                  <a:srgbClr val="464C55"/>
                </a:solidFill>
                <a:effectLst/>
                <a:latin typeface="PT Serif" panose="020A0603040505020204" pitchFamily="18" charset="-52"/>
              </a:rPr>
              <a:t> настоящего Федерального закона, </a:t>
            </a:r>
            <a:r>
              <a:rPr lang="ru-RU" sz="1050" b="0" i="0" u="none" strike="noStrike" dirty="0">
                <a:solidFill>
                  <a:srgbClr val="3272C0"/>
                </a:solidFill>
                <a:effectLst/>
                <a:latin typeface="PT Serif" panose="020A0603040505020204" pitchFamily="18" charset="-52"/>
                <a:hlinkClick r:id="rId4"/>
              </a:rPr>
              <a:t>применяются</a:t>
            </a:r>
            <a:r>
              <a:rPr lang="ru-RU" sz="1050" b="0" i="0" dirty="0">
                <a:solidFill>
                  <a:srgbClr val="464C55"/>
                </a:solidFill>
                <a:effectLst/>
                <a:latin typeface="PT Serif" panose="020A0603040505020204" pitchFamily="18" charset="-52"/>
              </a:rPr>
              <a:t> в отношении заказчиков, </a:t>
            </a:r>
            <a:r>
              <a:rPr lang="ru-RU" sz="1050" b="0" i="0" dirty="0">
                <a:solidFill>
                  <a:srgbClr val="FF0000"/>
                </a:solidFill>
                <a:effectLst/>
                <a:latin typeface="PT Serif" panose="020A0603040505020204" pitchFamily="18" charset="-52"/>
              </a:rPr>
              <a:t>не являющихся федеральными органами исполнительной власти, автономными и бюджетными учреждениями, созданными РФ</a:t>
            </a:r>
            <a:r>
              <a:rPr lang="ru-RU" sz="1050" b="0" i="0" dirty="0">
                <a:solidFill>
                  <a:srgbClr val="464C55"/>
                </a:solidFill>
                <a:effectLst/>
                <a:latin typeface="PT Serif" panose="020A0603040505020204" pitchFamily="18" charset="-52"/>
              </a:rPr>
              <a:t>, с 1 июля 2022 г. при определении такими заказчиками поставщиков (подрядчиков, исполнителей), если извещения об осуществлении закупок размещены в единой информационной системе либо приглашения принять участие в закупках направлены с 1 июля 2022 г., или при заключении такими заказчиками с 1 июля 2022 г. контрактов с единственными поставщиками (подрядчиками, исполнителями). Срок оплаты такими заказчиками по контракту, заключенному по результатам определения поставщика (подрядчика, исполнителя), извещение об осуществлении закупки по которому размещено в единой информационной системе либо приглашения принять участие в закупке по которому направлены с 1 мая по 30 июня 2022 г. включительно, или заключенному с 1 мая по 30 июня 2022 г. включительно с единственным поставщиком (подрядчиком, исполнителем), должен составлять </a:t>
            </a:r>
            <a:r>
              <a:rPr lang="ru-RU" sz="1050" b="0" i="0" dirty="0">
                <a:solidFill>
                  <a:srgbClr val="FF0000"/>
                </a:solidFill>
                <a:effectLst/>
                <a:latin typeface="PT Serif" panose="020A0603040505020204" pitchFamily="18" charset="-52"/>
              </a:rPr>
              <a:t>не более 15 рабочих дней</a:t>
            </a:r>
            <a:r>
              <a:rPr lang="ru-RU" sz="1050" b="0" i="0" dirty="0">
                <a:solidFill>
                  <a:srgbClr val="464C55"/>
                </a:solidFill>
                <a:effectLst/>
                <a:latin typeface="PT Serif" panose="020A0603040505020204" pitchFamily="18" charset="-52"/>
              </a:rPr>
              <a:t> с даты подписания заказчиком документа о приемке, предусмотренного частью 7, за исключением случаев, предусмотренных </a:t>
            </a:r>
            <a:r>
              <a:rPr lang="ru-RU" sz="1050" b="0" i="0" u="none" strike="noStrike" dirty="0">
                <a:solidFill>
                  <a:srgbClr val="3272C0"/>
                </a:solidFill>
                <a:effectLst/>
                <a:latin typeface="PT Serif" panose="020A0603040505020204" pitchFamily="18" charset="-52"/>
                <a:hlinkClick r:id="rId5"/>
              </a:rPr>
              <a:t>частью 12 статьи 6</a:t>
            </a:r>
            <a:r>
              <a:rPr lang="ru-RU" sz="1050" b="0" i="0" dirty="0">
                <a:solidFill>
                  <a:srgbClr val="464C55"/>
                </a:solidFill>
                <a:effectLst/>
                <a:latin typeface="PT Serif" panose="020A0603040505020204" pitchFamily="18" charset="-52"/>
              </a:rPr>
              <a:t> Федерального закона от 16 апреля 2022 г. N 104-ФЗ</a:t>
            </a:r>
            <a:endParaRPr lang="ru-RU" sz="1400" b="0" i="0" dirty="0">
              <a:solidFill>
                <a:srgbClr val="22272F"/>
              </a:solidFill>
              <a:effectLst/>
              <a:latin typeface="PT Serif" panose="020A0603040505020204" pitchFamily="18" charset="-52"/>
            </a:endParaRP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p:cNvGraphicFramePr>
            <a:graphicFrameLocks noGrp="1"/>
          </p:cNvGraphicFramePr>
          <p:nvPr/>
        </p:nvGraphicFramePr>
        <p:xfrm>
          <a:off x="390617" y="152252"/>
          <a:ext cx="11491031" cy="3139440"/>
        </p:xfrm>
        <a:graphic>
          <a:graphicData uri="http://schemas.openxmlformats.org/drawingml/2006/table">
            <a:tbl>
              <a:tblPr firstRow="1" bandRow="1">
                <a:tableStyleId>{5C22544A-7EE6-4342-B048-85BDC9FD1C3A}</a:tableStyleId>
              </a:tblPr>
              <a:tblGrid>
                <a:gridCol w="2299317">
                  <a:extLst>
                    <a:ext uri="{9D8B030D-6E8A-4147-A177-3AD203B41FA5}">
                      <a16:colId xmlns:a16="http://schemas.microsoft.com/office/drawing/2014/main" val="20000"/>
                    </a:ext>
                  </a:extLst>
                </a:gridCol>
                <a:gridCol w="4190303">
                  <a:extLst>
                    <a:ext uri="{9D8B030D-6E8A-4147-A177-3AD203B41FA5}">
                      <a16:colId xmlns:a16="http://schemas.microsoft.com/office/drawing/2014/main" val="20001"/>
                    </a:ext>
                  </a:extLst>
                </a:gridCol>
                <a:gridCol w="5001411">
                  <a:extLst>
                    <a:ext uri="{9D8B030D-6E8A-4147-A177-3AD203B41FA5}">
                      <a16:colId xmlns:a16="http://schemas.microsoft.com/office/drawing/2014/main" val="20002"/>
                    </a:ext>
                  </a:extLst>
                </a:gridCol>
              </a:tblGrid>
              <a:tr h="370840">
                <a:tc>
                  <a:txBody>
                    <a:bodyPr/>
                    <a:lstStyle/>
                    <a:p>
                      <a:r>
                        <a:rPr lang="ru-RU" sz="1600" dirty="0"/>
                        <a:t>Период размещения извещения</a:t>
                      </a:r>
                    </a:p>
                  </a:txBody>
                  <a:tcPr/>
                </a:tc>
                <a:tc>
                  <a:txBody>
                    <a:bodyPr/>
                    <a:lstStyle/>
                    <a:p>
                      <a:r>
                        <a:rPr lang="ru-RU" sz="1600" dirty="0"/>
                        <a:t>Срок оплаты для федералов</a:t>
                      </a:r>
                    </a:p>
                  </a:txBody>
                  <a:tcPr/>
                </a:tc>
                <a:tc>
                  <a:txBody>
                    <a:bodyPr/>
                    <a:lstStyle/>
                    <a:p>
                      <a:r>
                        <a:rPr lang="ru-RU" sz="1600" dirty="0"/>
                        <a:t>Срок оплаты для субъектов, муниципалов</a:t>
                      </a:r>
                    </a:p>
                  </a:txBody>
                  <a:tcPr/>
                </a:tc>
                <a:extLst>
                  <a:ext uri="{0D108BD9-81ED-4DB2-BD59-A6C34878D82A}">
                    <a16:rowId xmlns:a16="http://schemas.microsoft.com/office/drawing/2014/main" val="10000"/>
                  </a:ext>
                </a:extLst>
              </a:tr>
              <a:tr h="370840">
                <a:tc>
                  <a:txBody>
                    <a:bodyPr/>
                    <a:lstStyle/>
                    <a:p>
                      <a:r>
                        <a:rPr lang="ru-RU" sz="1600" dirty="0"/>
                        <a:t>С 01.01.2022 по 30.04.2022</a:t>
                      </a:r>
                    </a:p>
                  </a:txBody>
                  <a:tcPr/>
                </a:tc>
                <a:tc>
                  <a:txBody>
                    <a:bodyPr/>
                    <a:lstStyle/>
                    <a:p>
                      <a:r>
                        <a:rPr lang="ru-RU" sz="1600" dirty="0"/>
                        <a:t>Не более 15 рабочих дней, </a:t>
                      </a:r>
                    </a:p>
                    <a:p>
                      <a:r>
                        <a:rPr lang="ru-RU" sz="1600" dirty="0"/>
                        <a:t>по МСП и СОНКО – не более 10 рабочих дней</a:t>
                      </a:r>
                    </a:p>
                  </a:txBody>
                  <a:tcPr/>
                </a:tc>
                <a:tc>
                  <a:txBody>
                    <a:bodyPr/>
                    <a:lstStyle/>
                    <a:p>
                      <a:r>
                        <a:rPr lang="ru-RU" sz="1600" dirty="0"/>
                        <a:t>Не более 15 рабочих дней, </a:t>
                      </a:r>
                    </a:p>
                    <a:p>
                      <a:r>
                        <a:rPr lang="ru-RU" sz="1600" dirty="0"/>
                        <a:t>По МСП и СОНКО – не более 10 рабочих дней </a:t>
                      </a:r>
                    </a:p>
                  </a:txBody>
                  <a:tcPr/>
                </a:tc>
                <a:extLst>
                  <a:ext uri="{0D108BD9-81ED-4DB2-BD59-A6C34878D82A}">
                    <a16:rowId xmlns:a16="http://schemas.microsoft.com/office/drawing/2014/main" val="10001"/>
                  </a:ext>
                </a:extLst>
              </a:tr>
              <a:tr h="544941">
                <a:tc>
                  <a:txBody>
                    <a:bodyPr/>
                    <a:lstStyle/>
                    <a:p>
                      <a:r>
                        <a:rPr lang="ru-RU" sz="1600" dirty="0"/>
                        <a:t>С 01.05.2022</a:t>
                      </a:r>
                    </a:p>
                  </a:txBody>
                  <a:tcPr/>
                </a:tc>
                <a:tc>
                  <a:txBody>
                    <a:bodyPr/>
                    <a:lstStyle/>
                    <a:p>
                      <a:r>
                        <a:rPr lang="ru-RU" sz="1600" dirty="0"/>
                        <a:t>Не более 7 рабочих дней, </a:t>
                      </a:r>
                    </a:p>
                    <a:p>
                      <a:r>
                        <a:rPr lang="ru-RU" sz="1600" dirty="0"/>
                        <a:t>по МСП и СОНКО – нет исключений</a:t>
                      </a:r>
                    </a:p>
                  </a:txBody>
                  <a:tcPr/>
                </a:tc>
                <a:tc>
                  <a:txBody>
                    <a:bodyPr/>
                    <a:lstStyle/>
                    <a:p>
                      <a:r>
                        <a:rPr lang="ru-RU" sz="1600" dirty="0"/>
                        <a:t>Не более 15 рабочих дней, </a:t>
                      </a:r>
                    </a:p>
                    <a:p>
                      <a:r>
                        <a:rPr lang="ru-RU" sz="1600" dirty="0"/>
                        <a:t>По МСП и СОНКО нет исключений</a:t>
                      </a:r>
                      <a:endParaRPr lang="ru-RU" dirty="0"/>
                    </a:p>
                  </a:txBody>
                  <a:tcPr/>
                </a:tc>
                <a:extLst>
                  <a:ext uri="{0D108BD9-81ED-4DB2-BD59-A6C34878D82A}">
                    <a16:rowId xmlns:a16="http://schemas.microsoft.com/office/drawing/2014/main" val="10002"/>
                  </a:ext>
                </a:extLst>
              </a:tr>
              <a:tr h="370840">
                <a:tc>
                  <a:txBody>
                    <a:bodyPr/>
                    <a:lstStyle/>
                    <a:p>
                      <a:r>
                        <a:rPr lang="ru-RU" sz="1600" dirty="0"/>
                        <a:t>С 01.05.2022 по 30.06.2022</a:t>
                      </a:r>
                    </a:p>
                  </a:txBody>
                  <a:tcPr/>
                </a:tc>
                <a:tc>
                  <a:txBody>
                    <a:bodyPr/>
                    <a:lstStyle/>
                    <a:p>
                      <a:r>
                        <a:rPr lang="ru-RU" sz="1600" dirty="0"/>
                        <a:t>-</a:t>
                      </a:r>
                    </a:p>
                  </a:txBody>
                  <a:tcPr/>
                </a:tc>
                <a:tc>
                  <a:txBody>
                    <a:bodyPr/>
                    <a:lstStyle/>
                    <a:p>
                      <a:r>
                        <a:rPr lang="ru-RU" sz="1600" dirty="0"/>
                        <a:t>Не более 15 рабочих дней, также и в случае, если контракт с ед. поставщиком заключен в эти сроки</a:t>
                      </a:r>
                    </a:p>
                  </a:txBody>
                  <a:tcPr/>
                </a:tc>
                <a:extLst>
                  <a:ext uri="{0D108BD9-81ED-4DB2-BD59-A6C34878D82A}">
                    <a16:rowId xmlns:a16="http://schemas.microsoft.com/office/drawing/2014/main" val="10003"/>
                  </a:ext>
                </a:extLst>
              </a:tr>
              <a:tr h="370840">
                <a:tc>
                  <a:txBody>
                    <a:bodyPr/>
                    <a:lstStyle/>
                    <a:p>
                      <a:r>
                        <a:rPr lang="ru-RU" sz="1600" dirty="0"/>
                        <a:t>С 01.07.2022</a:t>
                      </a:r>
                    </a:p>
                  </a:txBody>
                  <a:tcPr/>
                </a:tc>
                <a:tc>
                  <a:txBody>
                    <a:bodyPr/>
                    <a:lstStyle/>
                    <a:p>
                      <a:r>
                        <a:rPr lang="ru-RU" sz="1600" dirty="0"/>
                        <a:t>-</a:t>
                      </a:r>
                    </a:p>
                  </a:txBody>
                  <a:tcPr/>
                </a:tc>
                <a:tc>
                  <a:txBody>
                    <a:bodyPr/>
                    <a:lstStyle/>
                    <a:p>
                      <a:r>
                        <a:rPr lang="ru-RU" sz="1600" dirty="0"/>
                        <a:t>Не более 7 рабочих дней, также и в случае если контракт с ед. поставщиком заключен с 01.07.2022</a:t>
                      </a:r>
                    </a:p>
                    <a:p>
                      <a:endParaRPr lang="ru-RU" sz="1600" dirty="0"/>
                    </a:p>
                  </a:txBody>
                  <a:tcPr/>
                </a:tc>
                <a:extLst>
                  <a:ext uri="{0D108BD9-81ED-4DB2-BD59-A6C34878D82A}">
                    <a16:rowId xmlns:a16="http://schemas.microsoft.com/office/drawing/2014/main" val="10004"/>
                  </a:ext>
                </a:extLst>
              </a:tr>
            </a:tbl>
          </a:graphicData>
        </a:graphic>
      </p:graphicFrame>
      <p:graphicFrame>
        <p:nvGraphicFramePr>
          <p:cNvPr id="9" name="Таблица 9"/>
          <p:cNvGraphicFramePr>
            <a:graphicFrameLocks noGrp="1"/>
          </p:cNvGraphicFramePr>
          <p:nvPr/>
        </p:nvGraphicFramePr>
        <p:xfrm>
          <a:off x="294809" y="3429000"/>
          <a:ext cx="11586839" cy="3205480"/>
        </p:xfrm>
        <a:graphic>
          <a:graphicData uri="http://schemas.openxmlformats.org/drawingml/2006/table">
            <a:tbl>
              <a:tblPr firstRow="1" bandRow="1">
                <a:tableStyleId>{93296810-A885-4BE3-A3E7-6D5BEEA58F35}</a:tableStyleId>
              </a:tblPr>
              <a:tblGrid>
                <a:gridCol w="7031114">
                  <a:extLst>
                    <a:ext uri="{9D8B030D-6E8A-4147-A177-3AD203B41FA5}">
                      <a16:colId xmlns:a16="http://schemas.microsoft.com/office/drawing/2014/main" val="20000"/>
                    </a:ext>
                  </a:extLst>
                </a:gridCol>
                <a:gridCol w="1893092">
                  <a:extLst>
                    <a:ext uri="{9D8B030D-6E8A-4147-A177-3AD203B41FA5}">
                      <a16:colId xmlns:a16="http://schemas.microsoft.com/office/drawing/2014/main" val="20001"/>
                    </a:ext>
                  </a:extLst>
                </a:gridCol>
                <a:gridCol w="2662633">
                  <a:extLst>
                    <a:ext uri="{9D8B030D-6E8A-4147-A177-3AD203B41FA5}">
                      <a16:colId xmlns:a16="http://schemas.microsoft.com/office/drawing/2014/main" val="20002"/>
                    </a:ext>
                  </a:extLst>
                </a:gridCol>
              </a:tblGrid>
              <a:tr h="370840">
                <a:tc>
                  <a:txBody>
                    <a:bodyPr/>
                    <a:lstStyle/>
                    <a:p>
                      <a:r>
                        <a:rPr lang="ru-RU" b="1" dirty="0"/>
                        <a:t>Исключения</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ru-RU" dirty="0"/>
                        <a:t>Федералы</a:t>
                      </a:r>
                    </a:p>
                  </a:txBody>
                  <a:tcPr/>
                </a:tc>
                <a:tc>
                  <a:txBody>
                    <a:bodyPr/>
                    <a:lstStyle/>
                    <a:p>
                      <a:r>
                        <a:rPr lang="ru-RU" dirty="0"/>
                        <a:t>Субъекты, муниципалы</a:t>
                      </a:r>
                    </a:p>
                  </a:txBody>
                  <a:tcPr/>
                </a:tc>
                <a:extLst>
                  <a:ext uri="{0D108BD9-81ED-4DB2-BD59-A6C34878D82A}">
                    <a16:rowId xmlns:a16="http://schemas.microsoft.com/office/drawing/2014/main" val="10000"/>
                  </a:ext>
                </a:extLst>
              </a:tr>
              <a:tr h="370840">
                <a:tc>
                  <a:txBody>
                    <a:bodyPr/>
                    <a:lstStyle/>
                    <a:p>
                      <a:r>
                        <a:rPr lang="ru-RU" dirty="0"/>
                        <a:t>Иной срок оплаты установлен законодательством Российской Федерации</a:t>
                      </a:r>
                      <a:r>
                        <a:rPr lang="en-US" dirty="0"/>
                        <a:t> – </a:t>
                      </a:r>
                      <a:r>
                        <a:rPr lang="ru-RU" b="1" dirty="0"/>
                        <a:t>(например, по статье 30);</a:t>
                      </a:r>
                    </a:p>
                  </a:txBody>
                  <a:tcPr/>
                </a:tc>
                <a:tc gridSpan="2">
                  <a:txBody>
                    <a:bodyPr/>
                    <a:lstStyle/>
                    <a:p>
                      <a:r>
                        <a:rPr lang="ru-RU" dirty="0"/>
                        <a:t>По МСП и СОНКО –10 рабочих дней до 30.04.2022 включительно, далее – на общих основаниях</a:t>
                      </a:r>
                    </a:p>
                  </a:txBody>
                  <a:tcPr/>
                </a:tc>
                <a:tc hMerge="1">
                  <a:txBody>
                    <a:bodyPr/>
                    <a:lstStyle/>
                    <a:p>
                      <a:endParaRPr lang="ru-RU"/>
                    </a:p>
                  </a:txBody>
                  <a:tcPr/>
                </a:tc>
                <a:extLst>
                  <a:ext uri="{0D108BD9-81ED-4DB2-BD59-A6C34878D82A}">
                    <a16:rowId xmlns:a16="http://schemas.microsoft.com/office/drawing/2014/main" val="10001"/>
                  </a:ext>
                </a:extLst>
              </a:tr>
              <a:tr h="370840">
                <a:tc>
                  <a:txBody>
                    <a:bodyPr/>
                    <a:lstStyle/>
                    <a:p>
                      <a:r>
                        <a:rPr lang="ru-RU" dirty="0"/>
                        <a:t>Оформление документа о приемке осуществляется без использования ЕИС</a:t>
                      </a:r>
                    </a:p>
                  </a:txBody>
                  <a:tcPr/>
                </a:tc>
                <a:tc>
                  <a:txBody>
                    <a:bodyPr/>
                    <a:lstStyle/>
                    <a:p>
                      <a:r>
                        <a:rPr lang="ru-RU" dirty="0"/>
                        <a:t>не более 10 рабочих дней </a:t>
                      </a:r>
                    </a:p>
                  </a:txBody>
                  <a:tcPr/>
                </a:tc>
                <a:tc>
                  <a:txBody>
                    <a:bodyPr/>
                    <a:lstStyle/>
                    <a:p>
                      <a:r>
                        <a:rPr lang="en-US" dirty="0"/>
                        <a:t>? </a:t>
                      </a:r>
                      <a:r>
                        <a:rPr lang="ru-RU" dirty="0">
                          <a:solidFill>
                            <a:srgbClr val="FF0000"/>
                          </a:solidFill>
                        </a:rPr>
                        <a:t>По ед. поставщику </a:t>
                      </a:r>
                      <a:r>
                        <a:rPr lang="ru-RU" u="sng" dirty="0">
                          <a:solidFill>
                            <a:srgbClr val="FF0000"/>
                          </a:solidFill>
                        </a:rPr>
                        <a:t>– 10 рабочих</a:t>
                      </a:r>
                      <a:r>
                        <a:rPr lang="ru-RU" dirty="0">
                          <a:solidFill>
                            <a:srgbClr val="FF0000"/>
                          </a:solidFill>
                        </a:rPr>
                        <a:t> </a:t>
                      </a:r>
                      <a:r>
                        <a:rPr lang="ru-RU" i="1" dirty="0">
                          <a:solidFill>
                            <a:srgbClr val="7030A0"/>
                          </a:solidFill>
                        </a:rPr>
                        <a:t>(или 7 рабочих)</a:t>
                      </a:r>
                    </a:p>
                  </a:txBody>
                  <a:tcPr/>
                </a:tc>
                <a:extLst>
                  <a:ext uri="{0D108BD9-81ED-4DB2-BD59-A6C34878D82A}">
                    <a16:rowId xmlns:a16="http://schemas.microsoft.com/office/drawing/2014/main" val="10002"/>
                  </a:ext>
                </a:extLst>
              </a:tr>
              <a:tr h="370840">
                <a:tc>
                  <a:txBody>
                    <a:bodyPr/>
                    <a:lstStyle/>
                    <a:p>
                      <a:r>
                        <a:rPr lang="ru-RU" dirty="0"/>
                        <a:t>Расчеты по контракту или расчеты по контракту в части выплаты аванса подлежат казначейскому сопровождению</a:t>
                      </a:r>
                    </a:p>
                  </a:txBody>
                  <a:tcPr/>
                </a:tc>
                <a:tc gridSpan="2">
                  <a:txBody>
                    <a:bodyPr/>
                    <a:lstStyle/>
                    <a:p>
                      <a:pPr algn="ctr"/>
                      <a:r>
                        <a:rPr lang="ru-RU" dirty="0"/>
                        <a:t>не более 10 рабочих дней </a:t>
                      </a:r>
                    </a:p>
                  </a:txBody>
                  <a:tcPr/>
                </a:tc>
                <a:tc hMerge="1">
                  <a:txBody>
                    <a:bodyPr/>
                    <a:lstStyle/>
                    <a:p>
                      <a:endParaRPr lang="ru-RU"/>
                    </a:p>
                  </a:txBody>
                  <a:tcPr/>
                </a:tc>
                <a:extLst>
                  <a:ext uri="{0D108BD9-81ED-4DB2-BD59-A6C34878D82A}">
                    <a16:rowId xmlns:a16="http://schemas.microsoft.com/office/drawing/2014/main" val="10003"/>
                  </a:ext>
                </a:extLst>
              </a:tr>
              <a:tr h="370840">
                <a:tc>
                  <a:txBody>
                    <a:bodyPr/>
                    <a:lstStyle/>
                    <a:p>
                      <a:r>
                        <a:rPr lang="ru-RU" dirty="0"/>
                        <a:t>Правительством  РФ в целях обеспечения обороноспособности и безопасности государства установлен иной срок оплаты.</a:t>
                      </a:r>
                    </a:p>
                  </a:txBody>
                  <a:tcPr/>
                </a:tc>
                <a:tc>
                  <a:txBody>
                    <a:bodyPr/>
                    <a:lstStyle/>
                    <a:p>
                      <a:r>
                        <a:rPr lang="en-US" dirty="0"/>
                        <a:t>?</a:t>
                      </a:r>
                      <a:endParaRPr lang="ru-RU" dirty="0"/>
                    </a:p>
                  </a:txBody>
                  <a:tcPr/>
                </a:tc>
                <a:tc>
                  <a:txBody>
                    <a:bodyPr/>
                    <a:lstStyle/>
                    <a:p>
                      <a:r>
                        <a:rPr lang="en-US" dirty="0"/>
                        <a:t>?</a:t>
                      </a:r>
                      <a:endParaRPr lang="ru-RU" dirty="0"/>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3917" y="0"/>
            <a:ext cx="10515600" cy="842890"/>
          </a:xfrm>
        </p:spPr>
        <p:txBody>
          <a:bodyPr>
            <a:normAutofit/>
          </a:bodyPr>
          <a:lstStyle/>
          <a:p>
            <a:r>
              <a:rPr lang="ru-RU" sz="3600" dirty="0">
                <a:solidFill>
                  <a:srgbClr val="00B0F0"/>
                </a:solidFill>
              </a:rPr>
              <a:t>Уточнения и изменения в ст. 34 «Контракт»</a:t>
            </a:r>
          </a:p>
        </p:txBody>
      </p:sp>
      <p:graphicFrame>
        <p:nvGraphicFramePr>
          <p:cNvPr id="4" name="Таблица 3"/>
          <p:cNvGraphicFramePr>
            <a:graphicFrameLocks noGrp="1"/>
          </p:cNvGraphicFramePr>
          <p:nvPr>
            <p:extLst>
              <p:ext uri="{D42A27DB-BD31-4B8C-83A1-F6EECF244321}">
                <p14:modId xmlns:p14="http://schemas.microsoft.com/office/powerpoint/2010/main" val="1223070204"/>
              </p:ext>
            </p:extLst>
          </p:nvPr>
        </p:nvGraphicFramePr>
        <p:xfrm>
          <a:off x="561363" y="842889"/>
          <a:ext cx="10947633" cy="4022726"/>
        </p:xfrm>
        <a:graphic>
          <a:graphicData uri="http://schemas.openxmlformats.org/drawingml/2006/table">
            <a:tbl>
              <a:tblPr firstRow="1" bandRow="1"/>
              <a:tblGrid>
                <a:gridCol w="10947633">
                  <a:extLst>
                    <a:ext uri="{9D8B030D-6E8A-4147-A177-3AD203B41FA5}">
                      <a16:colId xmlns:a16="http://schemas.microsoft.com/office/drawing/2014/main" val="20000"/>
                    </a:ext>
                  </a:extLst>
                </a:gridCol>
              </a:tblGrid>
              <a:tr h="46145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ru-RU" sz="1800" b="1" dirty="0"/>
                        <a:t>Редакция с 01.01.2022</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56127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ru-RU" sz="1800" dirty="0"/>
                        <a:t>14. В контракт </a:t>
                      </a:r>
                      <a:r>
                        <a:rPr lang="ru-RU" sz="1800" b="1" dirty="0"/>
                        <a:t>могут быть включены условия</a:t>
                      </a:r>
                      <a:r>
                        <a:rPr lang="ru-RU" sz="1800" dirty="0"/>
                        <a:t>:</a:t>
                      </a:r>
                    </a:p>
                    <a:p>
                      <a:pPr marL="342900" marR="0" lvl="0" indent="-342900" algn="l" defTabSz="914400" rtl="0" eaLnBrk="1" fontAlgn="auto" latinLnBrk="0" hangingPunct="1">
                        <a:lnSpc>
                          <a:spcPct val="100000"/>
                        </a:lnSpc>
                        <a:spcBef>
                          <a:spcPts val="0"/>
                        </a:spcBef>
                        <a:spcAft>
                          <a:spcPts val="0"/>
                        </a:spcAft>
                        <a:buClrTx/>
                        <a:buSzTx/>
                        <a:buFontTx/>
                        <a:buAutoNum type="arabicParenR"/>
                        <a:defRPr/>
                      </a:pPr>
                      <a:r>
                        <a:rPr lang="ru-RU" sz="1800" dirty="0"/>
                        <a:t>о возможности одностороннего отказа от исполнения контракта в соответствии с положениями частей 8 - 11, 13 - 19, 21 - 23 и 25 статьи 95 настоящего Федерального закона;</a:t>
                      </a:r>
                      <a:r>
                        <a:rPr lang="ru-RU" sz="1800" dirty="0">
                          <a:solidFill>
                            <a:srgbClr val="FF0000"/>
                          </a:solidFill>
                        </a:rPr>
                        <a:t> </a:t>
                      </a:r>
                    </a:p>
                    <a:p>
                      <a:pPr marL="342900" marR="0" lvl="0" indent="-342900" algn="l" defTabSz="914400" rtl="0" eaLnBrk="1" fontAlgn="auto" latinLnBrk="0" hangingPunct="1">
                        <a:lnSpc>
                          <a:spcPct val="100000"/>
                        </a:lnSpc>
                        <a:spcBef>
                          <a:spcPts val="0"/>
                        </a:spcBef>
                        <a:spcAft>
                          <a:spcPts val="0"/>
                        </a:spcAft>
                        <a:buClrTx/>
                        <a:buSzTx/>
                        <a:buFontTx/>
                        <a:buAutoNum type="arabicParenR"/>
                        <a:defRPr/>
                      </a:pPr>
                      <a:endParaRPr lang="ru-RU" sz="180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ru-RU" sz="1800" dirty="0">
                          <a:solidFill>
                            <a:srgbClr val="FF0000"/>
                          </a:solidFill>
                        </a:rPr>
                        <a:t>2) об удержании суммы неисполненных поставщиком (подрядчиком, исполнителем) требований об уплате неустоек (штрафов, пеней), предъявленных заказчиком в соответствии с настоящим Федеральным законом, из суммы, подлежащей оплате поставщику (подрядчику, исполнителю).</a:t>
                      </a:r>
                    </a:p>
                    <a:p>
                      <a:pPr marL="0" marR="0" lvl="0" indent="0" algn="l" defTabSz="914400" rtl="0" eaLnBrk="1" fontAlgn="auto" latinLnBrk="0" hangingPunct="1">
                        <a:lnSpc>
                          <a:spcPct val="100000"/>
                        </a:lnSpc>
                        <a:spcBef>
                          <a:spcPts val="0"/>
                        </a:spcBef>
                        <a:spcAft>
                          <a:spcPts val="0"/>
                        </a:spcAft>
                        <a:buClrTx/>
                        <a:buSzTx/>
                        <a:buFontTx/>
                        <a:buNone/>
                        <a:defRPr/>
                      </a:pPr>
                      <a:endParaRPr lang="ru-RU" sz="1800" i="1" dirty="0">
                        <a:solidFill>
                          <a:srgbClr val="7030A0"/>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ru-RU" sz="1800" i="1" dirty="0">
                          <a:solidFill>
                            <a:srgbClr val="7030A0"/>
                          </a:solidFill>
                        </a:rPr>
                        <a:t>Т.е. при наличии такого условия в контракте в следующем году заказчик </a:t>
                      </a:r>
                      <a:r>
                        <a:rPr lang="ru-RU" sz="1800" b="1" i="1" dirty="0">
                          <a:solidFill>
                            <a:srgbClr val="7030A0"/>
                          </a:solidFill>
                        </a:rPr>
                        <a:t>сначала</a:t>
                      </a:r>
                      <a:r>
                        <a:rPr lang="ru-RU" sz="1800" i="1" dirty="0">
                          <a:solidFill>
                            <a:srgbClr val="7030A0"/>
                          </a:solidFill>
                        </a:rPr>
                        <a:t> предъявляет требование об уплате неустоек (штрафов, пеней), и, если поставщик это требование не исполняет, то тогда происходит удержание неустоек при оплате</a:t>
                      </a:r>
                    </a:p>
                    <a:p>
                      <a:endParaRPr lang="ru-RU" sz="1400" dirty="0"/>
                    </a:p>
                    <a:p>
                      <a:endParaRPr lang="ru-RU" sz="14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stretch>
            <a:fillRect/>
          </a:stretch>
        </p:blipFill>
        <p:spPr>
          <a:xfrm>
            <a:off x="352337" y="575664"/>
            <a:ext cx="5310232" cy="5959359"/>
          </a:xfrm>
        </p:spPr>
      </p:pic>
      <p:pic>
        <p:nvPicPr>
          <p:cNvPr id="7" name="Рисунок 6"/>
          <p:cNvPicPr>
            <a:picLocks noChangeAspect="1"/>
          </p:cNvPicPr>
          <p:nvPr/>
        </p:nvPicPr>
        <p:blipFill>
          <a:blip r:embed="rId3"/>
          <a:stretch>
            <a:fillRect/>
          </a:stretch>
        </p:blipFill>
        <p:spPr>
          <a:xfrm>
            <a:off x="6273872" y="451912"/>
            <a:ext cx="5168712" cy="3943919"/>
          </a:xfrm>
          <a:prstGeom prst="rect">
            <a:avLst/>
          </a:prstGeom>
        </p:spPr>
      </p:pic>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stretch>
            <a:fillRect/>
          </a:stretch>
        </p:blipFill>
        <p:spPr>
          <a:xfrm>
            <a:off x="1638772" y="743445"/>
            <a:ext cx="8461450" cy="4351338"/>
          </a:xfrm>
        </p:spPr>
      </p:pic>
      <p:sp>
        <p:nvSpPr>
          <p:cNvPr id="8" name="TextBox 7"/>
          <p:cNvSpPr txBox="1"/>
          <p:nvPr/>
        </p:nvSpPr>
        <p:spPr>
          <a:xfrm>
            <a:off x="1554060" y="5867910"/>
            <a:ext cx="938518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https://assistentus.ru/forma/trebovanie-ob-uplate-peni-po-44-fz/#google_vignette</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3917" y="0"/>
            <a:ext cx="10515600" cy="842890"/>
          </a:xfrm>
        </p:spPr>
        <p:txBody>
          <a:bodyPr>
            <a:normAutofit/>
          </a:bodyPr>
          <a:lstStyle/>
          <a:p>
            <a:r>
              <a:rPr lang="ru-RU" sz="3600" dirty="0">
                <a:solidFill>
                  <a:srgbClr val="00B0F0"/>
                </a:solidFill>
              </a:rPr>
              <a:t>Уточнения и изменения в ст. 34 «Контракт»</a:t>
            </a:r>
          </a:p>
        </p:txBody>
      </p:sp>
      <p:graphicFrame>
        <p:nvGraphicFramePr>
          <p:cNvPr id="4" name="Таблица 3"/>
          <p:cNvGraphicFramePr>
            <a:graphicFrameLocks noGrp="1"/>
          </p:cNvGraphicFramePr>
          <p:nvPr>
            <p:extLst>
              <p:ext uri="{D42A27DB-BD31-4B8C-83A1-F6EECF244321}">
                <p14:modId xmlns:p14="http://schemas.microsoft.com/office/powerpoint/2010/main" val="1402094562"/>
              </p:ext>
            </p:extLst>
          </p:nvPr>
        </p:nvGraphicFramePr>
        <p:xfrm>
          <a:off x="561363" y="842889"/>
          <a:ext cx="10947633" cy="5666968"/>
        </p:xfrm>
        <a:graphic>
          <a:graphicData uri="http://schemas.openxmlformats.org/drawingml/2006/table">
            <a:tbl>
              <a:tblPr firstRow="1" bandRow="1"/>
              <a:tblGrid>
                <a:gridCol w="10947633">
                  <a:extLst>
                    <a:ext uri="{9D8B030D-6E8A-4147-A177-3AD203B41FA5}">
                      <a16:colId xmlns:a16="http://schemas.microsoft.com/office/drawing/2014/main" val="20000"/>
                    </a:ext>
                  </a:extLst>
                </a:gridCol>
              </a:tblGrid>
              <a:tr h="56765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ru-RU" sz="1800" b="1" dirty="0"/>
                        <a:t>Редакция с 01.01.2022</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09931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ru-RU" sz="1600" dirty="0"/>
                        <a:t>15. При заключении контракта в случаях, предусмотренных пунктом 1, пунктами 4 и 5 (за исключением контрактов, заключенных в соответствии с частью 12 статьи 93 настоящего Федерального закона), пунктами 8, 15, 20, 21, 23, 26, 28, 29, 40, 41, 44, 45, 46, 51 - 53 части 1 статьи 93 настоящего Федерального закона, требования частей 4 - 9, 11 - 13 настоящей статьи заказчиком могут не применяться к указанному контракту. В этих случаях контракт может быть заключен в любой форме, предусмотренной Гражданским кодексом Российской Федерации для совершения сделок.</a:t>
                      </a:r>
                    </a:p>
                    <a:p>
                      <a:endParaRPr lang="ru-RU" sz="1600" dirty="0"/>
                    </a:p>
                    <a:p>
                      <a:endParaRPr lang="ru-RU" sz="1600" dirty="0"/>
                    </a:p>
                    <a:p>
                      <a:r>
                        <a:rPr lang="ru-RU" sz="1600" dirty="0"/>
                        <a:t>16. Заказчик вправе заключить контракт жизненного цикла в случае, если предметом такого контракта являются новые машины и оборудование, а также в иных случаях, установленных Правительством Российской Федерации</a:t>
                      </a:r>
                      <a:r>
                        <a:rPr lang="ru-RU" sz="1600" dirty="0">
                          <a:solidFill>
                            <a:srgbClr val="FF0000"/>
                          </a:solidFill>
                        </a:rPr>
                        <a:t>. В контракте должна содержаться </a:t>
                      </a:r>
                      <a:r>
                        <a:rPr lang="ru-RU" sz="1600" b="1" dirty="0">
                          <a:solidFill>
                            <a:srgbClr val="FF0000"/>
                          </a:solidFill>
                        </a:rPr>
                        <a:t>стоимость жизненного цикла товара </a:t>
                      </a:r>
                      <a:r>
                        <a:rPr lang="ru-RU" sz="1600" dirty="0">
                          <a:solidFill>
                            <a:srgbClr val="FF0000"/>
                          </a:solidFill>
                        </a:rPr>
                        <a:t>или созданного в результате выполнения работы объекта, включающая:</a:t>
                      </a:r>
                    </a:p>
                    <a:p>
                      <a:r>
                        <a:rPr lang="ru-RU" sz="1600" dirty="0">
                          <a:solidFill>
                            <a:srgbClr val="FF0000"/>
                          </a:solidFill>
                        </a:rPr>
                        <a:t>1) стоимость товара или работы (в том числе при необходимости стоимость работ по подготовке проектной документации, стоимость работ по созданию товара);</a:t>
                      </a:r>
                    </a:p>
                    <a:p>
                      <a:endParaRPr lang="ru-RU" sz="1600" dirty="0">
                        <a:solidFill>
                          <a:srgbClr val="FF0000"/>
                        </a:solidFill>
                      </a:endParaRPr>
                    </a:p>
                    <a:p>
                      <a:r>
                        <a:rPr lang="ru-RU" sz="1600" dirty="0">
                          <a:solidFill>
                            <a:srgbClr val="FF0000"/>
                          </a:solidFill>
                        </a:rPr>
                        <a:t>2) стоимость </a:t>
                      </a:r>
                    </a:p>
                    <a:p>
                      <a:pPr marL="285750" indent="-285750">
                        <a:buFont typeface="Arial" panose="020B0604020202020204" pitchFamily="34" charset="0"/>
                        <a:buChar char="•"/>
                      </a:pPr>
                      <a:r>
                        <a:rPr lang="ru-RU" sz="1600" dirty="0">
                          <a:solidFill>
                            <a:srgbClr val="FF0000"/>
                          </a:solidFill>
                        </a:rPr>
                        <a:t>последующих обслуживания, </a:t>
                      </a:r>
                    </a:p>
                    <a:p>
                      <a:pPr marL="285750" indent="-285750">
                        <a:buFont typeface="Arial" panose="020B0604020202020204" pitchFamily="34" charset="0"/>
                        <a:buChar char="•"/>
                      </a:pPr>
                      <a:r>
                        <a:rPr lang="ru-RU" sz="1600" dirty="0">
                          <a:solidFill>
                            <a:srgbClr val="FF0000"/>
                          </a:solidFill>
                        </a:rPr>
                        <a:t>при необходимости эксплуатации в течение срока службы, </a:t>
                      </a:r>
                    </a:p>
                    <a:p>
                      <a:pPr marL="285750" indent="-285750">
                        <a:buFont typeface="Arial" panose="020B0604020202020204" pitchFamily="34" charset="0"/>
                        <a:buChar char="•"/>
                      </a:pPr>
                      <a:r>
                        <a:rPr lang="ru-RU" sz="1600" dirty="0">
                          <a:solidFill>
                            <a:srgbClr val="FF0000"/>
                          </a:solidFill>
                        </a:rPr>
                        <a:t>ремонта и (или) утилизации поставленного товара или созданного в результате выполнения работы объекта капитального строительства или товара.</a:t>
                      </a:r>
                    </a:p>
                    <a:p>
                      <a:endParaRPr lang="ru-RU" sz="16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3917" y="0"/>
            <a:ext cx="10515600" cy="842890"/>
          </a:xfrm>
        </p:spPr>
        <p:txBody>
          <a:bodyPr>
            <a:normAutofit/>
          </a:bodyPr>
          <a:lstStyle/>
          <a:p>
            <a:r>
              <a:rPr lang="ru-RU" sz="3600" dirty="0">
                <a:solidFill>
                  <a:srgbClr val="00B0F0"/>
                </a:solidFill>
              </a:rPr>
              <a:t>Уточнения и изменения в ст. 34 «Контракт»</a:t>
            </a:r>
          </a:p>
        </p:txBody>
      </p:sp>
      <p:sp>
        <p:nvSpPr>
          <p:cNvPr id="3" name="Объект 2"/>
          <p:cNvSpPr>
            <a:spLocks noGrp="1"/>
          </p:cNvSpPr>
          <p:nvPr>
            <p:ph idx="1"/>
          </p:nvPr>
        </p:nvSpPr>
        <p:spPr>
          <a:xfrm>
            <a:off x="309692" y="724978"/>
            <a:ext cx="11644619" cy="5642267"/>
          </a:xfrm>
        </p:spPr>
        <p:txBody>
          <a:bodyPr>
            <a:normAutofit/>
          </a:bodyPr>
          <a:lstStyle/>
          <a:p>
            <a:r>
              <a:rPr lang="ru-RU" sz="1600" dirty="0"/>
              <a:t>16.1. Предметом контракта может быть одновременно выполнение работ по проектированию, строительству и вводу в эксплуатацию объектов капитального строительства. Порядок и основания заключения таких контрактов устанавливаются Правительством Российской Федерации. </a:t>
            </a:r>
          </a:p>
          <a:p>
            <a:r>
              <a:rPr lang="ru-RU" sz="1400" i="1" dirty="0"/>
              <a:t>Положение о проведении технологического и ценового аудита обоснования инвестиций, осуществляемых в инвестиционные проекты по созданию объектов капитального строительства, в отношении которых планируется заключение контрактов, предметом которых является одновременно выполнение работ по проектированию, строительству и вводу в эксплуатацию объектов капитального строительства – утверждено постановлением Правительства Российской Федерации от 12 мая 2017 г. N 563</a:t>
            </a:r>
          </a:p>
          <a:p>
            <a:endParaRPr lang="ru-RU" sz="1600" dirty="0">
              <a:solidFill>
                <a:srgbClr val="FF0000"/>
              </a:solidFill>
            </a:endParaRPr>
          </a:p>
          <a:p>
            <a:r>
              <a:rPr lang="ru-RU" sz="1600" dirty="0">
                <a:solidFill>
                  <a:srgbClr val="FF0000"/>
                </a:solidFill>
              </a:rPr>
              <a:t>16.2. Предметом контракта могут быть одновременно консервация, ремонт, реставрация, приспособление объекта культурного наследия (памятника истории и культуры) народов Российской Федерации для современного использования, включая научно-исследовательские, изыскательские, проектные и производственные работы, научное руководство проведением работ по сохранению такого объекта, технический и авторский надзор за проведением этих работ.</a:t>
            </a:r>
          </a:p>
          <a:p>
            <a:endParaRPr lang="ru-RU" sz="1600" dirty="0">
              <a:solidFill>
                <a:srgbClr val="FF0000"/>
              </a:solidFill>
            </a:endParaRPr>
          </a:p>
          <a:p>
            <a:r>
              <a:rPr lang="ru-RU" sz="1600" dirty="0">
                <a:solidFill>
                  <a:srgbClr val="FF0000"/>
                </a:solidFill>
              </a:rPr>
              <a:t>16.3. В случае включения в соответствии с пунктом 8 части 1 статьи 33 настоящего Федерального закона в описание объекта закупки типовой проектной документации предметом контракта могут быть одновременно подготовка проектной документации и (или) выполнение инженерных изысканий и выполнение работ по строительству объекта капитального строительства.</a:t>
            </a:r>
          </a:p>
          <a:p>
            <a:endParaRPr lang="ru-RU" sz="1600" dirty="0">
              <a:solidFill>
                <a:srgbClr val="FF0000"/>
              </a:solidFill>
            </a:endParaRP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767389"/>
          </a:xfrm>
        </p:spPr>
        <p:txBody>
          <a:bodyPr>
            <a:normAutofit/>
          </a:bodyPr>
          <a:lstStyle/>
          <a:p>
            <a:r>
              <a:rPr lang="ru-RU" sz="2400" b="0" i="0" dirty="0">
                <a:solidFill>
                  <a:srgbClr val="FF0000"/>
                </a:solidFill>
                <a:effectLst/>
                <a:latin typeface="PT Serif" panose="020A0603040505020204" pitchFamily="18" charset="-52"/>
              </a:rPr>
              <a:t>Изменения в 44-ФЗ с 16 апреля 2022 года (104-ФЗ от 16.04.2022)</a:t>
            </a:r>
            <a:br>
              <a:rPr lang="ru-RU" sz="2400" b="0" i="0" dirty="0">
                <a:solidFill>
                  <a:srgbClr val="FF0000"/>
                </a:solidFill>
                <a:effectLst/>
                <a:latin typeface="PT Serif" panose="020A0603040505020204" pitchFamily="18" charset="-52"/>
              </a:rPr>
            </a:br>
            <a:endParaRPr lang="ru-RU" sz="2400" dirty="0">
              <a:solidFill>
                <a:srgbClr val="FF0000"/>
              </a:solidFill>
            </a:endParaRPr>
          </a:p>
        </p:txBody>
      </p:sp>
      <p:sp>
        <p:nvSpPr>
          <p:cNvPr id="3" name="Объект 2"/>
          <p:cNvSpPr>
            <a:spLocks noGrp="1"/>
          </p:cNvSpPr>
          <p:nvPr>
            <p:ph idx="1"/>
          </p:nvPr>
        </p:nvSpPr>
        <p:spPr>
          <a:xfrm>
            <a:off x="352339" y="1011893"/>
            <a:ext cx="11593584" cy="5480982"/>
          </a:xfrm>
        </p:spPr>
        <p:txBody>
          <a:bodyPr>
            <a:normAutofit/>
          </a:bodyPr>
          <a:lstStyle/>
          <a:p>
            <a:pPr algn="ctr"/>
            <a:r>
              <a:rPr lang="ru-RU" sz="1400" b="1" i="0" dirty="0">
                <a:solidFill>
                  <a:srgbClr val="22272F"/>
                </a:solidFill>
                <a:effectLst/>
                <a:latin typeface="PT Serif" panose="020A0603040505020204" pitchFamily="18" charset="-52"/>
              </a:rPr>
              <a:t>Статья 112. Заключительные положения</a:t>
            </a:r>
          </a:p>
          <a:p>
            <a:pPr algn="just"/>
            <a:r>
              <a:rPr lang="ru-RU" sz="1400" b="0" i="0" strike="sngStrike" dirty="0">
                <a:solidFill>
                  <a:srgbClr val="22272F"/>
                </a:solidFill>
                <a:effectLst/>
                <a:latin typeface="PT Serif" panose="020A0603040505020204" pitchFamily="18" charset="-52"/>
              </a:rPr>
              <a:t>55. До 1 января 2024 года Правительство Российской Федерации, высшие исполнительные органы государственной власти субъектов Российской Федерации, местные администрации вправе утвердить перечни объектов капитального строительства, в целях архитектурно-строительного проектирования, строительства, реконструкции, капитального ремонта которых применяются особенности осуществления закупок и исполнения контрактов, предусмотренные </a:t>
            </a:r>
            <a:r>
              <a:rPr lang="ru-RU" sz="1400" b="0" i="0" u="none" strike="sngStrike" dirty="0">
                <a:solidFill>
                  <a:srgbClr val="3272C0"/>
                </a:solidFill>
                <a:effectLst/>
                <a:latin typeface="PT Serif" panose="020A0603040505020204" pitchFamily="18" charset="-52"/>
                <a:hlinkClick r:id="rId2"/>
              </a:rPr>
              <a:t>частями 56 - 63</a:t>
            </a:r>
            <a:r>
              <a:rPr lang="ru-RU" sz="1400" b="0" i="0" strike="sngStrike" dirty="0">
                <a:solidFill>
                  <a:srgbClr val="22272F"/>
                </a:solidFill>
                <a:effectLst/>
                <a:latin typeface="PT Serif" panose="020A0603040505020204" pitchFamily="18" charset="-52"/>
              </a:rPr>
              <a:t> настоящей статьи.</a:t>
            </a:r>
          </a:p>
          <a:p>
            <a:pPr algn="just"/>
            <a:r>
              <a:rPr lang="ru-RU" sz="1400" b="0" i="0" dirty="0">
                <a:solidFill>
                  <a:srgbClr val="22272F"/>
                </a:solidFill>
                <a:effectLst/>
                <a:latin typeface="PT Serif" panose="020A0603040505020204" pitchFamily="18" charset="-52"/>
              </a:rPr>
              <a:t>56. </a:t>
            </a:r>
            <a:r>
              <a:rPr lang="ru-RU" sz="1400" b="0" i="0" dirty="0">
                <a:solidFill>
                  <a:srgbClr val="FF0000"/>
                </a:solidFill>
                <a:effectLst/>
                <a:latin typeface="PT Serif" panose="020A0603040505020204" pitchFamily="18" charset="-52"/>
              </a:rPr>
              <a:t>До 1 января 2024 года, </a:t>
            </a:r>
            <a:r>
              <a:rPr lang="ru-RU" sz="1400" b="0" i="0" dirty="0">
                <a:solidFill>
                  <a:srgbClr val="22272F"/>
                </a:solidFill>
                <a:effectLst/>
                <a:latin typeface="PT Serif" panose="020A0603040505020204" pitchFamily="18" charset="-52"/>
              </a:rPr>
              <a:t>предметом контракта может быть одновременно подготовка проектной документации и (или) выполнение инженерных изысканий, выполнение работ по строительству, реконструкции и (или) капитальному ремонту объекта капитального строительства.</a:t>
            </a:r>
          </a:p>
          <a:p>
            <a:pPr algn="just"/>
            <a:endParaRPr lang="ru-RU" sz="1400" b="0" i="0" dirty="0">
              <a:solidFill>
                <a:srgbClr val="FF0000"/>
              </a:solidFill>
              <a:effectLst/>
              <a:latin typeface="PT Serif" panose="020A0603040505020204" pitchFamily="18" charset="-52"/>
            </a:endParaRPr>
          </a:p>
          <a:p>
            <a:pPr algn="just"/>
            <a:r>
              <a:rPr lang="ru-RU" sz="1400" dirty="0">
                <a:solidFill>
                  <a:srgbClr val="FF0000"/>
                </a:solidFill>
                <a:latin typeface="PT Serif" panose="020A0603040505020204" pitchFamily="18" charset="-52"/>
              </a:rPr>
              <a:t>Новая </a:t>
            </a:r>
            <a:r>
              <a:rPr lang="ru-RU" sz="1400" b="0" i="0" dirty="0">
                <a:solidFill>
                  <a:srgbClr val="FF0000"/>
                </a:solidFill>
                <a:effectLst/>
                <a:latin typeface="PT Serif" panose="020A0603040505020204" pitchFamily="18" charset="-52"/>
              </a:rPr>
              <a:t>63.1. До 1 января 2024 года в случае, если проектной документацией объекта капитального строительства предусмотрено оборудование, необходимое для обеспечения эксплуатации такого объекта, предметом контракта наряду с выполнением работ по строительству, реконструкции и (или) капитальному ремонту объекта капитального строительства может являться поставка данного оборудования. В контракте должны быть указаны раздельно:</a:t>
            </a:r>
          </a:p>
          <a:p>
            <a:pPr algn="just"/>
            <a:r>
              <a:rPr lang="ru-RU" sz="1400" b="0" i="0" dirty="0">
                <a:solidFill>
                  <a:srgbClr val="FF0000"/>
                </a:solidFill>
                <a:effectLst/>
                <a:latin typeface="PT Serif" panose="020A0603040505020204" pitchFamily="18" charset="-52"/>
              </a:rPr>
              <a:t>1) стоимость работ по строительству, реконструкции и (или) капитальному ремонту объекта капитального строительства;</a:t>
            </a:r>
          </a:p>
          <a:p>
            <a:pPr algn="just"/>
            <a:r>
              <a:rPr lang="ru-RU" sz="1400" b="0" i="0" dirty="0">
                <a:solidFill>
                  <a:srgbClr val="FF0000"/>
                </a:solidFill>
                <a:effectLst/>
                <a:latin typeface="PT Serif" panose="020A0603040505020204" pitchFamily="18" charset="-52"/>
              </a:rPr>
              <a:t>2) стоимость поставки предусмотренного проектной документацией объекта капитального строительства оборудования, необходимого для обеспечения эксплуатации такого объекта капитального строительства.</a:t>
            </a:r>
          </a:p>
          <a:p>
            <a:pPr algn="just"/>
            <a:endParaRPr lang="ru-RU" sz="1400" b="0" i="0" dirty="0">
              <a:solidFill>
                <a:srgbClr val="FF0000"/>
              </a:solidFill>
              <a:effectLst/>
              <a:latin typeface="PT Serif" panose="020A0603040505020204" pitchFamily="18" charset="-5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7257" y="261257"/>
            <a:ext cx="6792686" cy="638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3917" y="0"/>
            <a:ext cx="10515600" cy="842890"/>
          </a:xfrm>
        </p:spPr>
        <p:txBody>
          <a:bodyPr>
            <a:normAutofit/>
          </a:bodyPr>
          <a:lstStyle/>
          <a:p>
            <a:r>
              <a:rPr lang="ru-RU" sz="3600" dirty="0">
                <a:solidFill>
                  <a:srgbClr val="00B0F0"/>
                </a:solidFill>
              </a:rPr>
              <a:t>Уточнения и изменения в ст. 34 «Контракт»</a:t>
            </a:r>
          </a:p>
        </p:txBody>
      </p:sp>
      <p:graphicFrame>
        <p:nvGraphicFramePr>
          <p:cNvPr id="4" name="Таблица 3"/>
          <p:cNvGraphicFramePr>
            <a:graphicFrameLocks noGrp="1"/>
          </p:cNvGraphicFramePr>
          <p:nvPr>
            <p:extLst>
              <p:ext uri="{D42A27DB-BD31-4B8C-83A1-F6EECF244321}">
                <p14:modId xmlns:p14="http://schemas.microsoft.com/office/powerpoint/2010/main" val="1708405709"/>
              </p:ext>
            </p:extLst>
          </p:nvPr>
        </p:nvGraphicFramePr>
        <p:xfrm>
          <a:off x="443917" y="717054"/>
          <a:ext cx="10947633" cy="5688295"/>
        </p:xfrm>
        <a:graphic>
          <a:graphicData uri="http://schemas.openxmlformats.org/drawingml/2006/table">
            <a:tbl>
              <a:tblPr firstRow="1" bandRow="1"/>
              <a:tblGrid>
                <a:gridCol w="10947633">
                  <a:extLst>
                    <a:ext uri="{9D8B030D-6E8A-4147-A177-3AD203B41FA5}">
                      <a16:colId xmlns:a16="http://schemas.microsoft.com/office/drawing/2014/main" val="20000"/>
                    </a:ext>
                  </a:extLst>
                </a:gridCol>
              </a:tblGrid>
              <a:tr h="56765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ru-RU" sz="1800" b="1" dirty="0"/>
                        <a:t>Редакция с 01.01.2022</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09931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ru-RU" sz="1800" b="0" i="0" kern="1200" dirty="0">
                          <a:solidFill>
                            <a:schemeClr val="tx1"/>
                          </a:solidFill>
                          <a:effectLst/>
                          <a:latin typeface="Calibri" panose="020F0502020204030204"/>
                          <a:ea typeface="+mn-ea"/>
                          <a:cs typeface="+mn-cs"/>
                        </a:rPr>
                        <a:t>17. В случае, если Правительством Российской Федерации в соответствии с </a:t>
                      </a:r>
                      <a:r>
                        <a:rPr lang="ru-RU" sz="1800" b="0" i="0" u="none" strike="noStrike" kern="1200" dirty="0">
                          <a:solidFill>
                            <a:schemeClr val="tx1"/>
                          </a:solidFill>
                          <a:effectLst/>
                          <a:latin typeface="Calibri" panose="020F0502020204030204"/>
                          <a:ea typeface="+mn-ea"/>
                          <a:cs typeface="+mn-cs"/>
                          <a:hlinkClick r:id="rId2"/>
                        </a:rPr>
                        <a:t>частью 1 статьи 111</a:t>
                      </a:r>
                      <a:r>
                        <a:rPr lang="ru-RU" sz="1800" b="0" i="0" kern="1200" dirty="0">
                          <a:solidFill>
                            <a:schemeClr val="tx1"/>
                          </a:solidFill>
                          <a:effectLst/>
                          <a:latin typeface="Calibri" panose="020F0502020204030204"/>
                          <a:ea typeface="+mn-ea"/>
                          <a:cs typeface="+mn-cs"/>
                        </a:rPr>
                        <a:t> настоящего Федерального закона в отношении конкретной закупки определены дополнительные условия его исполнения, в том числе не связанные с предметом контракта, такие условия подлежат включению в контракт.</a:t>
                      </a:r>
                    </a:p>
                    <a:p>
                      <a:endParaRPr lang="ru-RU" sz="1800" b="0" i="0" kern="1200" dirty="0">
                        <a:solidFill>
                          <a:schemeClr val="tx1"/>
                        </a:solidFill>
                        <a:effectLst/>
                        <a:latin typeface="Calibri" panose="020F0502020204030204"/>
                        <a:ea typeface="+mn-ea"/>
                        <a:cs typeface="+mn-cs"/>
                      </a:endParaRPr>
                    </a:p>
                    <a:p>
                      <a:pPr marL="342900" indent="-342900">
                        <a:buAutoNum type="arabicPeriod"/>
                      </a:pPr>
                      <a:r>
                        <a:rPr lang="ru-RU" sz="1600" i="1" dirty="0"/>
                        <a:t>Правительство Российской Федерации вправе определить особенности осуществления конкретной закупки, в том числе установить способ определения поставщика (подрядчика, исполнителя), не предусмотренный статьей 24 настоящего Федерального закона, а также в целях создания для Российской Федерации дополнительных технологических и экономических преимуществ (в том числе встречных обязательств) вправе определить дополнительные условия исполнения контракта, не связанные с его предметом.</a:t>
                      </a:r>
                    </a:p>
                    <a:p>
                      <a:pPr marL="342900" indent="-342900">
                        <a:buAutoNum type="arabicPeriod"/>
                      </a:pPr>
                      <a:endParaRPr lang="ru-RU" sz="1600" i="1" dirty="0"/>
                    </a:p>
                    <a:p>
                      <a:pPr marL="0" indent="0">
                        <a:buNone/>
                      </a:pPr>
                      <a:r>
                        <a:rPr lang="ru-RU" sz="1800" i="0" strike="sngStrike" dirty="0"/>
                        <a:t>18. При заключении контракта заказчик по согласованию с участником закупки, с которым в соответствии с настоящим Федеральным законом заключается контракт, вправе увеличить количество поставляемого товара на сумму, не превышающую разницы между ценой контракта, предложенной таким участником, и начальной (максимальной) ценой контракта (ценой лота), если это право заказчика предусмотрено документацией о закупке. При этом цена единицы товара не должна превышать цену единицы товара, определяемую как частное от деления цены контракта, указанной в заявке на участие в конкурсе, запросе предложений или предложенной участником аукциона, с которым заключается контракт, на количество товара, указанное в извещении о проведении закупки. </a:t>
                      </a:r>
                      <a:r>
                        <a:rPr lang="ru-RU" sz="1800" i="0" strike="noStrike" dirty="0"/>
                        <a:t>(исключена с 01.01.2022)</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3917" y="0"/>
            <a:ext cx="10515600" cy="842890"/>
          </a:xfrm>
        </p:spPr>
        <p:txBody>
          <a:bodyPr>
            <a:normAutofit/>
          </a:bodyPr>
          <a:lstStyle/>
          <a:p>
            <a:r>
              <a:rPr lang="ru-RU" sz="3600" dirty="0">
                <a:solidFill>
                  <a:srgbClr val="00B0F0"/>
                </a:solidFill>
              </a:rPr>
              <a:t>Уточнения и изменения в ст. 34 «Контракт»</a:t>
            </a:r>
          </a:p>
        </p:txBody>
      </p:sp>
      <p:graphicFrame>
        <p:nvGraphicFramePr>
          <p:cNvPr id="4" name="Таблица 3"/>
          <p:cNvGraphicFramePr>
            <a:graphicFrameLocks noGrp="1"/>
          </p:cNvGraphicFramePr>
          <p:nvPr>
            <p:extLst>
              <p:ext uri="{D42A27DB-BD31-4B8C-83A1-F6EECF244321}">
                <p14:modId xmlns:p14="http://schemas.microsoft.com/office/powerpoint/2010/main" val="1850473335"/>
              </p:ext>
            </p:extLst>
          </p:nvPr>
        </p:nvGraphicFramePr>
        <p:xfrm>
          <a:off x="622183" y="742222"/>
          <a:ext cx="10947633" cy="6004560"/>
        </p:xfrm>
        <a:graphic>
          <a:graphicData uri="http://schemas.openxmlformats.org/drawingml/2006/table">
            <a:tbl>
              <a:tblPr firstRow="1" bandRow="1"/>
              <a:tblGrid>
                <a:gridCol w="10947633">
                  <a:extLst>
                    <a:ext uri="{9D8B030D-6E8A-4147-A177-3AD203B41FA5}">
                      <a16:colId xmlns:a16="http://schemas.microsoft.com/office/drawing/2014/main" val="20000"/>
                    </a:ext>
                  </a:extLst>
                </a:gridCol>
              </a:tblGrid>
              <a:tr h="30640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ru-RU" sz="1800" b="1" dirty="0"/>
                        <a:t>Редакция с 01.01.2022</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09931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ru-RU" sz="1800" b="0" i="0" kern="1200" dirty="0">
                          <a:solidFill>
                            <a:schemeClr val="tx1"/>
                          </a:solidFill>
                          <a:effectLst/>
                          <a:latin typeface="Calibri" panose="020F0502020204030204"/>
                          <a:ea typeface="+mn-ea"/>
                          <a:cs typeface="+mn-cs"/>
                        </a:rPr>
                        <a:t>22. Контракт может быть признан судом недействительным, в том числе по требованию контрольного органа в сфере закупок, если будет установлена личная заинтересованность руководителя заказчика, члена комиссии по осуществлению закупок, руководителя контрактной службы заказчика, контрактного управляющего в заключении и исполнении контракта. Такая заинтересованность заключается в возможности получения указанными должностными лицами заказчика доходов в виде денег, ценностей, иного имущества, в том числе имущественных прав, или услуг имущественного характера, а также иной выгоды для себя или третьих лиц.</a:t>
                      </a:r>
                    </a:p>
                    <a:p>
                      <a:endParaRPr lang="ru-RU" sz="1800" b="0" i="0" kern="1200" dirty="0">
                        <a:solidFill>
                          <a:schemeClr val="tx1"/>
                        </a:solidFill>
                        <a:effectLst/>
                        <a:latin typeface="Calibri" panose="020F0502020204030204"/>
                        <a:ea typeface="+mn-ea"/>
                        <a:cs typeface="+mn-cs"/>
                      </a:endParaRPr>
                    </a:p>
                    <a:p>
                      <a:r>
                        <a:rPr lang="ru-RU" sz="1800" b="0" i="0" kern="1200" dirty="0">
                          <a:solidFill>
                            <a:schemeClr val="tx1"/>
                          </a:solidFill>
                          <a:effectLst/>
                          <a:latin typeface="Calibri" panose="020F0502020204030204"/>
                          <a:ea typeface="+mn-ea"/>
                          <a:cs typeface="+mn-cs"/>
                        </a:rPr>
                        <a:t>23. В случае, если начальная (максимальная) цена контракта при осуществлении закупки товара, работы, услуги превышает размер, установленный Правительством Российской Федерации, в контракте должна быть указана обязанность поставщика (подрядчика, исполнителя) предоставлять информацию о всех соисполнителях, субподрядчиках, заключивших договор или договоры с поставщиком (подрядчиком, исполнителем), цена которого или общая цена которых составляет </a:t>
                      </a:r>
                      <a:r>
                        <a:rPr lang="ru-RU" sz="1800" b="1" i="0" kern="1200" dirty="0">
                          <a:solidFill>
                            <a:schemeClr val="tx1"/>
                          </a:solidFill>
                          <a:effectLst/>
                          <a:latin typeface="Calibri" panose="020F0502020204030204"/>
                          <a:ea typeface="+mn-ea"/>
                          <a:cs typeface="+mn-cs"/>
                        </a:rPr>
                        <a:t>более чем десять процентов цены контракта.</a:t>
                      </a:r>
                    </a:p>
                    <a:p>
                      <a:r>
                        <a:rPr lang="ru-RU" sz="1600" b="0" i="1" kern="1200" dirty="0">
                          <a:solidFill>
                            <a:srgbClr val="7030A0"/>
                          </a:solidFill>
                          <a:effectLst/>
                          <a:latin typeface="Calibri" panose="020F0502020204030204"/>
                          <a:ea typeface="+mn-ea"/>
                          <a:cs typeface="+mn-cs"/>
                        </a:rPr>
                        <a:t>Постановление Правительства РФ от 4 сентября 2013 г. N 775</a:t>
                      </a:r>
                    </a:p>
                    <a:p>
                      <a:r>
                        <a:rPr lang="ru-RU" sz="1600" b="0" i="1" kern="1200" dirty="0">
                          <a:solidFill>
                            <a:srgbClr val="7030A0"/>
                          </a:solidFill>
                          <a:effectLst/>
                          <a:latin typeface="Calibri" panose="020F0502020204030204"/>
                          <a:ea typeface="+mn-ea"/>
                          <a:cs typeface="+mn-cs"/>
                        </a:rPr>
                        <a:t>"Об установлении размера начальной (максимальной) цены контракта при осуществлении закупки товара, работы, услуги, при превышении которой в контракте устанавливается обязанность поставщика (подрядчика, исполнителя) предоставлять заказчику дополнительную информацию"</a:t>
                      </a:r>
                    </a:p>
                    <a:p>
                      <a:r>
                        <a:rPr lang="ru-RU" sz="1600" b="0" i="1" kern="1200" dirty="0">
                          <a:solidFill>
                            <a:srgbClr val="7030A0"/>
                          </a:solidFill>
                          <a:effectLst/>
                          <a:latin typeface="Calibri" panose="020F0502020204030204"/>
                          <a:ea typeface="+mn-ea"/>
                          <a:cs typeface="+mn-cs"/>
                        </a:rPr>
                        <a:t>1 млрд. рублей - при осуществлении закупки для обеспечения федеральных нужд;</a:t>
                      </a:r>
                    </a:p>
                    <a:p>
                      <a:r>
                        <a:rPr lang="ru-RU" sz="1600" b="0" i="1" kern="1200" dirty="0">
                          <a:solidFill>
                            <a:srgbClr val="7030A0"/>
                          </a:solidFill>
                          <a:effectLst/>
                          <a:latin typeface="Calibri" panose="020F0502020204030204"/>
                          <a:ea typeface="+mn-ea"/>
                          <a:cs typeface="+mn-cs"/>
                        </a:rPr>
                        <a:t>100 млн. рублей - при осуществлении закупки для обеспечения нужд субъекта Российской Федерации и муниципальных нужд.</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3917" y="0"/>
            <a:ext cx="10515600" cy="842890"/>
          </a:xfrm>
        </p:spPr>
        <p:txBody>
          <a:bodyPr>
            <a:normAutofit/>
          </a:bodyPr>
          <a:lstStyle/>
          <a:p>
            <a:r>
              <a:rPr lang="ru-RU" sz="3600" dirty="0">
                <a:solidFill>
                  <a:srgbClr val="00B0F0"/>
                </a:solidFill>
              </a:rPr>
              <a:t>Уточнения и изменения в ст. 34 «Контракт»</a:t>
            </a:r>
          </a:p>
        </p:txBody>
      </p:sp>
      <p:graphicFrame>
        <p:nvGraphicFramePr>
          <p:cNvPr id="4" name="Таблица 3"/>
          <p:cNvGraphicFramePr>
            <a:graphicFrameLocks noGrp="1"/>
          </p:cNvGraphicFramePr>
          <p:nvPr>
            <p:extLst>
              <p:ext uri="{D42A27DB-BD31-4B8C-83A1-F6EECF244321}">
                <p14:modId xmlns:p14="http://schemas.microsoft.com/office/powerpoint/2010/main" val="3899719057"/>
              </p:ext>
            </p:extLst>
          </p:nvPr>
        </p:nvGraphicFramePr>
        <p:xfrm>
          <a:off x="443917" y="960335"/>
          <a:ext cx="10947633" cy="5465073"/>
        </p:xfrm>
        <a:graphic>
          <a:graphicData uri="http://schemas.openxmlformats.org/drawingml/2006/table">
            <a:tbl>
              <a:tblPr firstRow="1" bandRow="1"/>
              <a:tblGrid>
                <a:gridCol w="10947633">
                  <a:extLst>
                    <a:ext uri="{9D8B030D-6E8A-4147-A177-3AD203B41FA5}">
                      <a16:colId xmlns:a16="http://schemas.microsoft.com/office/drawing/2014/main" val="20000"/>
                    </a:ext>
                  </a:extLst>
                </a:gridCol>
              </a:tblGrid>
              <a:tr h="30640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ru-RU" sz="1800" b="1" dirty="0"/>
                        <a:t>Редакция с 01.01.2022</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09931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ru-RU" sz="1800" b="0" i="0" kern="1200" dirty="0">
                          <a:solidFill>
                            <a:schemeClr val="tx1"/>
                          </a:solidFill>
                          <a:effectLst/>
                          <a:latin typeface="Calibri" panose="020F0502020204030204"/>
                          <a:ea typeface="+mn-ea"/>
                          <a:cs typeface="+mn-cs"/>
                        </a:rPr>
                        <a:t>24. Указанная в части 23 настоящей статьи информация предоставляется заказчику поставщиком (подрядчиком, исполнителем) </a:t>
                      </a:r>
                      <a:r>
                        <a:rPr lang="ru-RU" sz="1800" b="1" i="0" kern="1200" dirty="0">
                          <a:solidFill>
                            <a:schemeClr val="tx1"/>
                          </a:solidFill>
                          <a:effectLst/>
                          <a:latin typeface="Calibri" panose="020F0502020204030204"/>
                          <a:ea typeface="+mn-ea"/>
                          <a:cs typeface="+mn-cs"/>
                        </a:rPr>
                        <a:t>в течение десяти дней с момента заключения им договора с соисполнителем, субподрядчиком.</a:t>
                      </a:r>
                      <a:r>
                        <a:rPr lang="ru-RU" sz="1800" b="0" i="0" kern="1200" dirty="0">
                          <a:solidFill>
                            <a:schemeClr val="tx1"/>
                          </a:solidFill>
                          <a:effectLst/>
                          <a:latin typeface="Calibri" panose="020F0502020204030204"/>
                          <a:ea typeface="+mn-ea"/>
                          <a:cs typeface="+mn-cs"/>
                        </a:rPr>
                        <a:t> При этом в контракте должна быть предусмотрена ответственность за непредоставление указанной информации путем взыскания с поставщика (подрядчика, исполнителя) пени в размере одной трехсотой действующей на дату уплаты пени ключевой ставки Центрального банка Российской Федерации от цены договора, заключенного поставщиком (подрядчиком, исполнителем) с соисполнителем, субподрядчиком в соответствии с настоящей частью. Пеня подлежит начислению за каждый день просрочки исполнения такого обязательства.</a:t>
                      </a:r>
                    </a:p>
                    <a:p>
                      <a:endParaRPr lang="ru-RU" sz="1800" b="0" i="0" kern="1200" dirty="0">
                        <a:solidFill>
                          <a:schemeClr val="tx1"/>
                        </a:solidFill>
                        <a:effectLst/>
                        <a:latin typeface="Calibri" panose="020F0502020204030204"/>
                        <a:ea typeface="+mn-ea"/>
                        <a:cs typeface="+mn-cs"/>
                      </a:endParaRPr>
                    </a:p>
                    <a:p>
                      <a:r>
                        <a:rPr lang="ru-RU" sz="1800" b="0" i="0" kern="1200" dirty="0">
                          <a:solidFill>
                            <a:schemeClr val="tx1"/>
                          </a:solidFill>
                          <a:effectLst/>
                          <a:latin typeface="Calibri" panose="020F0502020204030204"/>
                          <a:ea typeface="+mn-ea"/>
                          <a:cs typeface="+mn-cs"/>
                        </a:rPr>
                        <a:t>25. В случае непредоставления заказчику указанной в части 23 настоящей статьи информации поставщиком (подрядчиком, исполнителем) информация об этом размещается в единой информационной системе. Непредоставление указанной информации поставщиком (подрядчиком, исполнителем) не влечет за собой недействительность заключенного контракта по данному основанию.</a:t>
                      </a:r>
                    </a:p>
                    <a:p>
                      <a:r>
                        <a:rPr lang="ru-RU" sz="1800" b="0" i="0" kern="1200" dirty="0">
                          <a:solidFill>
                            <a:schemeClr val="tx1"/>
                          </a:solidFill>
                          <a:effectLst/>
                          <a:latin typeface="Calibri" panose="020F0502020204030204"/>
                          <a:ea typeface="+mn-ea"/>
                          <a:cs typeface="+mn-cs"/>
                        </a:rPr>
                        <a:t>закона вступает в силу с 1 июля 2014 г.</a:t>
                      </a:r>
                    </a:p>
                    <a:p>
                      <a:endParaRPr lang="ru-RU" sz="1800" b="0" i="0" kern="1200" dirty="0">
                        <a:solidFill>
                          <a:schemeClr val="tx1"/>
                        </a:solidFill>
                        <a:effectLst/>
                        <a:latin typeface="Calibri" panose="020F0502020204030204"/>
                        <a:ea typeface="+mn-ea"/>
                        <a:cs typeface="+mn-cs"/>
                      </a:endParaRPr>
                    </a:p>
                    <a:p>
                      <a:r>
                        <a:rPr lang="ru-RU" sz="1800" b="0" i="0" kern="1200" dirty="0">
                          <a:solidFill>
                            <a:schemeClr val="tx1"/>
                          </a:solidFill>
                          <a:effectLst/>
                          <a:latin typeface="Calibri" panose="020F0502020204030204"/>
                          <a:ea typeface="+mn-ea"/>
                          <a:cs typeface="+mn-cs"/>
                        </a:rPr>
                        <a:t>26. В контракт включается условие о банковском сопровождении контракта в случаях, установленных в соответствии со статьей 35 настоящего Федерального закона.</a:t>
                      </a:r>
                    </a:p>
                    <a:p>
                      <a:endParaRPr lang="ru-RU" sz="1800" b="0" i="0" kern="1200" dirty="0">
                        <a:solidFill>
                          <a:schemeClr val="tx1"/>
                        </a:solidFill>
                        <a:effectLst/>
                        <a:latin typeface="Calibri" panose="020F0502020204030204"/>
                        <a:ea typeface="+mn-ea"/>
                        <a:cs typeface="+mn-cs"/>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3917" y="0"/>
            <a:ext cx="10515600" cy="842890"/>
          </a:xfrm>
        </p:spPr>
        <p:txBody>
          <a:bodyPr>
            <a:normAutofit/>
          </a:bodyPr>
          <a:lstStyle/>
          <a:p>
            <a:r>
              <a:rPr lang="ru-RU" sz="3600" dirty="0">
                <a:solidFill>
                  <a:srgbClr val="00B0F0"/>
                </a:solidFill>
              </a:rPr>
              <a:t>Уточнения и изменения в ст. 34 «Контракт»</a:t>
            </a:r>
          </a:p>
        </p:txBody>
      </p:sp>
      <p:graphicFrame>
        <p:nvGraphicFramePr>
          <p:cNvPr id="4" name="Таблица 3"/>
          <p:cNvGraphicFramePr>
            <a:graphicFrameLocks noGrp="1"/>
          </p:cNvGraphicFramePr>
          <p:nvPr>
            <p:extLst>
              <p:ext uri="{D42A27DB-BD31-4B8C-83A1-F6EECF244321}">
                <p14:modId xmlns:p14="http://schemas.microsoft.com/office/powerpoint/2010/main" val="2239399081"/>
              </p:ext>
            </p:extLst>
          </p:nvPr>
        </p:nvGraphicFramePr>
        <p:xfrm>
          <a:off x="310394" y="842890"/>
          <a:ext cx="11251034" cy="5669280"/>
        </p:xfrm>
        <a:graphic>
          <a:graphicData uri="http://schemas.openxmlformats.org/drawingml/2006/table">
            <a:tbl>
              <a:tblPr firstRow="1" bandRow="1"/>
              <a:tblGrid>
                <a:gridCol w="11251034">
                  <a:extLst>
                    <a:ext uri="{9D8B030D-6E8A-4147-A177-3AD203B41FA5}">
                      <a16:colId xmlns:a16="http://schemas.microsoft.com/office/drawing/2014/main" val="20000"/>
                    </a:ext>
                  </a:extLst>
                </a:gridCol>
              </a:tblGrid>
              <a:tr h="30640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ru-RU" sz="1800" b="1" dirty="0"/>
                        <a:t>Редакция с 01.01.2022</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09931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ru-RU" sz="1800" b="0" i="0" kern="1200" dirty="0">
                          <a:solidFill>
                            <a:schemeClr val="tx1"/>
                          </a:solidFill>
                          <a:effectLst/>
                          <a:latin typeface="Calibri" panose="020F0502020204030204"/>
                          <a:ea typeface="+mn-ea"/>
                          <a:cs typeface="+mn-cs"/>
                        </a:rPr>
                        <a:t>27. В контракт включается обязательное условие о сроках возврата заказчиком поставщику (подрядчику, исполнителю) денежных средств, внесенных в качестве обеспечения исполнения контракта (если такая форма обеспечения исполнения контракта применяется поставщиком (подрядчиком, исполнителем), в том числе части этих денежных средств в случае уменьшения размера обеспечения исполнения контракта в соответствии с частями 7, 7.1 и 7.2 статьи 96 настоящего Федерального закона. При этом срок возврата заказчиком поставщику (подрядчику, исполнителю) таких денежных средств не должен превышать тридцать дней с даты исполнения поставщиком (подрядчиком, исполнителем) обязательств, предусмотренных контрактом, а в случае установления заказчиком ограничения, предусмотренного частью 3 статьи 30 настоящего Федерального закона, такой срок не должен превышать пятнадцать дней с даты исполнения поставщиком (подрядчиком, исполнителем) обязательств, предусмотренных контрактом.</a:t>
                      </a:r>
                    </a:p>
                    <a:p>
                      <a:endParaRPr lang="ru-RU" sz="1800" b="0" i="0" kern="1200" dirty="0">
                        <a:solidFill>
                          <a:schemeClr val="tx1"/>
                        </a:solidFill>
                        <a:effectLst/>
                        <a:latin typeface="Calibri" panose="020F0502020204030204"/>
                        <a:ea typeface="+mn-ea"/>
                        <a:cs typeface="+mn-cs"/>
                      </a:endParaRPr>
                    </a:p>
                    <a:p>
                      <a:r>
                        <a:rPr lang="ru-RU" sz="1800" b="0" i="0" kern="1200" dirty="0">
                          <a:solidFill>
                            <a:schemeClr val="tx1"/>
                          </a:solidFill>
                          <a:effectLst/>
                          <a:latin typeface="Calibri" panose="020F0502020204030204"/>
                          <a:ea typeface="+mn-ea"/>
                          <a:cs typeface="+mn-cs"/>
                        </a:rPr>
                        <a:t>28. В контракт включается дополнительное условие о продаже лесных насаждений для заготовки древесины при заключении контракта на выполнение работ по охране, защите, воспроизводству лесов в соответствии с положениями статьи 19 Лесного кодекса Российской Федерации.</a:t>
                      </a:r>
                    </a:p>
                    <a:p>
                      <a:endParaRPr lang="ru-RU" sz="1800" b="0" i="0" kern="1200" dirty="0">
                        <a:solidFill>
                          <a:schemeClr val="tx1"/>
                        </a:solidFill>
                        <a:effectLst/>
                        <a:latin typeface="Calibri" panose="020F0502020204030204"/>
                        <a:ea typeface="+mn-ea"/>
                        <a:cs typeface="+mn-cs"/>
                      </a:endParaRPr>
                    </a:p>
                    <a:p>
                      <a:r>
                        <a:rPr lang="ru-RU" sz="1800" b="0" i="0" kern="1200" dirty="0">
                          <a:solidFill>
                            <a:schemeClr val="tx1"/>
                          </a:solidFill>
                          <a:effectLst/>
                          <a:latin typeface="Calibri" panose="020F0502020204030204"/>
                          <a:ea typeface="+mn-ea"/>
                          <a:cs typeface="+mn-cs"/>
                        </a:rPr>
                        <a:t>29. Правительство Российской Федерации вправе определить:</a:t>
                      </a:r>
                    </a:p>
                    <a:p>
                      <a:r>
                        <a:rPr lang="ru-RU" sz="1800" b="0" i="0" kern="1200" dirty="0">
                          <a:solidFill>
                            <a:schemeClr val="tx1"/>
                          </a:solidFill>
                          <a:effectLst/>
                          <a:latin typeface="Calibri" panose="020F0502020204030204"/>
                          <a:ea typeface="+mn-ea"/>
                          <a:cs typeface="+mn-cs"/>
                        </a:rPr>
                        <a:t>1) порядок определения минимального срока исполнения поставщиком (подрядчиком, исполнителем) контракта;</a:t>
                      </a:r>
                    </a:p>
                    <a:p>
                      <a:r>
                        <a:rPr lang="ru-RU" sz="1800" b="0" i="0" kern="1200" dirty="0">
                          <a:solidFill>
                            <a:schemeClr val="tx1"/>
                          </a:solidFill>
                          <a:effectLst/>
                          <a:latin typeface="Calibri" panose="020F0502020204030204"/>
                          <a:ea typeface="+mn-ea"/>
                          <a:cs typeface="+mn-cs"/>
                        </a:rPr>
                        <a:t>2) требования к формированию лотов при осуществлении закупок отдельных видов товаров, работ, услуг.</a:t>
                      </a:r>
                      <a:endParaRPr lang="ru-RU" sz="1800" i="0" strike="noStrik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5528" y="-125835"/>
            <a:ext cx="10515600" cy="842890"/>
          </a:xfrm>
        </p:spPr>
        <p:txBody>
          <a:bodyPr>
            <a:normAutofit/>
          </a:bodyPr>
          <a:lstStyle/>
          <a:p>
            <a:r>
              <a:rPr lang="ru-RU" sz="3600" dirty="0">
                <a:solidFill>
                  <a:srgbClr val="00B0F0"/>
                </a:solidFill>
              </a:rPr>
              <a:t>Уточнения и изменения в ст. 34 «Контракт»</a:t>
            </a:r>
          </a:p>
        </p:txBody>
      </p:sp>
      <p:graphicFrame>
        <p:nvGraphicFramePr>
          <p:cNvPr id="3" name="Таблица 4"/>
          <p:cNvGraphicFramePr>
            <a:graphicFrameLocks noGrp="1"/>
          </p:cNvGraphicFramePr>
          <p:nvPr>
            <p:extLst>
              <p:ext uri="{D42A27DB-BD31-4B8C-83A1-F6EECF244321}">
                <p14:modId xmlns:p14="http://schemas.microsoft.com/office/powerpoint/2010/main" val="1224001590"/>
              </p:ext>
            </p:extLst>
          </p:nvPr>
        </p:nvGraphicFramePr>
        <p:xfrm>
          <a:off x="372611" y="453005"/>
          <a:ext cx="11383861" cy="6335033"/>
        </p:xfrm>
        <a:graphic>
          <a:graphicData uri="http://schemas.openxmlformats.org/drawingml/2006/table">
            <a:tbl>
              <a:tblPr firstRow="1" bandRow="1">
                <a:tableStyleId>{5940675A-B579-460E-94D1-54222C63F5DA}</a:tableStyleId>
              </a:tblPr>
              <a:tblGrid>
                <a:gridCol w="5467231">
                  <a:extLst>
                    <a:ext uri="{9D8B030D-6E8A-4147-A177-3AD203B41FA5}">
                      <a16:colId xmlns:a16="http://schemas.microsoft.com/office/drawing/2014/main" val="20000"/>
                    </a:ext>
                  </a:extLst>
                </a:gridCol>
                <a:gridCol w="5916630">
                  <a:extLst>
                    <a:ext uri="{9D8B030D-6E8A-4147-A177-3AD203B41FA5}">
                      <a16:colId xmlns:a16="http://schemas.microsoft.com/office/drawing/2014/main" val="20001"/>
                    </a:ext>
                  </a:extLst>
                </a:gridCol>
              </a:tblGrid>
              <a:tr h="421913">
                <a:tc>
                  <a:txBody>
                    <a:bodyPr/>
                    <a:lstStyle/>
                    <a:p>
                      <a:r>
                        <a:rPr lang="ru-RU" sz="1600" b="1" dirty="0"/>
                        <a:t>Редакция с 01.01.2022</a:t>
                      </a:r>
                    </a:p>
                  </a:txBody>
                  <a:tcPr/>
                </a:tc>
                <a:tc>
                  <a:txBody>
                    <a:bodyPr/>
                    <a:lstStyle/>
                    <a:p>
                      <a:r>
                        <a:rPr lang="ru-RU" sz="1600" b="1" dirty="0"/>
                        <a:t>Устаревшая  редакция</a:t>
                      </a:r>
                    </a:p>
                  </a:txBody>
                  <a:tcPr/>
                </a:tc>
                <a:extLst>
                  <a:ext uri="{0D108BD9-81ED-4DB2-BD59-A6C34878D82A}">
                    <a16:rowId xmlns:a16="http://schemas.microsoft.com/office/drawing/2014/main" val="10000"/>
                  </a:ext>
                </a:extLst>
              </a:tr>
              <a:tr h="5832080">
                <a:tc>
                  <a:txBody>
                    <a:bodyPr/>
                    <a:lstStyle/>
                    <a:p>
                      <a:r>
                        <a:rPr lang="ru-RU" sz="1600" dirty="0"/>
                        <a:t>29.1. При осуществлении закупки работ, услуг, указанных в пунктах 3 - 5 части 4 статьи 48 настоящего Федерального закона в контракт может быть включено условие о выполнении подрядчиком работ, об оказании исполнителем услуг самостоятельно без привлечения других лиц к исполнению обязательств, предусмотренных контрактом.</a:t>
                      </a:r>
                    </a:p>
                    <a:p>
                      <a:endParaRPr lang="ru-RU" sz="1600" dirty="0"/>
                    </a:p>
                    <a:p>
                      <a:r>
                        <a:rPr lang="ru-RU" sz="1200" dirty="0"/>
                        <a:t>3) работ по сохранению объектов культурного наследия (памятников истории и культуры) народов Российской Федерации;</a:t>
                      </a:r>
                    </a:p>
                    <a:p>
                      <a:endParaRPr lang="ru-RU" sz="1200" dirty="0"/>
                    </a:p>
                    <a:p>
                      <a:r>
                        <a:rPr lang="ru-RU" sz="1200" dirty="0"/>
                        <a:t>4) работ по реставрации музейных предметов и музейных коллекций, включенных в состав Музейного фонда Российской Федерации, документов Архивного фонда Российской Федерации, особо ценных и редких документов, входящих в состав библиотечных фондов;</a:t>
                      </a:r>
                    </a:p>
                    <a:p>
                      <a:endParaRPr lang="ru-RU" sz="1200" dirty="0"/>
                    </a:p>
                    <a:p>
                      <a:r>
                        <a:rPr lang="ru-RU" sz="1200" dirty="0"/>
                        <a:t>5) работ, услуг, связанных с необходимостью допуска подрядчиков, исполнителей к учетным базам данных музеев, архивов, библиотек, к хранилищам (депозитариям) музея, библиотеки, к системам обеспечения безопасности и (или) сохранности музейных предметов и музейных коллекций, архивных документов, библиотечного фонда.</a:t>
                      </a:r>
                    </a:p>
                  </a:txBody>
                  <a:tcPr/>
                </a:tc>
                <a:tc>
                  <a:txBody>
                    <a:bodyPr/>
                    <a:lstStyle/>
                    <a:p>
                      <a:r>
                        <a:rPr lang="ru-RU" sz="1600" dirty="0"/>
                        <a:t>29.1. При осуществлении закупки в соответствии с пунктом 2 части 2 статьи 56, пунктом 2 части 2 статьи 56.1, пунктом 3 части 2 статьи 84 настоящего Федерального закона в контракт может быть включено условие о выполнении подрядчиком работ, об оказании исполнителем услуг самостоятельно без привлечения других лиц к исполнению обязательств, предусмотренных контрактом.</a:t>
                      </a:r>
                    </a:p>
                    <a:p>
                      <a:endParaRPr lang="ru-RU" dirty="0"/>
                    </a:p>
                    <a:p>
                      <a:r>
                        <a:rPr lang="ru-RU" sz="1200" dirty="0"/>
                        <a:t>2) выполнения работ по сохранению объектов культурного наследия (памятников истории и культуры) народов Российской Федерации, реставрации музейных предметов и музейных коллекций, включенных в состав Музейного фонда Российской Федерации, документов Архивного фонда Российской Федерации, особо ценных и редких документов, входящих в состав библиотечных фондов, выполнения работ, оказания услуг, связанных с необходимостью допуска подрядчиков, исполнителей к учетным базам данных музеев, архивов, библиотек, к хранилищам (депозитариям) музея, библиотеки, к системам обеспечения безопасности и (или) сохранности музейных предметов и музейных коллекций, архивных документов, библиотечного фонда;</a:t>
                      </a:r>
                    </a:p>
                    <a:p>
                      <a:endParaRPr lang="ru-RU" sz="1200" dirty="0"/>
                    </a:p>
                    <a:p>
                      <a:r>
                        <a:rPr lang="ru-RU" sz="1200" dirty="0"/>
                        <a:t>3)</a:t>
                      </a:r>
                      <a:r>
                        <a:rPr lang="ru-RU" sz="1200" b="1" dirty="0"/>
                        <a:t> заключения контрактов на оказание услуг по страхованию, транспортировке и охране </a:t>
                      </a:r>
                      <a:r>
                        <a:rPr lang="ru-RU" sz="1200" dirty="0"/>
                        <a:t>ценностей Государственного фонда драгоценных металлов и драгоценных камней Российской Федерации, на оказание услуг по страхованию, транспортировке, охране музейных предметов и музейных коллекций, редких и ценных изданий, рукописей, архивных документов (включая их копии), имеющих историческое, художественное или иное культурное значение и передаваемых заказчиками физическим лицам или юридическим лицам либо принимаемых заказчиками от физических лиц или юридических лиц во временное владение и пользование либо во временное пользование, в том числе в связи с проведением выставок на территории Российской Федерации и (или) территориях иностранных государств;</a:t>
                      </a:r>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3917" y="0"/>
            <a:ext cx="10515600" cy="842890"/>
          </a:xfrm>
        </p:spPr>
        <p:txBody>
          <a:bodyPr>
            <a:normAutofit/>
          </a:bodyPr>
          <a:lstStyle/>
          <a:p>
            <a:r>
              <a:rPr lang="ru-RU" sz="3600" dirty="0">
                <a:solidFill>
                  <a:srgbClr val="00B0F0"/>
                </a:solidFill>
              </a:rPr>
              <a:t>Уточнения и изменения в ст. 34 «Контракт»</a:t>
            </a:r>
          </a:p>
        </p:txBody>
      </p:sp>
      <p:graphicFrame>
        <p:nvGraphicFramePr>
          <p:cNvPr id="4" name="Таблица 3"/>
          <p:cNvGraphicFramePr>
            <a:graphicFrameLocks noGrp="1"/>
          </p:cNvGraphicFramePr>
          <p:nvPr>
            <p:extLst>
              <p:ext uri="{D42A27DB-BD31-4B8C-83A1-F6EECF244321}">
                <p14:modId xmlns:p14="http://schemas.microsoft.com/office/powerpoint/2010/main" val="3841198922"/>
              </p:ext>
            </p:extLst>
          </p:nvPr>
        </p:nvGraphicFramePr>
        <p:xfrm>
          <a:off x="318783" y="951947"/>
          <a:ext cx="11251034" cy="3540018"/>
        </p:xfrm>
        <a:graphic>
          <a:graphicData uri="http://schemas.openxmlformats.org/drawingml/2006/table">
            <a:tbl>
              <a:tblPr firstRow="1" bandRow="1"/>
              <a:tblGrid>
                <a:gridCol w="11251034">
                  <a:extLst>
                    <a:ext uri="{9D8B030D-6E8A-4147-A177-3AD203B41FA5}">
                      <a16:colId xmlns:a16="http://schemas.microsoft.com/office/drawing/2014/main" val="20000"/>
                    </a:ext>
                  </a:extLst>
                </a:gridCol>
              </a:tblGrid>
              <a:tr h="22768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ru-RU" sz="1800" b="1" dirty="0"/>
                        <a:t>Редакция с 01.01.2022</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17425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ru-RU" sz="1800" b="0" i="0" kern="1200" dirty="0">
                          <a:solidFill>
                            <a:schemeClr val="tx1"/>
                          </a:solidFill>
                          <a:effectLst/>
                          <a:latin typeface="Calibri" panose="020F0502020204030204"/>
                          <a:ea typeface="+mn-ea"/>
                          <a:cs typeface="+mn-cs"/>
                        </a:rPr>
                        <a:t>30. Если заказчиком в соответствии с частью 1 статьи 96 настоящего Федерального закона установлено требование обеспечения исполнения контракта, в контракт включается обязательство поставщика (подрядчика, исполнителя) в случае отзыва в соответствии с законодательством Российской Федерации у банка, предоставившего </a:t>
                      </a:r>
                      <a:r>
                        <a:rPr lang="ru-RU" sz="1800" b="0" i="0" strike="sngStrike" kern="1200" dirty="0">
                          <a:solidFill>
                            <a:schemeClr val="tx1"/>
                          </a:solidFill>
                          <a:effectLst/>
                          <a:latin typeface="Calibri" panose="020F0502020204030204"/>
                          <a:ea typeface="+mn-ea"/>
                          <a:cs typeface="+mn-cs"/>
                        </a:rPr>
                        <a:t>(банковскую) </a:t>
                      </a:r>
                      <a:r>
                        <a:rPr lang="ru-RU" sz="1800" b="0" i="0" kern="1200" dirty="0">
                          <a:solidFill>
                            <a:srgbClr val="FF0000"/>
                          </a:solidFill>
                          <a:effectLst/>
                          <a:latin typeface="Calibri" panose="020F0502020204030204"/>
                          <a:ea typeface="+mn-ea"/>
                          <a:cs typeface="+mn-cs"/>
                        </a:rPr>
                        <a:t>независимую</a:t>
                      </a:r>
                      <a:r>
                        <a:rPr lang="ru-RU" sz="1800" b="0" i="0" kern="1200" dirty="0">
                          <a:solidFill>
                            <a:schemeClr val="tx1"/>
                          </a:solidFill>
                          <a:effectLst/>
                          <a:latin typeface="Calibri" panose="020F0502020204030204"/>
                          <a:ea typeface="+mn-ea"/>
                          <a:cs typeface="+mn-cs"/>
                        </a:rPr>
                        <a:t> гарантию в качестве обеспечения исполнения контракта, лицензии на осуществление банковских операций предоставить новое обеспечение исполнения контракта не позднее одного месяца со дня надлежащего уведомления заказчиком поставщика (подрядчика, исполнителя) о необходимости предоставить соответствующее обеспечение. Размер такого обеспечения может быть уменьшен в порядке и случаях, которые предусмотрены частями 7, 7.1, 7.2 и 7.3 статьи 96 настоящего Федерального закона. За каждый день просрочки исполнения поставщиком (подрядчиком, исполнителем) обязательства, предусмотренного настоящей частью, начисляется пеня в размере, определенном в порядке, установленном в соответствии с частью 7 настоящей статьи.</a:t>
                      </a:r>
                      <a:endParaRPr lang="ru-RU" sz="1800" i="0" strike="noStrik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1121" y="188958"/>
            <a:ext cx="11076963" cy="700277"/>
          </a:xfrm>
        </p:spPr>
        <p:txBody>
          <a:bodyPr>
            <a:normAutofit fontScale="90000"/>
          </a:bodyPr>
          <a:lstStyle/>
          <a:p>
            <a:r>
              <a:rPr lang="ru-RU" sz="3600" dirty="0">
                <a:solidFill>
                  <a:srgbClr val="00B0F0"/>
                </a:solidFill>
              </a:rPr>
              <a:t>Особенности применения антидемпинговых мер – статья 37</a:t>
            </a:r>
          </a:p>
        </p:txBody>
      </p:sp>
      <p:sp>
        <p:nvSpPr>
          <p:cNvPr id="3" name="Объект 2"/>
          <p:cNvSpPr>
            <a:spLocks noGrp="1"/>
          </p:cNvSpPr>
          <p:nvPr>
            <p:ph idx="1"/>
          </p:nvPr>
        </p:nvSpPr>
        <p:spPr>
          <a:xfrm>
            <a:off x="443919" y="889234"/>
            <a:ext cx="10515600" cy="5779807"/>
          </a:xfrm>
        </p:spPr>
        <p:txBody>
          <a:bodyPr>
            <a:normAutofit/>
          </a:bodyPr>
          <a:lstStyle/>
          <a:p>
            <a:r>
              <a:rPr lang="ru-RU" sz="1800" dirty="0"/>
              <a:t>1. Если при проведении конкурса или аукциона начальная (максимальная) цена контракта составляет </a:t>
            </a:r>
            <a:r>
              <a:rPr lang="ru-RU" sz="1800" b="1" u="sng" dirty="0"/>
              <a:t>более чем пятнадцать миллионов рублей </a:t>
            </a:r>
            <a:r>
              <a:rPr lang="ru-RU" sz="1800" dirty="0"/>
              <a:t>и участником закупки, с которым заключается контракт, предложена цена контракта, которая на двадцать пять и более процентов ниже начальной (максимальной) цены контракта, либо предложена сумма цен единиц товара, работы, услуги, которая на двадцать пять и более процентов ниже начальной суммы цен указанных единиц, контракт заключается только после предоставления таким участником обеспечения исполнения контракта в размере, </a:t>
            </a:r>
          </a:p>
          <a:p>
            <a:r>
              <a:rPr lang="ru-RU" sz="1800" dirty="0"/>
              <a:t>превышающем в полтора раза размер обеспечения исполнения контракта, указанный в извещении об осуществлении закупки, документации о закупке (в случае, если настоящим Федеральным законом предусмотрена документация о закупке), </a:t>
            </a:r>
          </a:p>
          <a:p>
            <a:r>
              <a:rPr lang="ru-RU" sz="1800" b="1" dirty="0">
                <a:solidFill>
                  <a:srgbClr val="FF0000"/>
                </a:solidFill>
              </a:rPr>
              <a:t>но не менее чем десять процентов от начальной (максимальной) цены контракта </a:t>
            </a:r>
          </a:p>
          <a:p>
            <a:r>
              <a:rPr lang="ru-RU" sz="1800" b="1" dirty="0"/>
              <a:t>или от цены заключаемого контракта</a:t>
            </a:r>
            <a:r>
              <a:rPr lang="ru-RU" sz="1800" dirty="0"/>
              <a:t>, (если контракт заключается по результатам определения поставщика (подрядчика, исполнителя) в соответствии с пунктом 1 части 1 статьи 30 настоящего Федерального закона) и не менее размера  </a:t>
            </a:r>
            <a:r>
              <a:rPr lang="ru-RU" sz="1800" strike="sngStrike" dirty="0"/>
              <a:t>документации о проведении конкурса или аукциона, но не менее чем в размере </a:t>
            </a:r>
            <a:r>
              <a:rPr lang="ru-RU" sz="1800" dirty="0"/>
              <a:t>аванса (если контрактом предусмотрена выплата аванса).</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524" y="0"/>
            <a:ext cx="11955011" cy="1325563"/>
          </a:xfrm>
        </p:spPr>
        <p:txBody>
          <a:bodyPr>
            <a:normAutofit fontScale="90000"/>
          </a:bodyPr>
          <a:lstStyle/>
          <a:p>
            <a:pPr algn="ctr"/>
            <a:r>
              <a:rPr lang="ru-RU" sz="3600" dirty="0">
                <a:solidFill>
                  <a:srgbClr val="FF0000"/>
                </a:solidFill>
              </a:rPr>
              <a:t>Изменения в статье 94. Особенности исполнения контракта</a:t>
            </a:r>
            <a:r>
              <a:rPr lang="ru-RU" sz="1800" dirty="0">
                <a:solidFill>
                  <a:srgbClr val="FF0000"/>
                </a:solidFill>
              </a:rPr>
              <a:t> </a:t>
            </a:r>
            <a:br>
              <a:rPr lang="ru-RU" sz="1800" dirty="0">
                <a:solidFill>
                  <a:srgbClr val="FF0000"/>
                </a:solidFill>
              </a:rPr>
            </a:br>
            <a:r>
              <a:rPr lang="ru-RU" sz="1800" b="1" dirty="0">
                <a:solidFill>
                  <a:srgbClr val="FF0000"/>
                </a:solidFill>
              </a:rPr>
              <a:t>Заказчики вправе применять положения части 13 (в редакции Федерального закона от 2 июля 2021 г. N 360-ФЗ) при осуществлении закупок, извещения об осуществлении которых размещены в единой информационной системе в сфере закупок до 1 января 2022 г. </a:t>
            </a:r>
            <a:br>
              <a:rPr lang="ru-RU" sz="1800" b="1" dirty="0">
                <a:solidFill>
                  <a:srgbClr val="FF0000"/>
                </a:solidFill>
              </a:rPr>
            </a:br>
            <a:r>
              <a:rPr lang="ru-RU" sz="1800" b="1" dirty="0">
                <a:solidFill>
                  <a:srgbClr val="FF0000"/>
                </a:solidFill>
              </a:rPr>
              <a:t>С 1 января до 1 апреля 2022 года информация и документы, предусмотренные частью 13, не размещаются на официальном сайте единой информационной системы в сфере закупок</a:t>
            </a:r>
          </a:p>
        </p:txBody>
      </p:sp>
      <p:sp>
        <p:nvSpPr>
          <p:cNvPr id="3" name="Объект 2"/>
          <p:cNvSpPr>
            <a:spLocks noGrp="1"/>
          </p:cNvSpPr>
          <p:nvPr>
            <p:ph idx="1"/>
          </p:nvPr>
        </p:nvSpPr>
        <p:spPr>
          <a:xfrm>
            <a:off x="494250" y="1413851"/>
            <a:ext cx="11074167" cy="5196674"/>
          </a:xfrm>
        </p:spPr>
        <p:txBody>
          <a:bodyPr>
            <a:normAutofit fontScale="25000" lnSpcReduction="20000"/>
          </a:bodyPr>
          <a:lstStyle/>
          <a:p>
            <a:pPr marL="0" indent="0">
              <a:buNone/>
            </a:pPr>
            <a:r>
              <a:rPr lang="ru-RU" sz="6400" dirty="0">
                <a:solidFill>
                  <a:srgbClr val="FF0000"/>
                </a:solidFill>
              </a:rPr>
              <a:t>Новая часть 13. </a:t>
            </a:r>
            <a:r>
              <a:rPr lang="ru-RU" sz="6400" dirty="0"/>
              <a:t>При исполнении контракта, заключенного по результатам проведения электронных процедур, закрытых электронных процедур (за исключением закрытых электронных процедур, проводимых в случае, предусмотренном пунктом 5 части 11 статьи 24 настоящего Федерального закона):</a:t>
            </a:r>
          </a:p>
          <a:p>
            <a:pPr marL="0" indent="0">
              <a:buNone/>
            </a:pPr>
            <a:r>
              <a:rPr lang="ru-RU" sz="6400" b="1" dirty="0"/>
              <a:t>1) поставщик (подрядчик, исполнитель) в срок, установленный в контракте в соответствии с подпунктом "а" пункта 1 части 2 статьи 51 настоящего Федерального закона </a:t>
            </a:r>
            <a:r>
              <a:rPr lang="ru-RU" sz="6400" i="1" dirty="0">
                <a:solidFill>
                  <a:srgbClr val="7030A0"/>
                </a:solidFill>
              </a:rPr>
              <a:t>(отсылка идет к сроку исполнения контракта), </a:t>
            </a:r>
            <a:r>
              <a:rPr lang="ru-RU" sz="6400" dirty="0"/>
              <a:t>формирует с использованием единой информационной системы, подписывает усиленной электронной подписью лица, имеющего право действовать от имени поставщика (подрядчика, исполнителя), и размещает в единой информационной системе </a:t>
            </a:r>
            <a:r>
              <a:rPr lang="ru-RU" sz="6400" b="1" dirty="0"/>
              <a:t>документ о приемке, который должен содержать:</a:t>
            </a:r>
          </a:p>
          <a:p>
            <a:pPr marL="0" indent="0">
              <a:buNone/>
            </a:pPr>
            <a:r>
              <a:rPr lang="ru-RU" sz="6400" dirty="0"/>
              <a:t>а) включенные в контракт в соответствии с пунктом 1 части 2 статьи 51 настоящего Федерального закона идентификационный код закупки, наименование, место нахождения заказчика, наименование объекта закупки, место поставки товара, выполнения работы, оказания услуги, информацию о поставщике (подрядчике, исполнителе), предусмотренную подпунктами "а", "г" и "е" части 1 статьи 43 настоящего Федерального закона, единицу измерения поставленного товара (при осуществлении закупки товара, в том числе поставляемого заказчику при выполнении закупаемых работ, оказании закупаемых услуг), выполненной работы, оказанной услуги;</a:t>
            </a:r>
          </a:p>
          <a:p>
            <a:pPr marL="0" indent="0">
              <a:buNone/>
            </a:pPr>
            <a:r>
              <a:rPr lang="ru-RU" sz="6400" dirty="0"/>
              <a:t>б) наименование поставленного товара, выполненной работы, оказанной услуги;</a:t>
            </a:r>
          </a:p>
          <a:p>
            <a:pPr marL="0" indent="0">
              <a:buNone/>
            </a:pPr>
            <a:r>
              <a:rPr lang="ru-RU" sz="6400" dirty="0"/>
              <a:t>в) наименование страны происхождения поставленного товара (при осуществлении закупки товара, в том числе поставляемого заказчику при выполнении закупаемых работ, оказании закупаемых услуг);</a:t>
            </a:r>
          </a:p>
          <a:p>
            <a:pPr marL="0" indent="0">
              <a:buNone/>
            </a:pPr>
            <a:r>
              <a:rPr lang="ru-RU" sz="6400" dirty="0"/>
              <a:t>г) информацию о количестве поставленного товара (при осуществлении закупки товара, в том числе поставляемого заказчику при выполнении закупаемых работ, оказании закупаемых услуг);</a:t>
            </a:r>
          </a:p>
          <a:p>
            <a:pPr marL="0" indent="0">
              <a:buNone/>
            </a:pPr>
            <a:r>
              <a:rPr lang="ru-RU" sz="6400" dirty="0"/>
              <a:t>д) информацию об объеме выполненной работы, оказанной услуги;</a:t>
            </a:r>
          </a:p>
          <a:p>
            <a:pPr marL="0" indent="0">
              <a:buNone/>
            </a:pPr>
            <a:r>
              <a:rPr lang="ru-RU" sz="6400" dirty="0"/>
              <a:t>е) стоимость исполненных поставщиком (подрядчиком, исполнителем) обязательств, предусмотренных контрактом, с указанием цены за единицу поставленного товара (при осуществлении закупки товара, в том числе поставляемого заказчику при выполнении закупаемых работ, оказании закупаемых услуг), выполненной работы, оказанной услуги;</a:t>
            </a:r>
          </a:p>
          <a:p>
            <a:pPr marL="0" indent="0">
              <a:buNone/>
            </a:pPr>
            <a:r>
              <a:rPr lang="ru-RU" sz="6400" dirty="0"/>
              <a:t>ж) иную информацию с учетом требований, установленных в соответствии с частью 3 статьи 5 настоящего Федерального закона;</a:t>
            </a:r>
            <a:endParaRPr lang="ru-RU" dirty="0"/>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7198" y="88288"/>
            <a:ext cx="10515600" cy="1325563"/>
          </a:xfrm>
        </p:spPr>
        <p:txBody>
          <a:bodyPr>
            <a:normAutofit/>
          </a:bodyPr>
          <a:lstStyle/>
          <a:p>
            <a:r>
              <a:rPr lang="ru-RU" sz="3600" dirty="0">
                <a:solidFill>
                  <a:srgbClr val="00B0F0"/>
                </a:solidFill>
              </a:rPr>
              <a:t>Изменения в статье 94. Особенности исполнения контракта</a:t>
            </a:r>
          </a:p>
        </p:txBody>
      </p:sp>
      <p:sp>
        <p:nvSpPr>
          <p:cNvPr id="3" name="Объект 2"/>
          <p:cNvSpPr>
            <a:spLocks noGrp="1"/>
          </p:cNvSpPr>
          <p:nvPr>
            <p:ph idx="1"/>
          </p:nvPr>
        </p:nvSpPr>
        <p:spPr>
          <a:xfrm>
            <a:off x="267748" y="1296405"/>
            <a:ext cx="11074167" cy="5196674"/>
          </a:xfrm>
        </p:spPr>
        <p:txBody>
          <a:bodyPr>
            <a:normAutofit fontScale="25000" lnSpcReduction="20000"/>
          </a:bodyPr>
          <a:lstStyle/>
          <a:p>
            <a:pPr marL="0" indent="0">
              <a:buNone/>
            </a:pPr>
            <a:r>
              <a:rPr lang="ru-RU" sz="7200" dirty="0"/>
              <a:t>2) к документу о приемке, предусмотренному пунктом 1 настоящей части, могут прилагаться документы, которые считаются его неотъемлемой частью. При этом в случае, если информация, содержащаяся в прилагаемых документах, не соответствует информации, содержащейся в документе о приемке, приоритет имеет предусмотренная пунктом 1 настоящей части информация, содержащаяся в документе о приемке;</a:t>
            </a:r>
          </a:p>
          <a:p>
            <a:pPr marL="0" indent="0">
              <a:buNone/>
            </a:pPr>
            <a:endParaRPr lang="ru-RU" sz="7200" dirty="0"/>
          </a:p>
          <a:p>
            <a:pPr marL="0" indent="0">
              <a:buNone/>
            </a:pPr>
            <a:r>
              <a:rPr lang="ru-RU" sz="7200" dirty="0"/>
              <a:t>3) документ о приемке, подписанный поставщиком (подрядчиком, исполнителем), не позднее одного часа с момента его размещения в единой информационной системе в соответствии с пунктом 1 настоящей части автоматически с использованием единой информационной системы направляется заказчику. </a:t>
            </a:r>
            <a:r>
              <a:rPr lang="ru-RU" sz="7200" dirty="0">
                <a:solidFill>
                  <a:srgbClr val="FF0000"/>
                </a:solidFill>
              </a:rPr>
              <a:t>Датой поступления заказчику документа о приемке, подписанного поставщиком (подрядчиком, исполнителем), считается дата размещения в соответствии с настоящим пунктом такого документа в единой информационной системе в соответствии с часовой зоной, в которой расположен заказчик;</a:t>
            </a:r>
          </a:p>
          <a:p>
            <a:pPr marL="0" indent="0">
              <a:buNone/>
            </a:pPr>
            <a:endParaRPr lang="ru-RU" sz="7200" dirty="0"/>
          </a:p>
          <a:p>
            <a:pPr marL="0" indent="0">
              <a:buNone/>
            </a:pPr>
            <a:r>
              <a:rPr lang="ru-RU" sz="7200" dirty="0"/>
              <a:t>4) в срок, установленный контрактом, </a:t>
            </a:r>
            <a:r>
              <a:rPr lang="ru-RU" sz="7200" b="1" dirty="0">
                <a:solidFill>
                  <a:srgbClr val="FF0000"/>
                </a:solidFill>
              </a:rPr>
              <a:t>но не позднее двадцати рабочих дней</a:t>
            </a:r>
            <a:r>
              <a:rPr lang="ru-RU" sz="7200" dirty="0">
                <a:solidFill>
                  <a:srgbClr val="FF0000"/>
                </a:solidFill>
              </a:rPr>
              <a:t>, </a:t>
            </a:r>
            <a:r>
              <a:rPr lang="ru-RU" sz="7200" dirty="0"/>
              <a:t>следующих за днем поступления документа о приемке в соответствии с пунктом 3 настоящей части, заказчик (за исключением случая создания приемочной комиссии в соответствии с частью 6 настоящей статьи) осуществляет одно из следующих действий:</a:t>
            </a:r>
          </a:p>
          <a:p>
            <a:pPr marL="0" indent="0">
              <a:buNone/>
            </a:pPr>
            <a:r>
              <a:rPr lang="ru-RU" sz="7200" dirty="0"/>
              <a:t>а) подписывает усиленной электронной подписью лица, имеющего право действовать от имени заказчика, и размещает в единой информационной системе документ о приемке;</a:t>
            </a:r>
          </a:p>
          <a:p>
            <a:pPr marL="0" indent="0">
              <a:buNone/>
            </a:pPr>
            <a:r>
              <a:rPr lang="ru-RU" sz="7200" dirty="0"/>
              <a:t>б) формирует с использованием единой информационной системы, подписывает усиленной электронной подписью лица, имеющего право действовать от имени заказчика, и размещает в единой информационной системе мотивированный отказ от подписания документа о приемке с указанием причин такого отказа;</a:t>
            </a:r>
            <a:endParaRPr lang="ru-RU" dirty="0"/>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7198" y="88288"/>
            <a:ext cx="10515600" cy="1325563"/>
          </a:xfrm>
        </p:spPr>
        <p:txBody>
          <a:bodyPr>
            <a:normAutofit/>
          </a:bodyPr>
          <a:lstStyle/>
          <a:p>
            <a:r>
              <a:rPr lang="ru-RU" sz="3600" dirty="0">
                <a:solidFill>
                  <a:srgbClr val="00B0F0"/>
                </a:solidFill>
              </a:rPr>
              <a:t>Изменения в статье 94. Особенности исполнения контракта</a:t>
            </a:r>
          </a:p>
        </p:txBody>
      </p:sp>
      <p:sp>
        <p:nvSpPr>
          <p:cNvPr id="3" name="Объект 2"/>
          <p:cNvSpPr>
            <a:spLocks noGrp="1"/>
          </p:cNvSpPr>
          <p:nvPr>
            <p:ph idx="1"/>
          </p:nvPr>
        </p:nvSpPr>
        <p:spPr>
          <a:xfrm>
            <a:off x="480270" y="1393184"/>
            <a:ext cx="11074167" cy="5464815"/>
          </a:xfrm>
        </p:spPr>
        <p:txBody>
          <a:bodyPr>
            <a:noAutofit/>
          </a:bodyPr>
          <a:lstStyle/>
          <a:p>
            <a:pPr marL="0" indent="0">
              <a:buNone/>
            </a:pPr>
            <a:r>
              <a:rPr lang="ru-RU" sz="1800" dirty="0"/>
              <a:t>5) в случае создания в соответствии с частью 6 настоящей статьи приемочной комиссии </a:t>
            </a:r>
            <a:r>
              <a:rPr lang="ru-RU" sz="1800" dirty="0">
                <a:solidFill>
                  <a:srgbClr val="FF0000"/>
                </a:solidFill>
              </a:rPr>
              <a:t>не позднее двадцати рабочих дней</a:t>
            </a:r>
            <a:r>
              <a:rPr lang="ru-RU" sz="1800" dirty="0"/>
              <a:t>, следующих за днем поступления заказчику документа о приемке в соответствии с пунктом 3 настоящей части:</a:t>
            </a:r>
          </a:p>
          <a:p>
            <a:pPr marL="0" indent="0">
              <a:buNone/>
            </a:pPr>
            <a:r>
              <a:rPr lang="ru-RU" sz="1800" dirty="0"/>
              <a:t>а) члены приемочной комиссии подписывают усиленными электронными подписями поступивший документ о приемке </a:t>
            </a:r>
          </a:p>
          <a:p>
            <a:r>
              <a:rPr lang="ru-RU" sz="1800" dirty="0"/>
              <a:t>или формируют с использованием единой информационной системы, подписывают усиленными электронными подписями мотивированный отказ от подписания документа о приемке с указанием причин такого отказа.</a:t>
            </a:r>
          </a:p>
          <a:p>
            <a:r>
              <a:rPr lang="ru-RU" sz="1800" dirty="0"/>
              <a:t> При этом, если приемочная комиссия включает членов, не являющихся работниками заказчика, </a:t>
            </a:r>
            <a:r>
              <a:rPr lang="ru-RU" sz="1800" dirty="0">
                <a:solidFill>
                  <a:srgbClr val="FF0000"/>
                </a:solidFill>
              </a:rPr>
              <a:t>допускается осуществлять подписание документа о приемке, составление мотивированного отказа от подписания документа о приемке, подписание такого отказа без использования усиленных электронных подписей и единой информационной системы;</a:t>
            </a:r>
          </a:p>
          <a:p>
            <a:pPr marL="0" indent="0">
              <a:buNone/>
            </a:pPr>
            <a:r>
              <a:rPr lang="ru-RU" sz="1800" dirty="0"/>
              <a:t>б) после подписания членами приемочной комиссии в соответствии с подпунктом "а" настоящего пункта документа о приемке или мотивированного отказа от подписания документа о приемке заказчик подписывает документ о приемке или мотивированный отказ от подписания документа о приемке усиленной электронной подписью лица, имеющего право действовать от имени заказчика, и размещает их в единой информационной системе. Если члены приемочной комиссии в соответствии с подпунктом "а" настоящего пункта не использовали усиленные электронные подписи и единую информационную систему, заказчик прилагает подписанные ими документы в форме электронных образов бумажных документов;</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a:extLst>
              <a:ext uri="{FF2B5EF4-FFF2-40B4-BE49-F238E27FC236}">
                <a16:creationId xmlns:a16="http://schemas.microsoft.com/office/drawing/2014/main" id="{B3017CBD-4F86-29B9-1EFB-C9C2FA402274}"/>
              </a:ext>
            </a:extLst>
          </p:cNvPr>
          <p:cNvPicPr>
            <a:picLocks noGrp="1" noChangeAspect="1"/>
          </p:cNvPicPr>
          <p:nvPr>
            <p:ph idx="1"/>
          </p:nvPr>
        </p:nvPicPr>
        <p:blipFill>
          <a:blip r:embed="rId2"/>
          <a:stretch>
            <a:fillRect/>
          </a:stretch>
        </p:blipFill>
        <p:spPr>
          <a:xfrm>
            <a:off x="1971129" y="462492"/>
            <a:ext cx="7961875" cy="4351338"/>
          </a:xfrm>
        </p:spPr>
      </p:pic>
    </p:spTree>
    <p:extLst>
      <p:ext uri="{BB962C8B-B14F-4D97-AF65-F5344CB8AC3E}">
        <p14:creationId xmlns:p14="http://schemas.microsoft.com/office/powerpoint/2010/main" val="3727045350"/>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7198" y="88288"/>
            <a:ext cx="10515600" cy="1325563"/>
          </a:xfrm>
        </p:spPr>
        <p:txBody>
          <a:bodyPr>
            <a:normAutofit/>
          </a:bodyPr>
          <a:lstStyle/>
          <a:p>
            <a:r>
              <a:rPr lang="ru-RU" sz="3600" dirty="0">
                <a:solidFill>
                  <a:srgbClr val="00B0F0"/>
                </a:solidFill>
              </a:rPr>
              <a:t>Изменения в статье 94. Особенности исполнения контракта</a:t>
            </a:r>
          </a:p>
        </p:txBody>
      </p:sp>
      <p:sp>
        <p:nvSpPr>
          <p:cNvPr id="3" name="Объект 2"/>
          <p:cNvSpPr>
            <a:spLocks noGrp="1"/>
          </p:cNvSpPr>
          <p:nvPr>
            <p:ph idx="1"/>
          </p:nvPr>
        </p:nvSpPr>
        <p:spPr>
          <a:xfrm>
            <a:off x="480270" y="1393184"/>
            <a:ext cx="11074167" cy="5464815"/>
          </a:xfrm>
        </p:spPr>
        <p:txBody>
          <a:bodyPr>
            <a:noAutofit/>
          </a:bodyPr>
          <a:lstStyle/>
          <a:p>
            <a:pPr marL="0" indent="0">
              <a:buNone/>
            </a:pPr>
            <a:r>
              <a:rPr lang="ru-RU" sz="1800" dirty="0"/>
              <a:t>6) документ о приемке, мотивированный отказ от подписания документа о приемке не позднее одного часа с момента размещения в единой информационной системе в соответствии с подпунктами "а" и "б" пункта 4 или подпунктом "б" пункта 5 настоящей части направляются автоматически с использованием единой информационной системы поставщику (подрядчику, исполнителю). Датой поступления поставщику (подрядчику, исполнителю) документа о приемке, мотивированного отказа от подписания документа о приемке считается дата размещения в соответствии с настоящим пунктом таких документа о приемке, мотивированного отказа в единой информационной системе в соответствии с часовой зоной, в которой расположен поставщик (подрядчик, исполнитель);</a:t>
            </a:r>
          </a:p>
          <a:p>
            <a:pPr marL="0" indent="0">
              <a:buNone/>
            </a:pPr>
            <a:endParaRPr lang="ru-RU" sz="1800" dirty="0"/>
          </a:p>
          <a:p>
            <a:pPr marL="0" indent="0">
              <a:buNone/>
            </a:pPr>
            <a:r>
              <a:rPr lang="ru-RU" sz="1800" dirty="0"/>
              <a:t>7) в случае получения в соответствии с пунктом 6 настоящей части мотивированного отказа от подписания документа о приемке поставщик (подрядчик, исполнитель) вправе устранить причины, указанные в таком мотивированном отказе, и направить заказчику документ о приемке в порядке, предусмотренном настоящей частью;</a:t>
            </a:r>
          </a:p>
          <a:p>
            <a:pPr marL="0" indent="0">
              <a:buNone/>
            </a:pPr>
            <a:endParaRPr lang="ru-RU" sz="1800" dirty="0"/>
          </a:p>
          <a:p>
            <a:pPr marL="0" indent="0">
              <a:buNone/>
            </a:pPr>
            <a:r>
              <a:rPr lang="ru-RU" sz="1800" dirty="0"/>
              <a:t>8) датой приемки поставленного товара, выполненной работы, оказанной услуги считается дата размещения в единой информационной системе документа о приемке, подписанного заказчиком.</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7198" y="88288"/>
            <a:ext cx="10515600" cy="1325563"/>
          </a:xfrm>
        </p:spPr>
        <p:txBody>
          <a:bodyPr>
            <a:normAutofit/>
          </a:bodyPr>
          <a:lstStyle/>
          <a:p>
            <a:r>
              <a:rPr lang="ru-RU" sz="3600" dirty="0">
                <a:solidFill>
                  <a:srgbClr val="00B0F0"/>
                </a:solidFill>
              </a:rPr>
              <a:t>Изменения в статье 94. Особенности исполнения контракта</a:t>
            </a:r>
          </a:p>
        </p:txBody>
      </p:sp>
      <p:sp>
        <p:nvSpPr>
          <p:cNvPr id="3" name="Объект 2"/>
          <p:cNvSpPr>
            <a:spLocks noGrp="1"/>
          </p:cNvSpPr>
          <p:nvPr>
            <p:ph idx="1"/>
          </p:nvPr>
        </p:nvSpPr>
        <p:spPr>
          <a:xfrm>
            <a:off x="480270" y="1393184"/>
            <a:ext cx="11074167" cy="5464815"/>
          </a:xfrm>
        </p:spPr>
        <p:txBody>
          <a:bodyPr>
            <a:normAutofit/>
          </a:bodyPr>
          <a:lstStyle/>
          <a:p>
            <a:pPr marL="0" indent="0">
              <a:buNone/>
            </a:pPr>
            <a:r>
              <a:rPr lang="ru-RU" sz="2200" dirty="0"/>
              <a:t>14. Внесение исправлений в документ о приемке, оформленный в соответствии с частью 13 настоящей статьи, осуществляется путем формирования, подписания усиленными электронными подписями лиц, имеющих право действовать от имени поставщика (подрядчика, исполнителя), заказчика, и размещения в единой информационной системе исправленного документа о приемке.</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767389"/>
          </a:xfrm>
        </p:spPr>
        <p:txBody>
          <a:bodyPr>
            <a:normAutofit/>
          </a:bodyPr>
          <a:lstStyle/>
          <a:p>
            <a:r>
              <a:rPr lang="ru-RU" sz="2400" b="0" i="0" dirty="0">
                <a:solidFill>
                  <a:srgbClr val="FF0000"/>
                </a:solidFill>
                <a:effectLst/>
                <a:latin typeface="PT Serif" panose="020A0603040505020204" pitchFamily="18" charset="-52"/>
              </a:rPr>
              <a:t>Изменения в 44-ФЗ с 1 апреля 2022 года</a:t>
            </a:r>
            <a:br>
              <a:rPr lang="ru-RU" sz="2400" b="0" i="0" dirty="0">
                <a:solidFill>
                  <a:srgbClr val="FF0000"/>
                </a:solidFill>
                <a:effectLst/>
                <a:latin typeface="PT Serif" panose="020A0603040505020204" pitchFamily="18" charset="-52"/>
              </a:rPr>
            </a:br>
            <a:endParaRPr lang="ru-RU" sz="2400" dirty="0">
              <a:solidFill>
                <a:srgbClr val="FF0000"/>
              </a:solidFill>
            </a:endParaRPr>
          </a:p>
        </p:txBody>
      </p:sp>
      <p:sp>
        <p:nvSpPr>
          <p:cNvPr id="3" name="Объект 2"/>
          <p:cNvSpPr>
            <a:spLocks noGrp="1"/>
          </p:cNvSpPr>
          <p:nvPr>
            <p:ph idx="1"/>
          </p:nvPr>
        </p:nvSpPr>
        <p:spPr>
          <a:xfrm>
            <a:off x="838200" y="982247"/>
            <a:ext cx="10515600" cy="5510628"/>
          </a:xfrm>
        </p:spPr>
        <p:txBody>
          <a:bodyPr>
            <a:normAutofit/>
          </a:bodyPr>
          <a:lstStyle/>
          <a:p>
            <a:pPr algn="just"/>
            <a:r>
              <a:rPr lang="ru-RU" sz="1800" b="1" i="0" dirty="0">
                <a:solidFill>
                  <a:srgbClr val="22272F"/>
                </a:solidFill>
                <a:effectLst/>
                <a:latin typeface="PT Serif" panose="020A0603040505020204" pitchFamily="18" charset="-52"/>
              </a:rPr>
              <a:t>Электронный документ о приемке размещается на официальном сайте ЕИС (с 1 апреля 2022 года)</a:t>
            </a:r>
            <a:endParaRPr lang="ru-RU" sz="1800" b="0" i="0" dirty="0">
              <a:solidFill>
                <a:srgbClr val="22272F"/>
              </a:solidFill>
              <a:effectLst/>
              <a:latin typeface="PT Serif" panose="020A0603040505020204" pitchFamily="18" charset="-52"/>
            </a:endParaRPr>
          </a:p>
          <a:p>
            <a:pPr algn="just"/>
            <a:r>
              <a:rPr lang="ru-RU" sz="1800" b="0" i="0" dirty="0">
                <a:solidFill>
                  <a:srgbClr val="22272F"/>
                </a:solidFill>
                <a:effectLst/>
                <a:latin typeface="PT Serif" panose="020A0603040505020204" pitchFamily="18" charset="-52"/>
              </a:rPr>
              <a:t>(</a:t>
            </a:r>
            <a:r>
              <a:rPr lang="ru-RU" sz="1800" b="0" i="0" u="none" strike="noStrike" dirty="0">
                <a:solidFill>
                  <a:srgbClr val="3272C0"/>
                </a:solidFill>
                <a:effectLst/>
                <a:latin typeface="PT Serif" panose="020A0603040505020204" pitchFamily="18" charset="-52"/>
                <a:hlinkClick r:id="rId2"/>
              </a:rPr>
              <a:t>абзац двадцать третий подп. "д" п. 32 ст. 5</a:t>
            </a:r>
            <a:r>
              <a:rPr lang="ru-RU" sz="1800" b="0" i="0" dirty="0">
                <a:solidFill>
                  <a:srgbClr val="22272F"/>
                </a:solidFill>
                <a:effectLst/>
                <a:latin typeface="PT Serif" panose="020A0603040505020204" pitchFamily="18" charset="-52"/>
              </a:rPr>
              <a:t>, </a:t>
            </a:r>
            <a:r>
              <a:rPr lang="ru-RU" sz="1800" b="0" i="0" u="none" strike="noStrike" dirty="0">
                <a:solidFill>
                  <a:srgbClr val="3272C0"/>
                </a:solidFill>
                <a:effectLst/>
                <a:latin typeface="PT Serif" panose="020A0603040505020204" pitchFamily="18" charset="-52"/>
                <a:hlinkClick r:id="rId3"/>
              </a:rPr>
              <a:t>п. 2 ч. 9 ст. 8</a:t>
            </a:r>
            <a:r>
              <a:rPr lang="ru-RU" sz="1800" b="0" i="0" dirty="0">
                <a:solidFill>
                  <a:srgbClr val="22272F"/>
                </a:solidFill>
                <a:effectLst/>
                <a:latin typeface="PT Serif" panose="020A0603040505020204" pitchFamily="18" charset="-52"/>
              </a:rPr>
              <a:t>, </a:t>
            </a:r>
            <a:r>
              <a:rPr lang="ru-RU" sz="1800" b="0" i="0" u="none" strike="noStrike" dirty="0">
                <a:solidFill>
                  <a:srgbClr val="3272C0"/>
                </a:solidFill>
                <a:effectLst/>
                <a:latin typeface="PT Serif" panose="020A0603040505020204" pitchFamily="18" charset="-52"/>
                <a:hlinkClick r:id="rId4"/>
              </a:rPr>
              <a:t>ч. 3 ст. 9</a:t>
            </a:r>
            <a:r>
              <a:rPr lang="ru-RU" sz="1800" b="0" i="0" dirty="0">
                <a:solidFill>
                  <a:srgbClr val="22272F"/>
                </a:solidFill>
                <a:effectLst/>
                <a:latin typeface="PT Serif" panose="020A0603040505020204" pitchFamily="18" charset="-52"/>
              </a:rPr>
              <a:t> Федерального закона от 02.07.2021 N 360-ФЗ)</a:t>
            </a:r>
          </a:p>
          <a:p>
            <a:pPr algn="just"/>
            <a:r>
              <a:rPr lang="ru-RU" sz="1800" b="0" i="0" dirty="0">
                <a:solidFill>
                  <a:srgbClr val="22272F"/>
                </a:solidFill>
                <a:effectLst/>
                <a:latin typeface="PT Serif" panose="020A0603040505020204" pitchFamily="18" charset="-52"/>
              </a:rPr>
              <a:t>До 1 апреля 2022 года электронный документ о приемке с приложенными к нему документами не размещался на официальном сайте ЕИС в соответствии с </a:t>
            </a:r>
            <a:r>
              <a:rPr lang="ru-RU" sz="1800" b="0" i="0" u="none" strike="noStrike" dirty="0">
                <a:solidFill>
                  <a:srgbClr val="3272C0"/>
                </a:solidFill>
                <a:effectLst/>
                <a:latin typeface="PT Serif" panose="020A0603040505020204" pitchFamily="18" charset="-52"/>
                <a:hlinkClick r:id="rId3"/>
              </a:rPr>
              <a:t>п. 2 ч. 9 ст. 8</a:t>
            </a:r>
            <a:r>
              <a:rPr lang="ru-RU" sz="1800" b="0" i="0" dirty="0">
                <a:solidFill>
                  <a:srgbClr val="22272F"/>
                </a:solidFill>
                <a:effectLst/>
                <a:latin typeface="PT Serif" panose="020A0603040505020204" pitchFamily="18" charset="-52"/>
              </a:rPr>
              <a:t> Федерального закона от 02.07.2021 N 360-ФЗ.</a:t>
            </a:r>
          </a:p>
          <a:p>
            <a:pPr algn="just"/>
            <a:r>
              <a:rPr lang="ru-RU" sz="1800" b="0" i="0" dirty="0">
                <a:solidFill>
                  <a:srgbClr val="22272F"/>
                </a:solidFill>
                <a:effectLst/>
                <a:latin typeface="PT Serif" panose="020A0603040505020204" pitchFamily="18" charset="-52"/>
              </a:rPr>
              <a:t>Также вступила в силу </a:t>
            </a:r>
            <a:r>
              <a:rPr lang="ru-RU" sz="1800" b="0" i="0" u="none" strike="noStrike" dirty="0">
                <a:solidFill>
                  <a:srgbClr val="3272C0"/>
                </a:solidFill>
                <a:effectLst/>
                <a:latin typeface="PT Serif" panose="020A0603040505020204" pitchFamily="18" charset="-52"/>
                <a:hlinkClick r:id="rId5"/>
              </a:rPr>
              <a:t>ч. 15 ст. 94</a:t>
            </a:r>
            <a:r>
              <a:rPr lang="ru-RU" sz="1800" b="0" i="0" dirty="0">
                <a:solidFill>
                  <a:srgbClr val="22272F"/>
                </a:solidFill>
                <a:effectLst/>
                <a:latin typeface="PT Serif" panose="020A0603040505020204" pitchFamily="18" charset="-52"/>
              </a:rPr>
              <a:t> Закона N 44-ФЗ, согласно которой такой документ о приемке не размещается на официальном сайте ЕИС в случаях, предусмотренных </a:t>
            </a:r>
            <a:r>
              <a:rPr lang="ru-RU" sz="1800" b="0" i="0" u="none" strike="noStrike" dirty="0">
                <a:solidFill>
                  <a:srgbClr val="3272C0"/>
                </a:solidFill>
                <a:effectLst/>
                <a:latin typeface="PT Serif" panose="020A0603040505020204" pitchFamily="18" charset="-52"/>
                <a:hlinkClick r:id="rId6"/>
              </a:rPr>
              <a:t>ч. 5 ст. 103</a:t>
            </a:r>
            <a:r>
              <a:rPr lang="ru-RU" sz="1800" b="0" i="0" dirty="0">
                <a:solidFill>
                  <a:srgbClr val="22272F"/>
                </a:solidFill>
                <a:effectLst/>
                <a:latin typeface="PT Serif" panose="020A0603040505020204" pitchFamily="18" charset="-52"/>
              </a:rPr>
              <a:t> Закона N 44-ФЗ, т. е. в тех же случаях, что и информация и документы из реестра контрактов.</a:t>
            </a:r>
          </a:p>
          <a:p>
            <a:pPr algn="just"/>
            <a:endParaRPr lang="ru-RU" b="1" i="0" dirty="0">
              <a:solidFill>
                <a:srgbClr val="22272F"/>
              </a:solidFill>
              <a:effectLst/>
              <a:latin typeface="PT Serif" panose="020A0603040505020204" pitchFamily="18" charset="-52"/>
            </a:endParaRPr>
          </a:p>
          <a:p>
            <a:endParaRPr lang="ru-RU" dirty="0"/>
          </a:p>
          <a:p>
            <a:endParaRPr lang="ru-RU" dirty="0"/>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80568"/>
            <a:ext cx="10515600" cy="387604"/>
          </a:xfrm>
        </p:spPr>
        <p:txBody>
          <a:bodyPr>
            <a:normAutofit fontScale="90000"/>
          </a:bodyPr>
          <a:lstStyle/>
          <a:p>
            <a:r>
              <a:rPr lang="ru-RU" sz="2400" b="0" i="0" dirty="0">
                <a:solidFill>
                  <a:srgbClr val="FF0000"/>
                </a:solidFill>
                <a:effectLst/>
                <a:latin typeface="PT Serif" panose="020A0603040505020204" pitchFamily="18" charset="-52"/>
              </a:rPr>
              <a:t>Изменения в 44-ФЗ с 1 июля 2022 года – 104-ФЗ от 16.04.2022</a:t>
            </a:r>
            <a:endParaRPr lang="ru-RU" sz="2400" dirty="0">
              <a:solidFill>
                <a:srgbClr val="FF0000"/>
              </a:solidFill>
            </a:endParaRPr>
          </a:p>
        </p:txBody>
      </p:sp>
      <p:sp>
        <p:nvSpPr>
          <p:cNvPr id="3" name="Объект 2"/>
          <p:cNvSpPr>
            <a:spLocks noGrp="1"/>
          </p:cNvSpPr>
          <p:nvPr>
            <p:ph idx="1"/>
          </p:nvPr>
        </p:nvSpPr>
        <p:spPr>
          <a:xfrm>
            <a:off x="538152" y="678532"/>
            <a:ext cx="10515600" cy="5762217"/>
          </a:xfrm>
        </p:spPr>
        <p:txBody>
          <a:bodyPr>
            <a:normAutofit fontScale="92500" lnSpcReduction="20000"/>
          </a:bodyPr>
          <a:lstStyle/>
          <a:p>
            <a:pPr algn="ctr"/>
            <a:r>
              <a:rPr lang="ru-RU" sz="1400" b="1" i="0" dirty="0">
                <a:solidFill>
                  <a:srgbClr val="22272F"/>
                </a:solidFill>
                <a:effectLst/>
                <a:latin typeface="PT Serif" panose="020A0603040505020204" pitchFamily="18" charset="-52"/>
              </a:rPr>
              <a:t>Статья 95. Изменение, расторжение контракта</a:t>
            </a:r>
          </a:p>
          <a:p>
            <a:pPr algn="just"/>
            <a:r>
              <a:rPr lang="ru-RU" sz="1400" b="0" i="0" dirty="0">
                <a:solidFill>
                  <a:srgbClr val="FF0000"/>
                </a:solidFill>
                <a:effectLst/>
                <a:latin typeface="PT Serif" panose="020A0603040505020204" pitchFamily="18" charset="-52"/>
              </a:rPr>
              <a:t>Новая 22.2. Заказчик не позднее двух рабочих дней, следующих за днем вступления в силу решения поставщика об одностороннем отказе от исполнения контракта, направляет в соответствии с порядком, предусмотренным </a:t>
            </a:r>
            <a:r>
              <a:rPr lang="ru-RU" sz="1400" b="0" i="0" u="none" strike="noStrike" dirty="0">
                <a:solidFill>
                  <a:srgbClr val="FF0000"/>
                </a:solidFill>
                <a:effectLst/>
                <a:latin typeface="PT Serif" panose="020A0603040505020204" pitchFamily="18" charset="-52"/>
                <a:hlinkClick r:id="rId2"/>
              </a:rPr>
              <a:t>пунктом 1 части 10 статьи 104</a:t>
            </a:r>
            <a:r>
              <a:rPr lang="ru-RU" sz="1400" b="0" i="0" dirty="0">
                <a:solidFill>
                  <a:srgbClr val="FF0000"/>
                </a:solidFill>
                <a:effectLst/>
                <a:latin typeface="PT Serif" panose="020A0603040505020204" pitchFamily="18" charset="-52"/>
              </a:rPr>
              <a:t> настоящего Федерального закона, обращение о включении информации о поставщике (подрядчике, исполнителе) в реестр недобросовестных поставщиков (подрядчиков, исполнителей).</a:t>
            </a:r>
          </a:p>
          <a:p>
            <a:pPr algn="just"/>
            <a:endParaRPr lang="ru-RU" sz="1400" dirty="0">
              <a:solidFill>
                <a:srgbClr val="FF0000"/>
              </a:solidFill>
              <a:latin typeface="PT Serif" panose="020A0603040505020204" pitchFamily="18" charset="-52"/>
            </a:endParaRPr>
          </a:p>
          <a:p>
            <a:pPr algn="just"/>
            <a:r>
              <a:rPr lang="ru-RU" sz="1400" b="0" i="0" dirty="0">
                <a:effectLst/>
                <a:latin typeface="PT Serif" panose="020A0603040505020204" pitchFamily="18" charset="-52"/>
              </a:rPr>
              <a:t>2. В реестр недобросовестных поставщиков включается информация об участниках закупок, уклонившихся от заключения контрактов, а также о поставщиках (подрядчиках, исполнителях), </a:t>
            </a:r>
            <a:r>
              <a:rPr lang="ru-RU" sz="1400" b="0" i="0" dirty="0">
                <a:solidFill>
                  <a:srgbClr val="FF0000"/>
                </a:solidFill>
                <a:effectLst/>
                <a:latin typeface="PT Serif" panose="020A0603040505020204" pitchFamily="18" charset="-52"/>
              </a:rPr>
              <a:t>не исполнивших или ненадлежащим образом исполнивших обязательства, предусмотренные контрактами.</a:t>
            </a:r>
          </a:p>
          <a:p>
            <a:pPr algn="just"/>
            <a:endParaRPr lang="ru-RU" sz="1400" dirty="0">
              <a:solidFill>
                <a:srgbClr val="FF0000"/>
              </a:solidFill>
              <a:latin typeface="PT Serif" panose="020A0603040505020204" pitchFamily="18" charset="-52"/>
            </a:endParaRPr>
          </a:p>
          <a:p>
            <a:pPr algn="just"/>
            <a:r>
              <a:rPr lang="ru-RU" sz="1400" b="0" i="0" dirty="0">
                <a:solidFill>
                  <a:srgbClr val="22272F"/>
                </a:solidFill>
                <a:effectLst/>
                <a:latin typeface="PT Serif" panose="020A0603040505020204" pitchFamily="18" charset="-52"/>
              </a:rPr>
              <a:t>4. Заказчик либо уполномоченный орган или уполномоченное учреждение, наделенные полномочиями в соответствии со </a:t>
            </a:r>
            <a:r>
              <a:rPr lang="ru-RU" sz="1400" b="0" i="0" u="none" strike="noStrike" dirty="0">
                <a:solidFill>
                  <a:srgbClr val="3272C0"/>
                </a:solidFill>
                <a:effectLst/>
                <a:latin typeface="PT Serif" panose="020A0603040505020204" pitchFamily="18" charset="-52"/>
                <a:hlinkClick r:id="rId3"/>
              </a:rPr>
              <a:t>статьей 26</a:t>
            </a:r>
            <a:r>
              <a:rPr lang="ru-RU" sz="1400" b="0" i="0" dirty="0">
                <a:solidFill>
                  <a:srgbClr val="22272F"/>
                </a:solidFill>
                <a:effectLst/>
                <a:latin typeface="PT Serif" panose="020A0603040505020204" pitchFamily="18" charset="-52"/>
              </a:rPr>
              <a:t> настоящего Федерального закона, направляет в федеральный орган исполнительной власти, уполномоченный на осуществление контроля в сфере закупок, обращение о включении информации об участнике закупки или о поставщике (подрядчике, исполнителе) в реестр недобросовестных поставщиков в срок, предусмотренный </a:t>
            </a:r>
            <a:r>
              <a:rPr lang="ru-RU" sz="1400" b="0" i="0" u="none" strike="noStrike" dirty="0">
                <a:solidFill>
                  <a:srgbClr val="3272C0"/>
                </a:solidFill>
                <a:effectLst/>
                <a:latin typeface="PT Serif" panose="020A0603040505020204" pitchFamily="18" charset="-52"/>
                <a:hlinkClick r:id="rId4"/>
              </a:rPr>
              <a:t>подпунктом "б" пункта 2 части 6 статьи 51</a:t>
            </a:r>
            <a:r>
              <a:rPr lang="ru-RU" sz="1400" b="0" i="0" dirty="0">
                <a:solidFill>
                  <a:srgbClr val="22272F"/>
                </a:solidFill>
                <a:effectLst/>
                <a:latin typeface="PT Serif" panose="020A0603040505020204" pitchFamily="18" charset="-52"/>
              </a:rPr>
              <a:t>, </a:t>
            </a:r>
          </a:p>
          <a:p>
            <a:pPr algn="just"/>
            <a:r>
              <a:rPr lang="ru-RU" sz="1050" b="0" i="1" dirty="0">
                <a:solidFill>
                  <a:srgbClr val="22272F"/>
                </a:solidFill>
                <a:effectLst/>
                <a:latin typeface="PT Serif" panose="020A0603040505020204" pitchFamily="18" charset="-52"/>
              </a:rPr>
              <a:t>б) формирует и направляет в соответствии с порядком, предусмотренным </a:t>
            </a:r>
            <a:r>
              <a:rPr lang="ru-RU" sz="1050" b="0" i="1" u="none" strike="noStrike" dirty="0">
                <a:solidFill>
                  <a:srgbClr val="3272C0"/>
                </a:solidFill>
                <a:effectLst/>
                <a:latin typeface="PT Serif" panose="020A0603040505020204" pitchFamily="18" charset="-52"/>
                <a:hlinkClick r:id="rId5"/>
              </a:rPr>
              <a:t>частью 10 статьи 104</a:t>
            </a:r>
            <a:r>
              <a:rPr lang="ru-RU" sz="1050" b="0" i="1" dirty="0">
                <a:solidFill>
                  <a:srgbClr val="22272F"/>
                </a:solidFill>
                <a:effectLst/>
                <a:latin typeface="PT Serif" panose="020A0603040505020204" pitchFamily="18" charset="-52"/>
              </a:rPr>
              <a:t> настоящего Федерального закона, </a:t>
            </a:r>
            <a:r>
              <a:rPr lang="ru-RU" sz="1050" b="1" i="1" dirty="0">
                <a:solidFill>
                  <a:srgbClr val="22272F"/>
                </a:solidFill>
                <a:effectLst/>
                <a:latin typeface="PT Serif" panose="020A0603040505020204" pitchFamily="18" charset="-52"/>
              </a:rPr>
              <a:t>в день размещения в единой информационной системе протокола</a:t>
            </a:r>
            <a:r>
              <a:rPr lang="ru-RU" sz="1050" b="0" i="1" dirty="0">
                <a:solidFill>
                  <a:srgbClr val="22272F"/>
                </a:solidFill>
                <a:effectLst/>
                <a:latin typeface="PT Serif" panose="020A0603040505020204" pitchFamily="18" charset="-52"/>
              </a:rPr>
              <a:t>, предусмотренного </a:t>
            </a:r>
            <a:r>
              <a:rPr lang="ru-RU" sz="1050" b="0" i="1" u="none" strike="noStrike" dirty="0">
                <a:solidFill>
                  <a:srgbClr val="3272C0"/>
                </a:solidFill>
                <a:effectLst/>
                <a:latin typeface="PT Serif" panose="020A0603040505020204" pitchFamily="18" charset="-52"/>
                <a:hlinkClick r:id="rId6"/>
              </a:rPr>
              <a:t>подпунктом "а"</a:t>
            </a:r>
            <a:r>
              <a:rPr lang="ru-RU" sz="1050" b="0" i="1" dirty="0">
                <a:solidFill>
                  <a:srgbClr val="22272F"/>
                </a:solidFill>
                <a:effectLst/>
                <a:latin typeface="PT Serif" panose="020A0603040505020204" pitchFamily="18" charset="-52"/>
              </a:rPr>
              <a:t> настоящего пункта </a:t>
            </a:r>
            <a:r>
              <a:rPr lang="ru-RU" sz="1050" b="0" i="1" dirty="0">
                <a:solidFill>
                  <a:srgbClr val="7030A0"/>
                </a:solidFill>
                <a:effectLst/>
                <a:latin typeface="PT Serif" panose="020A0603040505020204" pitchFamily="18" charset="-52"/>
              </a:rPr>
              <a:t>(протокол об уклонении)</a:t>
            </a:r>
            <a:r>
              <a:rPr lang="ru-RU" sz="1050" b="0" i="1" dirty="0">
                <a:solidFill>
                  <a:srgbClr val="22272F"/>
                </a:solidFill>
                <a:effectLst/>
                <a:latin typeface="PT Serif" panose="020A0603040505020204" pitchFamily="18" charset="-52"/>
              </a:rPr>
              <a:t>, обращение о включении информации об участнике закупки в реестр недобросовестных поставщиков (подрядчиков, исполнителей);</a:t>
            </a:r>
            <a:endParaRPr lang="ru-RU" sz="1400" i="1" u="none" strike="noStrike" dirty="0">
              <a:solidFill>
                <a:srgbClr val="22272F"/>
              </a:solidFill>
              <a:latin typeface="PT Serif" panose="020A0603040505020204" pitchFamily="18" charset="-52"/>
              <a:hlinkClick r:id="rId7"/>
            </a:endParaRPr>
          </a:p>
          <a:p>
            <a:pPr algn="just"/>
            <a:r>
              <a:rPr lang="ru-RU" sz="1400" b="0" i="0" u="none" strike="noStrike" dirty="0">
                <a:solidFill>
                  <a:srgbClr val="3272C0"/>
                </a:solidFill>
                <a:effectLst/>
                <a:latin typeface="PT Serif" panose="020A0603040505020204" pitchFamily="18" charset="-52"/>
                <a:hlinkClick r:id="rId7"/>
              </a:rPr>
              <a:t>подпунктом "в" пункта 4 части 14 статьи 73</a:t>
            </a:r>
            <a:r>
              <a:rPr lang="ru-RU" sz="1400" b="0" i="0" dirty="0">
                <a:solidFill>
                  <a:srgbClr val="22272F"/>
                </a:solidFill>
                <a:effectLst/>
                <a:latin typeface="PT Serif" panose="020A0603040505020204" pitchFamily="18" charset="-52"/>
              </a:rPr>
              <a:t>, </a:t>
            </a:r>
          </a:p>
          <a:p>
            <a:pPr algn="just"/>
            <a:r>
              <a:rPr lang="ru-RU" sz="1050" b="0" i="1" dirty="0">
                <a:solidFill>
                  <a:srgbClr val="22272F"/>
                </a:solidFill>
                <a:effectLst/>
                <a:latin typeface="PT Serif" panose="020A0603040505020204" pitchFamily="18" charset="-52"/>
              </a:rPr>
              <a:t>в) направляет в соответствии с порядком, предусмотренным </a:t>
            </a:r>
            <a:r>
              <a:rPr lang="ru-RU" sz="1050" b="0" i="1" u="none" strike="noStrike" dirty="0">
                <a:solidFill>
                  <a:srgbClr val="3272C0"/>
                </a:solidFill>
                <a:effectLst/>
                <a:latin typeface="PT Serif" panose="020A0603040505020204" pitchFamily="18" charset="-52"/>
                <a:hlinkClick r:id="rId5"/>
              </a:rPr>
              <a:t>частью 10 статьи 104</a:t>
            </a:r>
            <a:r>
              <a:rPr lang="ru-RU" sz="1050" b="0" i="1" dirty="0">
                <a:solidFill>
                  <a:srgbClr val="22272F"/>
                </a:solidFill>
                <a:effectLst/>
                <a:latin typeface="PT Serif" panose="020A0603040505020204" pitchFamily="18" charset="-52"/>
              </a:rPr>
              <a:t> настоящего Федерального закона, обращение о включении информации об участнике закупки в реестр недобросовестных поставщиков (подрядчиков, исполнителей);</a:t>
            </a:r>
            <a:endParaRPr lang="ru-RU" sz="1400" i="1" strike="noStrike" dirty="0">
              <a:solidFill>
                <a:srgbClr val="22272F"/>
              </a:solidFill>
              <a:latin typeface="PT Serif" panose="020A0603040505020204" pitchFamily="18" charset="-52"/>
              <a:hlinkClick r:id="rId8"/>
            </a:endParaRPr>
          </a:p>
          <a:p>
            <a:pPr algn="just"/>
            <a:r>
              <a:rPr lang="ru-RU" sz="1400" b="0" i="0" u="none" strike="noStrike" dirty="0">
                <a:solidFill>
                  <a:srgbClr val="3272C0"/>
                </a:solidFill>
                <a:effectLst/>
                <a:latin typeface="PT Serif" panose="020A0603040505020204" pitchFamily="18" charset="-52"/>
                <a:hlinkClick r:id="rId8"/>
              </a:rPr>
              <a:t>частями 16</a:t>
            </a:r>
            <a:r>
              <a:rPr lang="ru-RU" sz="1400" b="0" i="0" dirty="0">
                <a:solidFill>
                  <a:srgbClr val="22272F"/>
                </a:solidFill>
                <a:effectLst/>
                <a:latin typeface="PT Serif" panose="020A0603040505020204" pitchFamily="18" charset="-52"/>
              </a:rPr>
              <a:t> </a:t>
            </a:r>
          </a:p>
          <a:p>
            <a:pPr algn="just"/>
            <a:r>
              <a:rPr lang="ru-RU" sz="1050" b="0" i="1" dirty="0">
                <a:solidFill>
                  <a:srgbClr val="22272F"/>
                </a:solidFill>
                <a:effectLst/>
                <a:latin typeface="PT Serif" panose="020A0603040505020204" pitchFamily="18" charset="-52"/>
              </a:rPr>
              <a:t>16. Заказчик не позднее двух рабочих дней, следующих за днем вступления в силу решения заказчика об одностороннем отказе от исполнения контракта в связи с неисполнением или ненадлежащим исполнением поставщиком (подрядчиком, исполнителем) обязательств, предусмотренных контрактом, направляет в соответствии с порядком, предусмотренным </a:t>
            </a:r>
            <a:r>
              <a:rPr lang="ru-RU" sz="1050" b="0" i="1" u="none" strike="noStrike" dirty="0">
                <a:solidFill>
                  <a:srgbClr val="3272C0"/>
                </a:solidFill>
                <a:effectLst/>
                <a:latin typeface="PT Serif" panose="020A0603040505020204" pitchFamily="18" charset="-52"/>
                <a:hlinkClick r:id="rId2"/>
              </a:rPr>
              <a:t>пунктом 1 части 10 статьи 104</a:t>
            </a:r>
            <a:r>
              <a:rPr lang="ru-RU" sz="1050" b="0" i="1" dirty="0">
                <a:solidFill>
                  <a:srgbClr val="22272F"/>
                </a:solidFill>
                <a:effectLst/>
                <a:latin typeface="PT Serif" panose="020A0603040505020204" pitchFamily="18" charset="-52"/>
              </a:rPr>
              <a:t> настоящего Федерального закона, обращение о включении информации о поставщике (подрядчике, исполнителе) в реестр недобросовестных поставщиков (подрядчиков, исполнителей).</a:t>
            </a:r>
            <a:endParaRPr lang="ru-RU" sz="1400" b="0" i="1" dirty="0">
              <a:solidFill>
                <a:srgbClr val="22272F"/>
              </a:solidFill>
              <a:effectLst/>
              <a:latin typeface="PT Serif" panose="020A0603040505020204" pitchFamily="18" charset="-52"/>
            </a:endParaRPr>
          </a:p>
          <a:p>
            <a:pPr algn="just"/>
            <a:r>
              <a:rPr lang="ru-RU" sz="1400" b="0" i="0" dirty="0">
                <a:solidFill>
                  <a:srgbClr val="22272F"/>
                </a:solidFill>
                <a:effectLst/>
                <a:latin typeface="PT Serif" panose="020A0603040505020204" pitchFamily="18" charset="-52"/>
              </a:rPr>
              <a:t>и </a:t>
            </a:r>
            <a:r>
              <a:rPr lang="ru-RU" sz="1400" b="0" i="0" u="none" strike="noStrike" dirty="0">
                <a:solidFill>
                  <a:srgbClr val="3272C0"/>
                </a:solidFill>
                <a:effectLst/>
                <a:latin typeface="PT Serif" panose="020A0603040505020204" pitchFamily="18" charset="-52"/>
                <a:hlinkClick r:id="rId9"/>
              </a:rPr>
              <a:t>22.2 статьи 95</a:t>
            </a:r>
            <a:r>
              <a:rPr lang="ru-RU" sz="1400" b="0" i="0" dirty="0">
                <a:solidFill>
                  <a:srgbClr val="22272F"/>
                </a:solidFill>
                <a:effectLst/>
                <a:latin typeface="PT Serif" panose="020A0603040505020204" pitchFamily="18" charset="-52"/>
              </a:rPr>
              <a:t>  </a:t>
            </a:r>
            <a:r>
              <a:rPr lang="ru-RU" sz="1400" b="0" i="1" dirty="0">
                <a:solidFill>
                  <a:srgbClr val="7030A0"/>
                </a:solidFill>
                <a:effectLst/>
                <a:latin typeface="PT Serif" panose="020A0603040505020204" pitchFamily="18" charset="-52"/>
              </a:rPr>
              <a:t>(см. выше) </a:t>
            </a:r>
            <a:r>
              <a:rPr lang="ru-RU" sz="1400" b="0" i="0" dirty="0">
                <a:solidFill>
                  <a:srgbClr val="22272F"/>
                </a:solidFill>
                <a:effectLst/>
                <a:latin typeface="PT Serif" panose="020A0603040505020204" pitchFamily="18" charset="-52"/>
              </a:rPr>
              <a:t>настоящего Федерального закона, </a:t>
            </a:r>
          </a:p>
          <a:p>
            <a:pPr algn="just"/>
            <a:r>
              <a:rPr lang="ru-RU" sz="1400" b="0" i="0" dirty="0">
                <a:solidFill>
                  <a:srgbClr val="22272F"/>
                </a:solidFill>
                <a:effectLst/>
                <a:latin typeface="PT Serif" panose="020A0603040505020204" pitchFamily="18" charset="-52"/>
              </a:rPr>
              <a:t>или </a:t>
            </a:r>
            <a:r>
              <a:rPr lang="ru-RU" sz="1400" b="0" i="0" dirty="0">
                <a:solidFill>
                  <a:srgbClr val="FF0000"/>
                </a:solidFill>
                <a:effectLst/>
                <a:latin typeface="PT Serif" panose="020A0603040505020204" pitchFamily="18" charset="-52"/>
              </a:rPr>
              <a:t>не позднее двух рабочих дней</a:t>
            </a:r>
            <a:r>
              <a:rPr lang="ru-RU" sz="1400" b="0" i="0" dirty="0">
                <a:solidFill>
                  <a:srgbClr val="22272F"/>
                </a:solidFill>
                <a:effectLst/>
                <a:latin typeface="PT Serif" panose="020A0603040505020204" pitchFamily="18" charset="-52"/>
              </a:rPr>
              <a:t>, следующих за днем поступления заказчику решения суда о расторжении контракта в связи с существенным нарушением поставщиком (подрядчиком, исполнителем) условий контракта.</a:t>
            </a:r>
            <a:endParaRPr lang="ru-RU" sz="1400" b="1" dirty="0">
              <a:solidFill>
                <a:srgbClr val="FF0000"/>
              </a:solidFill>
            </a:endParaRP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80568"/>
            <a:ext cx="10515600" cy="387604"/>
          </a:xfrm>
        </p:spPr>
        <p:txBody>
          <a:bodyPr>
            <a:normAutofit fontScale="90000"/>
          </a:bodyPr>
          <a:lstStyle/>
          <a:p>
            <a:r>
              <a:rPr lang="ru-RU" sz="2400" b="0" i="0" dirty="0">
                <a:solidFill>
                  <a:srgbClr val="FF0000"/>
                </a:solidFill>
                <a:effectLst/>
                <a:latin typeface="PT Serif" panose="020A0603040505020204" pitchFamily="18" charset="-52"/>
              </a:rPr>
              <a:t>Изменения в 44-ФЗ с 1 июля 2022 года – 104-ФЗ от 16.04.2022</a:t>
            </a:r>
            <a:endParaRPr lang="ru-RU" sz="2400" dirty="0">
              <a:solidFill>
                <a:srgbClr val="FF0000"/>
              </a:solidFill>
            </a:endParaRPr>
          </a:p>
        </p:txBody>
      </p:sp>
      <p:sp>
        <p:nvSpPr>
          <p:cNvPr id="3" name="Объект 2"/>
          <p:cNvSpPr>
            <a:spLocks noGrp="1"/>
          </p:cNvSpPr>
          <p:nvPr>
            <p:ph idx="1"/>
          </p:nvPr>
        </p:nvSpPr>
        <p:spPr>
          <a:xfrm>
            <a:off x="538152" y="678532"/>
            <a:ext cx="10515600" cy="5762217"/>
          </a:xfrm>
        </p:spPr>
        <p:txBody>
          <a:bodyPr>
            <a:normAutofit/>
          </a:bodyPr>
          <a:lstStyle/>
          <a:p>
            <a:pPr algn="ctr"/>
            <a:r>
              <a:rPr lang="ru-RU" sz="1400" b="1" i="0" dirty="0">
                <a:solidFill>
                  <a:srgbClr val="22272F"/>
                </a:solidFill>
                <a:effectLst/>
                <a:latin typeface="PT Serif" panose="020A0603040505020204" pitchFamily="18" charset="-52"/>
              </a:rPr>
              <a:t>Статья 95. Изменение, расторжение контракта</a:t>
            </a:r>
          </a:p>
          <a:p>
            <a:pPr algn="just"/>
            <a:r>
              <a:rPr lang="ru-RU" sz="1400" b="0" i="0" dirty="0">
                <a:solidFill>
                  <a:srgbClr val="22272F"/>
                </a:solidFill>
                <a:effectLst/>
                <a:latin typeface="PT Serif" panose="020A0603040505020204" pitchFamily="18" charset="-52"/>
              </a:rPr>
              <a:t>7. </a:t>
            </a:r>
            <a:r>
              <a:rPr lang="ru-RU" sz="1400" b="1" i="0" dirty="0">
                <a:solidFill>
                  <a:srgbClr val="22272F"/>
                </a:solidFill>
                <a:effectLst/>
                <a:latin typeface="PT Serif" panose="020A0603040505020204" pitchFamily="18" charset="-52"/>
              </a:rPr>
              <a:t>В течение пяти рабочих дней </a:t>
            </a:r>
            <a:r>
              <a:rPr lang="ru-RU" sz="1400" b="0" i="0" dirty="0">
                <a:solidFill>
                  <a:srgbClr val="22272F"/>
                </a:solidFill>
                <a:effectLst/>
                <a:latin typeface="PT Serif" panose="020A0603040505020204" pitchFamily="18" charset="-52"/>
              </a:rPr>
              <a:t>с даты поступления обращения, указанного в </a:t>
            </a:r>
            <a:r>
              <a:rPr lang="ru-RU" sz="1400" b="0" i="0" u="none" strike="noStrike" dirty="0">
                <a:solidFill>
                  <a:srgbClr val="3272C0"/>
                </a:solidFill>
                <a:effectLst/>
                <a:latin typeface="PT Serif" panose="020A0603040505020204" pitchFamily="18" charset="-52"/>
                <a:hlinkClick r:id="rId2"/>
              </a:rPr>
              <a:t>части 4</a:t>
            </a:r>
            <a:r>
              <a:rPr lang="ru-RU" sz="1400" b="0" i="0" dirty="0">
                <a:solidFill>
                  <a:srgbClr val="22272F"/>
                </a:solidFill>
                <a:effectLst/>
                <a:latin typeface="PT Serif" panose="020A0603040505020204" pitchFamily="18" charset="-52"/>
              </a:rPr>
              <a:t> настоящей статьи, федеральный орган исполнительной власти, уполномоченный на осуществление контроля в сфере закупок, осуществляет проверку содержащихся в таком обращении фактов, свидетельствующих об уклонении участника закупки от заключения контракта , о расторжении контракта по решению суда </a:t>
            </a:r>
            <a:r>
              <a:rPr lang="ru-RU" sz="1400" b="0" i="0" dirty="0">
                <a:solidFill>
                  <a:srgbClr val="FF0000"/>
                </a:solidFill>
                <a:effectLst/>
                <a:latin typeface="PT Serif" panose="020A0603040505020204" pitchFamily="18" charset="-52"/>
              </a:rPr>
              <a:t>в связи с существенным нарушением поставщиком (подрядчиком, исполнителем) условий контракта, </a:t>
            </a:r>
            <a:r>
              <a:rPr lang="ru-RU" sz="1400" b="0" i="0" dirty="0">
                <a:solidFill>
                  <a:srgbClr val="22272F"/>
                </a:solidFill>
                <a:effectLst/>
                <a:latin typeface="PT Serif" panose="020A0603040505020204" pitchFamily="18" charset="-52"/>
              </a:rPr>
              <a:t>об одностороннем отказе заказчика от исполнения контракта в связи с существенными нарушениями поставщиком (подрядчиком, исполнителем) условий контракта </a:t>
            </a:r>
            <a:r>
              <a:rPr lang="ru-RU" sz="1400" b="0" i="0" dirty="0">
                <a:solidFill>
                  <a:srgbClr val="FF0000"/>
                </a:solidFill>
                <a:effectLst/>
                <a:latin typeface="PT Serif" panose="020A0603040505020204" pitchFamily="18" charset="-52"/>
              </a:rPr>
              <a:t>или об отсутствии оснований для одностороннего отказа поставщика (подрядчика, исполнителя) от исполнения контракта</a:t>
            </a:r>
            <a:r>
              <a:rPr lang="ru-RU" sz="1400" b="0" i="0" dirty="0">
                <a:solidFill>
                  <a:srgbClr val="22272F"/>
                </a:solidFill>
                <a:effectLst/>
                <a:latin typeface="PT Serif" panose="020A0603040505020204" pitchFamily="18" charset="-52"/>
              </a:rPr>
              <a:t>. По результатам такой проверки принимается решение о включении в реестр недобросовестных поставщиков соответствующей информации или решение об отказе в ее включении в реестр недобросовестных поставщиков. В случае принятия решения о включении в реестр недобросовестных поставщиков информации о лицах, указанных в </a:t>
            </a:r>
            <a:r>
              <a:rPr lang="ru-RU" sz="1400" b="0" i="0" u="none" strike="noStrike" dirty="0">
                <a:solidFill>
                  <a:srgbClr val="3272C0"/>
                </a:solidFill>
                <a:effectLst/>
                <a:latin typeface="PT Serif" panose="020A0603040505020204" pitchFamily="18" charset="-52"/>
                <a:hlinkClick r:id="rId3"/>
              </a:rPr>
              <a:t>части 2</a:t>
            </a:r>
            <a:r>
              <a:rPr lang="ru-RU" sz="1400" b="0" i="0" dirty="0">
                <a:solidFill>
                  <a:srgbClr val="22272F"/>
                </a:solidFill>
                <a:effectLst/>
                <a:latin typeface="PT Serif" panose="020A0603040505020204" pitchFamily="18" charset="-52"/>
              </a:rPr>
              <a:t> настоящей статьи, такая информация включается в этот реестр не позднее трех рабочих дней с даты принятия данного решения.</a:t>
            </a:r>
          </a:p>
          <a:p>
            <a:pPr algn="just"/>
            <a:endParaRPr lang="ru-RU" sz="1400" dirty="0">
              <a:solidFill>
                <a:srgbClr val="22272F"/>
              </a:solidFill>
              <a:latin typeface="PT Serif" panose="020A0603040505020204" pitchFamily="18" charset="-52"/>
            </a:endParaRPr>
          </a:p>
          <a:p>
            <a:pPr algn="just"/>
            <a:r>
              <a:rPr lang="ru-RU" sz="1400" b="0" i="0" dirty="0">
                <a:solidFill>
                  <a:srgbClr val="22272F"/>
                </a:solidFill>
                <a:effectLst/>
                <a:latin typeface="PT Serif" panose="020A0603040505020204" pitchFamily="18" charset="-52"/>
              </a:rPr>
              <a:t>11. Включение в реестр недобросовестных поставщиков информации об участнике закупки, </a:t>
            </a:r>
            <a:r>
              <a:rPr lang="ru-RU" sz="1400" b="0" i="0" strike="sngStrike" dirty="0">
                <a:solidFill>
                  <a:srgbClr val="22272F"/>
                </a:solidFill>
                <a:effectLst/>
                <a:latin typeface="PT Serif" panose="020A0603040505020204" pitchFamily="18" charset="-52"/>
              </a:rPr>
              <a:t>уклонившемся от заключения контра</a:t>
            </a:r>
            <a:r>
              <a:rPr lang="ru-RU" sz="1400" b="0" i="0" dirty="0">
                <a:solidFill>
                  <a:srgbClr val="22272F"/>
                </a:solidFill>
                <a:effectLst/>
                <a:latin typeface="PT Serif" panose="020A0603040505020204" pitchFamily="18" charset="-52"/>
              </a:rPr>
              <a:t>кта, о поставщике (подрядчике, исполнителе),</a:t>
            </a:r>
            <a:r>
              <a:rPr lang="ru-RU" sz="1400" b="0" i="0" strike="sngStrike" dirty="0">
                <a:solidFill>
                  <a:srgbClr val="22272F"/>
                </a:solidFill>
                <a:effectLst/>
                <a:latin typeface="PT Serif" panose="020A0603040505020204" pitchFamily="18" charset="-52"/>
              </a:rPr>
              <a:t> с которым контракт расторгнут по решению суда или в случае одностороннего отказа заказчика от исполнения контракта</a:t>
            </a:r>
            <a:r>
              <a:rPr lang="ru-RU" sz="1400" b="0" i="0" dirty="0">
                <a:solidFill>
                  <a:srgbClr val="22272F"/>
                </a:solidFill>
                <a:effectLst/>
                <a:latin typeface="PT Serif" panose="020A0603040505020204" pitchFamily="18" charset="-52"/>
              </a:rPr>
              <a:t>, содержащаяся в реестре недобросовестных поставщиков информация, неисполнение действий, предусмотренных </a:t>
            </a:r>
            <a:r>
              <a:rPr lang="ru-RU" sz="1400" b="0" i="0" u="none" strike="noStrike" dirty="0">
                <a:solidFill>
                  <a:srgbClr val="3272C0"/>
                </a:solidFill>
                <a:effectLst/>
                <a:latin typeface="PT Serif" panose="020A0603040505020204" pitchFamily="18" charset="-52"/>
                <a:hlinkClick r:id="rId4"/>
              </a:rPr>
              <a:t>частью 9</a:t>
            </a:r>
            <a:r>
              <a:rPr lang="ru-RU" sz="1400" b="0" i="0" dirty="0">
                <a:solidFill>
                  <a:srgbClr val="22272F"/>
                </a:solidFill>
                <a:effectLst/>
                <a:latin typeface="PT Serif" panose="020A0603040505020204" pitchFamily="18" charset="-52"/>
              </a:rPr>
              <a:t> настоящей статьи, могут быть обжалованы заинтересованным лицом в судебном порядке.</a:t>
            </a:r>
            <a:endParaRPr lang="ru-RU" sz="1400" b="1" dirty="0">
              <a:solidFill>
                <a:srgbClr val="FF0000"/>
              </a:solidFill>
            </a:endParaRP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389234"/>
            <a:ext cx="10515600" cy="1325563"/>
          </a:xfrm>
        </p:spPr>
        <p:txBody>
          <a:bodyPr/>
          <a:lstStyle/>
          <a:p>
            <a:pPr algn="ctr"/>
            <a:r>
              <a:rPr lang="ru-RU" sz="3200" b="1" dirty="0">
                <a:solidFill>
                  <a:srgbClr val="00B0F0"/>
                </a:solidFill>
              </a:rPr>
              <a:t>Изменения в постановлении Правительства Российской Федерации от 19.12.2013 № 1186 «Об установлении размера цены контракта, предельного размера цены контракта, при которых или при превышении которых существенные условия контракта могут быть изменены по соглашению сторон на основании решения Правительства Российской Федерации, высшего исполнительного органа государственной власти субъекта Российской Федерации и местной администрации, в случае если исполнение контракта по независящим от сторон контракта обстоятельствам без изменения его условий невозможно» - </a:t>
            </a:r>
            <a:r>
              <a:rPr lang="ru-RU" sz="3200" b="1" dirty="0">
                <a:solidFill>
                  <a:srgbClr val="FF0000"/>
                </a:solidFill>
              </a:rPr>
              <a:t>изменено с 01.01.2022 и 08.01.2022</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13913" y="511731"/>
            <a:ext cx="10515600" cy="4351338"/>
          </a:xfrm>
        </p:spPr>
        <p:txBody>
          <a:bodyPr/>
          <a:lstStyle/>
          <a:p>
            <a:r>
              <a:rPr lang="ru-RU" sz="1400" dirty="0">
                <a:solidFill>
                  <a:srgbClr val="FF0000"/>
                </a:solidFill>
              </a:rPr>
              <a:t>Новая редакция </a:t>
            </a:r>
            <a:r>
              <a:rPr lang="ru-RU" sz="1400" dirty="0"/>
              <a:t>1. Установить следующие размеры цены контракта, заключенного на срок не менее чем 3 года для обеспечения федеральных нужд, нужд субъекта Российской Федерации и на срок не менее чем 1 год для обеспечения муниципальных нужд, при которой или при превышении которой существенные условия контракта могут быть изменены в установленном порядке, в случае если выполнение контракта по независящим от сторон контракта обстоятельствам </a:t>
            </a:r>
            <a:r>
              <a:rPr lang="ru-RU" sz="1400" b="1" dirty="0"/>
              <a:t>без изменения его условий невозможно</a:t>
            </a:r>
            <a:r>
              <a:rPr lang="ru-RU" sz="1400" dirty="0"/>
              <a:t>:</a:t>
            </a:r>
          </a:p>
          <a:p>
            <a:endParaRPr lang="ru-RU" sz="1400" dirty="0"/>
          </a:p>
          <a:p>
            <a:r>
              <a:rPr lang="ru-RU" sz="1400" dirty="0">
                <a:solidFill>
                  <a:srgbClr val="FF0000"/>
                </a:solidFill>
              </a:rPr>
              <a:t>10 млрд. рублей </a:t>
            </a:r>
            <a:r>
              <a:rPr lang="ru-RU" sz="1400" dirty="0"/>
              <a:t>- для контракта, заключенного для обеспечения федеральных нужд, за исключением контрактов, предусмотренных абзацами пятым и шестым настоящего пункта;</a:t>
            </a:r>
          </a:p>
          <a:p>
            <a:endParaRPr lang="ru-RU" sz="1400" dirty="0"/>
          </a:p>
          <a:p>
            <a:r>
              <a:rPr lang="ru-RU" sz="1400" dirty="0">
                <a:solidFill>
                  <a:srgbClr val="FF0000"/>
                </a:solidFill>
              </a:rPr>
              <a:t>1 млрд. рублей </a:t>
            </a:r>
            <a:r>
              <a:rPr lang="ru-RU" sz="1400" dirty="0"/>
              <a:t>- для контракта, заключенного для обеспечения нужд субъекта Российской Федерации, за исключением контракта, предусмотренного абзацем шестым настоящего пункта;</a:t>
            </a:r>
          </a:p>
          <a:p>
            <a:endParaRPr lang="ru-RU" sz="1400" dirty="0"/>
          </a:p>
          <a:p>
            <a:r>
              <a:rPr lang="ru-RU" sz="1400" dirty="0">
                <a:solidFill>
                  <a:srgbClr val="FF0000"/>
                </a:solidFill>
              </a:rPr>
              <a:t>500 млн. рублей </a:t>
            </a:r>
            <a:r>
              <a:rPr lang="ru-RU" sz="1400" dirty="0"/>
              <a:t>- для контракта, заключенного для обеспечения муниципальных нужд, за исключением контракта, предусмотренного абзацем шестым настоящего пункта;</a:t>
            </a:r>
          </a:p>
          <a:p>
            <a:endParaRPr lang="ru-RU" sz="1400" dirty="0"/>
          </a:p>
          <a:p>
            <a:r>
              <a:rPr lang="ru-RU" sz="1400" dirty="0">
                <a:solidFill>
                  <a:srgbClr val="FF0000"/>
                </a:solidFill>
              </a:rPr>
              <a:t>40 млн. рублей </a:t>
            </a:r>
            <a:r>
              <a:rPr lang="ru-RU" sz="1400" dirty="0"/>
              <a:t>- для контракта, заключенного для обеспечения федеральных нужд, включающего выполнение работ по проведению клинических исследований лекарственных препаратов для медицинского применения;</a:t>
            </a:r>
          </a:p>
          <a:p>
            <a:endParaRPr lang="ru-RU" sz="1400" dirty="0"/>
          </a:p>
          <a:p>
            <a:r>
              <a:rPr lang="ru-RU" sz="1400" dirty="0">
                <a:solidFill>
                  <a:srgbClr val="FF0000"/>
                </a:solidFill>
              </a:rPr>
              <a:t>100 млн. рублей </a:t>
            </a:r>
            <a:r>
              <a:rPr lang="ru-RU" sz="1400" dirty="0"/>
              <a:t>- для контракта жизненного цикла.</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13913" y="511731"/>
            <a:ext cx="10515600" cy="4351338"/>
          </a:xfrm>
        </p:spPr>
        <p:txBody>
          <a:bodyPr/>
          <a:lstStyle/>
          <a:p>
            <a:r>
              <a:rPr lang="ru-RU" sz="1400" dirty="0"/>
              <a:t> 1.1. Установить предельный размер цены контракта, при которой или при превышении которой существенные условия заключенного на срок не менее 1 года контракта</a:t>
            </a:r>
            <a:r>
              <a:rPr lang="ru-RU" sz="1400" dirty="0">
                <a:solidFill>
                  <a:srgbClr val="FF0000"/>
                </a:solidFill>
              </a:rPr>
              <a:t>, предусмотренного частью 16 (при условии, что контракт жизненного цикла предусматривает проектирование, строительство, реконструкцию, капитальный ремонт объекта капитального строительства) и частью 16 1 статьи 34 Федерального закона "О контрактной системе в сфере закупок товаров, работ, услуг для обеспечения государственных и муниципальных нужд"</a:t>
            </a:r>
            <a:r>
              <a:rPr lang="ru-RU" sz="1400" dirty="0"/>
              <a:t>, предметом которого является выполнение работ по строительству, реконструкции, капитальному ремонту, сносу объекта капитального строительства, проведению работ по сохранению объектов культурного наследия, могут быть изменены в установленном порядке в случае возникновения при исполнении такого контракта независящих от сторон контракта обстоятельств, влекущих невозможность его исполнения, в том числе необходимость внесения изменений в проектную документацию, </a:t>
            </a:r>
            <a:r>
              <a:rPr lang="ru-RU" sz="1400" b="1" dirty="0"/>
              <a:t>- 100 млн. рублей</a:t>
            </a:r>
            <a:r>
              <a:rPr lang="ru-RU" sz="1400" dirty="0"/>
              <a:t>, </a:t>
            </a:r>
            <a:r>
              <a:rPr lang="ru-RU" sz="1400" u="sng" dirty="0"/>
              <a:t>за исключением контрактов, заключенных </a:t>
            </a:r>
            <a:r>
              <a:rPr lang="ru-RU" sz="1400" b="1" u="sng" dirty="0">
                <a:solidFill>
                  <a:srgbClr val="FF0000"/>
                </a:solidFill>
              </a:rPr>
              <a:t>до 31 декабря 2022 </a:t>
            </a:r>
            <a:r>
              <a:rPr lang="ru-RU" sz="1400" u="sng" dirty="0"/>
              <a:t>г.</a:t>
            </a:r>
            <a:r>
              <a:rPr lang="ru-RU" sz="1400" i="1" u="sng" dirty="0"/>
              <a:t>, </a:t>
            </a:r>
            <a:r>
              <a:rPr lang="ru-RU" sz="1400" u="sng" dirty="0"/>
              <a:t>в отношении которых такой предельный размер составляет 1 млн. рублей.</a:t>
            </a:r>
          </a:p>
          <a:p>
            <a:endParaRPr lang="ru-RU" sz="1400" u="sng" dirty="0"/>
          </a:p>
          <a:p>
            <a:endParaRPr lang="ru-RU" sz="1400" dirty="0">
              <a:solidFill>
                <a:srgbClr val="FF0000"/>
              </a:solidFill>
            </a:endParaRPr>
          </a:p>
          <a:p>
            <a:r>
              <a:rPr lang="ru-RU" sz="1400" dirty="0">
                <a:solidFill>
                  <a:srgbClr val="FF0000"/>
                </a:solidFill>
              </a:rPr>
              <a:t>Новый 1 2</a:t>
            </a:r>
            <a:r>
              <a:rPr lang="ru-RU" sz="1400" dirty="0"/>
              <a:t>. Установить предельный размер цены контракта, при которой или при превышении которой существенные условия заключенного на срок не менее 1 года контракта, </a:t>
            </a:r>
            <a:r>
              <a:rPr lang="ru-RU" sz="1400" b="1" dirty="0"/>
              <a:t>предметом которого является выполнение научно-исследовательских, опытно-конструкторских или технологических работ</a:t>
            </a:r>
            <a:r>
              <a:rPr lang="ru-RU" sz="1400" dirty="0"/>
              <a:t>, могут быть изменены в установленном порядке в случае возникновения при исполнении такого контракта независящих от сторон контракта обстоятельств, влекущих невозможность его исполнения</a:t>
            </a:r>
            <a:r>
              <a:rPr lang="ru-RU" sz="1400" dirty="0">
                <a:solidFill>
                  <a:srgbClr val="FF0000"/>
                </a:solidFill>
              </a:rPr>
              <a:t>, - 100 млн. рублей.</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121112"/>
            <a:ext cx="10515600" cy="6448363"/>
          </a:xfrm>
        </p:spPr>
        <p:txBody>
          <a:bodyPr>
            <a:normAutofit fontScale="92500" lnSpcReduction="20000"/>
          </a:bodyPr>
          <a:lstStyle/>
          <a:p>
            <a:pPr marL="0" indent="0" algn="ctr">
              <a:buNone/>
            </a:pPr>
            <a:r>
              <a:rPr lang="ru-RU" dirty="0">
                <a:solidFill>
                  <a:srgbClr val="00B0F0"/>
                </a:solidFill>
              </a:rPr>
              <a:t>Новые случаи изменения контракта, в том числе возможность  корректировки строительного контракт, если из-за непредвиденных обстоятельств его нельзя исполнить (Федеральный закон от 30 декабря 2021 г. № 476-ФЗ).</a:t>
            </a:r>
          </a:p>
          <a:p>
            <a:pPr marL="0" indent="0" algn="ctr">
              <a:buNone/>
            </a:pPr>
            <a:endParaRPr lang="ru-RU" dirty="0">
              <a:solidFill>
                <a:srgbClr val="00B0F0"/>
              </a:solidFill>
            </a:endParaRPr>
          </a:p>
          <a:p>
            <a:pPr marL="0" indent="0" algn="just">
              <a:buNone/>
            </a:pPr>
            <a:r>
              <a:rPr lang="ru-RU" sz="1700" dirty="0"/>
              <a:t> </a:t>
            </a:r>
            <a:r>
              <a:rPr lang="ru-RU" sz="1700" dirty="0">
                <a:solidFill>
                  <a:srgbClr val="FF0000"/>
                </a:solidFill>
              </a:rPr>
              <a:t>Новая часть 70  в статье 112. </a:t>
            </a:r>
            <a:r>
              <a:rPr lang="ru-RU" sz="1700" dirty="0"/>
              <a:t>В случаях и порядке (см. следующий слайд), которые установлены Правительством Российской Федерации, в 2021 и 2022 годах положения пункта 8 части 1 статьи 95 настоящего Федерального закона также применяются к контрактам, которые заключены </a:t>
            </a:r>
            <a:r>
              <a:rPr lang="ru-RU" sz="1700" b="1" dirty="0"/>
              <a:t>на срок менее одного года </a:t>
            </a:r>
            <a:r>
              <a:rPr lang="ru-RU" sz="1700" dirty="0"/>
              <a:t>и предметом которых является выполнение работ по строительству, реконструкции, капитальному ремонту, сносу объекта капитального строительства, проведению работ по сохранению объектов культурного наследия.</a:t>
            </a:r>
          </a:p>
          <a:p>
            <a:pPr marL="0" indent="0" algn="just">
              <a:buNone/>
            </a:pPr>
            <a:endParaRPr lang="ru-RU" sz="1700" dirty="0"/>
          </a:p>
          <a:p>
            <a:pPr marL="0" indent="0" algn="just">
              <a:buNone/>
            </a:pPr>
            <a:endParaRPr lang="ru-RU" sz="1700" dirty="0"/>
          </a:p>
          <a:p>
            <a:pPr marL="0" indent="0" algn="just">
              <a:buNone/>
            </a:pPr>
            <a:r>
              <a:rPr lang="ru-RU" sz="1700" i="1" dirty="0"/>
              <a:t>8) если при исполнении заключенного на срок не менее одного года контракта, предусмотренного частью 16 (при условии, что контракт жизненного цикла предусматривает проектирование, строительство, реконструкцию, капитальный ремонт объекта капитального строительства) и частью 16.1 статьи 34 настоящего Федерального закона, контракта, предметом которого является выполнение работ по строительству, реконструкции, капитальному ремонту, сносу объекта капитального строительства, проведению работ по сохранению объектов культурного наследия, цена которого составляет или превышает предельный размер (предельные размеры) цены, установленный Правительством Российской Федерации, возникли независящие от сторон контракта обстоятельства, влекущие невозможность его исполнения, в том числе необходимость внесения изменений в проектную документацию. Предусмотренное настоящим пунктом </a:t>
            </a:r>
            <a:r>
              <a:rPr lang="ru-RU" sz="1700" b="1" i="1" dirty="0"/>
              <a:t>изменение осуществляется при наличии в письменной форме обоснования такого изменения на основании решения Правительства Российской Федерации, высшего исполнительного органа государственной власти субъекта Российской Федерации, местной администрации </a:t>
            </a:r>
            <a:r>
              <a:rPr lang="ru-RU" sz="1700" i="1" dirty="0"/>
              <a:t>при осуществлении закупки для федеральных нужд, нужд субъекта Российской Федерации, муниципальных нужд соответственно и при условии, что такое изменение не приведет к увеличению срока исполнения контракта и (или) цены контракта более чем на тридцать процентов. При этом в указанный срок не включается срок получения в соответствии с законодательством о градостроительной деятельности положительного заключения экспертизы проектной документации в случае необходимости внесения в нее изменений;</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2668" y="60934"/>
            <a:ext cx="11176247" cy="817956"/>
          </a:xfrm>
        </p:spPr>
        <p:txBody>
          <a:bodyPr>
            <a:normAutofit/>
          </a:bodyPr>
          <a:lstStyle/>
          <a:p>
            <a:pPr algn="ctr"/>
            <a:r>
              <a:rPr lang="ru-RU" sz="2400" dirty="0">
                <a:solidFill>
                  <a:srgbClr val="00B0F0"/>
                </a:solidFill>
              </a:rPr>
              <a:t>Постановление Правительства РФ от 9 августа 2021 г. N 1315</a:t>
            </a:r>
            <a:br>
              <a:rPr lang="ru-RU" sz="2400" dirty="0">
                <a:solidFill>
                  <a:srgbClr val="00B0F0"/>
                </a:solidFill>
              </a:rPr>
            </a:br>
            <a:r>
              <a:rPr lang="ru-RU" sz="2400" dirty="0">
                <a:solidFill>
                  <a:srgbClr val="00B0F0"/>
                </a:solidFill>
              </a:rPr>
              <a:t>"О внесении изменений в некоторые акты Правительства Российской Федерации"</a:t>
            </a:r>
          </a:p>
        </p:txBody>
      </p:sp>
      <p:sp>
        <p:nvSpPr>
          <p:cNvPr id="3" name="Объект 2"/>
          <p:cNvSpPr>
            <a:spLocks noGrp="1"/>
          </p:cNvSpPr>
          <p:nvPr>
            <p:ph idx="1"/>
          </p:nvPr>
        </p:nvSpPr>
        <p:spPr>
          <a:xfrm>
            <a:off x="232668" y="782814"/>
            <a:ext cx="11726663" cy="4351338"/>
          </a:xfrm>
        </p:spPr>
        <p:txBody>
          <a:bodyPr>
            <a:normAutofit fontScale="25000" lnSpcReduction="20000"/>
          </a:bodyPr>
          <a:lstStyle/>
          <a:p>
            <a:r>
              <a:rPr lang="ru-RU" sz="5600" b="1" dirty="0">
                <a:solidFill>
                  <a:srgbClr val="FF0000"/>
                </a:solidFill>
              </a:rPr>
              <a:t>В связи с существенным увеличением в 2021 году цен на строительные ресурсы Правительство Российской Федерации постановляет:</a:t>
            </a:r>
          </a:p>
          <a:p>
            <a:r>
              <a:rPr lang="ru-RU" sz="5600" dirty="0"/>
              <a:t>2. Установить, что при исполнении контракта, предметом которого является выполнение работ по строительству, реконструкции, капитальному ремонту, сносу объекта капитального строительства, проведению работ по сохранению объектов культурного наследия и который заключен в соответствии с Федеральным законом "О контрактной системе в сфере закупок товаров, работ, услуг для обеспечения государственных и муниципальных нужд" для обеспечения федеральных нужд (далее - контракт):</a:t>
            </a:r>
          </a:p>
          <a:p>
            <a:r>
              <a:rPr lang="ru-RU" sz="5600" dirty="0"/>
              <a:t>а) допускается в соответствии с пунктом 8 части 1 статьи 95 и частью 70 статьи 112 Федерального закона "О контрактной системе в сфере закупок товаров, работ, услуг для обеспечения государственных и муниципальных нужд" изменение существенных условий контракта, стороной которого является заказчик, указанный в приложении к настоящему постановлению, в том числе изменение (увеличение) цены контракта, при совокупности следующих условий:</a:t>
            </a:r>
          </a:p>
          <a:p>
            <a:endParaRPr lang="ru-RU" sz="5600" dirty="0"/>
          </a:p>
          <a:p>
            <a:r>
              <a:rPr lang="ru-RU" sz="5600" dirty="0"/>
              <a:t>изменение существенных условий контракта осуществляется в пределах лимитов бюджетных обязательств, доведенных до получателя средств федерального бюджета и бюджетов государственных внебюджетных фондов в соответствии с бюджетным законодательством Российской Федерации, на срок исполнения контракта и не приводит к увеличению срока исполнения контракта и (или) цены контракта более чем на 30 процентов;</a:t>
            </a:r>
          </a:p>
          <a:p>
            <a:r>
              <a:rPr lang="ru-RU" sz="5600" dirty="0"/>
              <a:t>предусмотренные проектной документацией соответствующего объекта капитального строительства (актом, утвержденным застройщиком или техническим заказчиком и содержащим перечень дефектов оснований, строительных конструкций, систем инженерно-технического обеспечения и сетей инженерно-технического обеспечения с указанием качественных и количественных характеристик таких дефектов, и заданием застройщика или технического заказчика на проектирование в зависимости от содержания работ) физические объемы работ, конструктивные, организационно-технологические и другие решения не изменяются;</a:t>
            </a:r>
          </a:p>
          <a:p>
            <a:r>
              <a:rPr lang="ru-RU" sz="5600" dirty="0"/>
              <a:t>размер изменения (увеличения) цены контракта определяется в порядке, установленном приказом Министерства строительства и жилищно-коммунального хозяйства Российской Федерации, а цены контракта, размер которой составляет или превышает 100 млн. рублей, - по результатам повторной государственной экспертизы проектной документации, проводимой в части проверки достоверности определения сметной стоимости строительства, реконструкции, капитального ремонта, сноса объекта капитального строительства, проведения работ по сохранению объектов культурного наследия в соответствии с пунктом 45 14 Положения об организации и проведении государственной экспертизы проектной документации и результатов инженерных изысканий, утвержденного постановлением Правительства Российской Федерации от 5 марта 2007 г. N 145 "О порядке организации и проведения государственной экспертизы проектной документации и результатов инженерных изысканий" (в редакции настоящего постановления);</a:t>
            </a:r>
          </a:p>
          <a:p>
            <a:r>
              <a:rPr lang="ru-RU" sz="5600" dirty="0"/>
              <a:t>изменение существенных условий контракта осуществляется путем заключения заказчиком и поставщиком (подрядчиком, исполнителем) соглашения об изменении условий контракта на основании поступившего заказчику в письменной форме предложения поставщика (подрядчика, исполнителя) об изменении существенных условий контракта в связи с существенным увеличением цен на строительные ресурсы, подлежащие поставке и (или) использованию при исполнении такого контракта, с приложением информации и документов, обосновывающих такое предложение;</a:t>
            </a:r>
          </a:p>
          <a:p>
            <a:r>
              <a:rPr lang="ru-RU" sz="5600" dirty="0"/>
              <a:t>контракт заключен до 1 января 2022 г. и обязательства по нему на дату заключения соглашения об изменении условий контракта не исполнены;</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FF832315-BD83-E3B7-B5BA-185475335B5E}"/>
              </a:ext>
            </a:extLst>
          </p:cNvPr>
          <p:cNvSpPr>
            <a:spLocks noGrp="1"/>
          </p:cNvSpPr>
          <p:nvPr>
            <p:ph idx="1"/>
          </p:nvPr>
        </p:nvSpPr>
        <p:spPr>
          <a:xfrm>
            <a:off x="838200" y="792691"/>
            <a:ext cx="10515600" cy="4351338"/>
          </a:xfrm>
        </p:spPr>
        <p:txBody>
          <a:bodyPr>
            <a:noAutofit/>
          </a:bodyPr>
          <a:lstStyle/>
          <a:p>
            <a:pPr algn="l"/>
            <a:r>
              <a:rPr lang="ru-RU" sz="1400" b="1" i="0" u="none" strike="noStrike" baseline="0" dirty="0"/>
              <a:t>7. </a:t>
            </a:r>
            <a:r>
              <a:rPr lang="ru-RU" sz="1400" b="0" i="0" u="none" strike="noStrike" baseline="0" dirty="0"/>
              <a:t>Законом № 360-ФЗ в статью 3 Закона № 44-ФЗ введено понятие «отдельный этап исполнения контракта», а именно:</a:t>
            </a:r>
          </a:p>
          <a:p>
            <a:pPr algn="l"/>
            <a:r>
              <a:rPr lang="ru-RU" sz="1400" b="0" i="0" u="none" strike="noStrike" baseline="0" dirty="0"/>
              <a:t>Отдельный этап исполнения контракта - часть обязательства поставщика (подрядчика, исполнителя), в отношении которого контрактом установлена обязанность заказчика по обеспечению приемки (с оформлением в соответствии с настоящим Федеральным законом документа о приемке) и оплаты поставленного товара, выполненной работы, оказанной услуги.</a:t>
            </a:r>
          </a:p>
          <a:p>
            <a:pPr algn="l"/>
            <a:r>
              <a:rPr lang="ru-RU" sz="1400" b="0" i="0" u="none" strike="noStrike" baseline="0" dirty="0"/>
              <a:t>Согласно пунктам 8 и 9 части 1 статьи 42 Закона № 44-ФЗ извещение об осуществлении закупки должно содержать следующую информацию:</a:t>
            </a:r>
          </a:p>
          <a:p>
            <a:pPr algn="l"/>
            <a:r>
              <a:rPr lang="ru-RU" sz="1400" b="0" i="0" u="none" strike="noStrike" baseline="0" dirty="0"/>
              <a:t>- срок исполнения контракта (отдельных этапов исполнения контракта, если проектом контракта предусмотрены такие этапы;</a:t>
            </a:r>
          </a:p>
          <a:p>
            <a:pPr algn="l"/>
            <a:r>
              <a:rPr lang="ru-RU" sz="1400" b="0" i="0" u="none" strike="noStrike" baseline="0" dirty="0"/>
              <a:t>- начальную (максимальную) цену контракта (цену отдельных этапов исполнения контракта, если проектом контракта предусмотрены такие этапы).</a:t>
            </a:r>
          </a:p>
          <a:p>
            <a:pPr algn="l"/>
            <a:r>
              <a:rPr lang="ru-RU" sz="1400" b="0" i="0" u="none" strike="noStrike" baseline="0" dirty="0"/>
              <a:t>В соответствии с пунктом 6 части 2 статьи 103 Закона № 44-ФЗ цена контракта (отдельного этапа исполнения контракта) и срок исполнения контракта (отдельного этапа исполнения контракта) вносятся заказчиком в реестр контрактов.</a:t>
            </a:r>
          </a:p>
          <a:p>
            <a:pPr algn="l"/>
            <a:r>
              <a:rPr lang="ru-RU" sz="1400" b="0" i="0" u="none" strike="noStrike" baseline="0" dirty="0"/>
              <a:t>Учитывая вышеизложенное, возникает проблема, связанная с невозможностью корректного выполнения вышеуказанных норм в случае, например, поставки товаров, оказания услуг «по заявке заказчика», когда заранее невозможно определить конкретные сроки и объемы этапов.</a:t>
            </a:r>
          </a:p>
          <a:p>
            <a:pPr algn="l"/>
            <a:r>
              <a:rPr lang="ru-RU" sz="1400" b="0" i="0" u="none" strike="noStrike" baseline="0" dirty="0"/>
              <a:t>С целью решения вышеизложенной проблемы, просим инициировать внесение изменений в пункт 8.4 части 1 статьи 3 Закона №44-ФЗ, изложив его в следующей редакции:</a:t>
            </a:r>
          </a:p>
          <a:p>
            <a:pPr algn="l"/>
            <a:r>
              <a:rPr lang="ru-RU" sz="1400" b="0" i="0" u="none" strike="noStrike" baseline="0" dirty="0"/>
              <a:t>«Отдельный этап исполнения контракта - часть обязательства поставщика (подрядчика, исполнителя), в отношении которого контрактом установлена обязанность заказчика обеспечить приемку (с оформлением в соответствии с настоящим Федеральным законом документа о приемке) и оплату поставленного товара, выполненной работы, оказанной услуги. </a:t>
            </a:r>
            <a:r>
              <a:rPr lang="ru-RU" sz="1400" b="1" i="0" u="none" strike="noStrike" baseline="0" dirty="0"/>
              <a:t>Распространяется на закупки, в которых контрактом определены конкретные сроки и объемы поставки товара, выполнения работ, оказания услуг».</a:t>
            </a:r>
            <a:endParaRPr lang="ru-RU" sz="1400" dirty="0"/>
          </a:p>
        </p:txBody>
      </p:sp>
    </p:spTree>
    <p:extLst>
      <p:ext uri="{BB962C8B-B14F-4D97-AF65-F5344CB8AC3E}">
        <p14:creationId xmlns:p14="http://schemas.microsoft.com/office/powerpoint/2010/main" val="3154131823"/>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stretch>
            <a:fillRect/>
          </a:stretch>
        </p:blipFill>
        <p:spPr>
          <a:xfrm>
            <a:off x="2986482" y="134224"/>
            <a:ext cx="5042000" cy="5858181"/>
          </a:xfrm>
        </p:spPr>
      </p:pic>
      <p:sp>
        <p:nvSpPr>
          <p:cNvPr id="7" name="TextBox 6"/>
          <p:cNvSpPr txBox="1"/>
          <p:nvPr/>
        </p:nvSpPr>
        <p:spPr>
          <a:xfrm>
            <a:off x="832607" y="496263"/>
            <a:ext cx="254815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ru-RU" sz="1800" b="0" i="0" u="none" strike="noStrike" kern="1200" cap="none" spc="0" normalizeH="0" baseline="0" noProof="0" dirty="0">
                <a:ln>
                  <a:noFill/>
                </a:ln>
                <a:solidFill>
                  <a:srgbClr val="FF0000"/>
                </a:solidFill>
                <a:effectLst/>
                <a:uLnTx/>
                <a:uFillTx/>
                <a:latin typeface="Calibri" panose="020F0502020204030204"/>
                <a:ea typeface="+mn-ea"/>
                <a:cs typeface="+mn-cs"/>
              </a:rPr>
              <a:t>С 18.04.2022</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stretch>
            <a:fillRect/>
          </a:stretch>
        </p:blipFill>
        <p:spPr>
          <a:xfrm>
            <a:off x="2516697" y="394283"/>
            <a:ext cx="5055453" cy="5782680"/>
          </a:xfrm>
        </p:spPr>
      </p:pic>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stretch>
            <a:fillRect/>
          </a:stretch>
        </p:blipFill>
        <p:spPr>
          <a:xfrm>
            <a:off x="2617365" y="385894"/>
            <a:ext cx="5233823" cy="5791069"/>
          </a:xfrm>
        </p:spPr>
      </p:pic>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a:solidFill>
                  <a:srgbClr val="00B0F0"/>
                </a:solidFill>
              </a:rPr>
              <a:t>Статья 112 дополнена частью 65.1 с 8 марта 2022 г. - Федеральный закон от 8 марта 2022 г. N 46-ФЗ</a:t>
            </a:r>
          </a:p>
        </p:txBody>
      </p:sp>
      <p:sp>
        <p:nvSpPr>
          <p:cNvPr id="3" name="Объект 2"/>
          <p:cNvSpPr>
            <a:spLocks noGrp="1"/>
          </p:cNvSpPr>
          <p:nvPr>
            <p:ph idx="1"/>
          </p:nvPr>
        </p:nvSpPr>
        <p:spPr/>
        <p:txBody>
          <a:bodyPr>
            <a:normAutofit/>
          </a:bodyPr>
          <a:lstStyle/>
          <a:p>
            <a:r>
              <a:rPr lang="ru-RU" sz="2000" dirty="0"/>
              <a:t>65.1. </a:t>
            </a:r>
            <a:r>
              <a:rPr lang="ru-RU" sz="2000" b="1" dirty="0"/>
              <a:t>По соглашению сторон </a:t>
            </a:r>
            <a:r>
              <a:rPr lang="ru-RU" sz="2000" dirty="0"/>
              <a:t>допускается изменение существенных условий контракта, заключенного </a:t>
            </a:r>
            <a:r>
              <a:rPr lang="ru-RU" sz="2000" dirty="0">
                <a:solidFill>
                  <a:srgbClr val="FF0000"/>
                </a:solidFill>
              </a:rPr>
              <a:t>до 1 января 2023 года</a:t>
            </a:r>
            <a:r>
              <a:rPr lang="ru-RU" sz="2000" dirty="0"/>
              <a:t>, если при исполнении такого контракта возникли независящие от сторон контракта обстоятельства, влекущие невозможность его исполнения. Предусмотренное настоящей частью изменение осуществляется с соблюдением положений частей 1.3 - 1.6 статьи 95 настоящего Федерального закона </a:t>
            </a:r>
            <a:r>
              <a:rPr lang="ru-RU" sz="2000" u="sng" dirty="0"/>
              <a:t>на основании решения Правительства Российской Федерации, высшего исполнительного органа государственной власти субъекта Российской Федерации, местной администрации при осуществлении закупки для федеральных нужд, нужд субъекта Российской Федерации, муниципальных нужд соответственно.</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p:cNvGraphicFramePr>
            <a:graphicFrameLocks noGrp="1"/>
          </p:cNvGraphicFramePr>
          <p:nvPr>
            <p:ph idx="1"/>
          </p:nvPr>
        </p:nvGraphicFramePr>
        <p:xfrm>
          <a:off x="399496" y="76724"/>
          <a:ext cx="11345661" cy="3175000"/>
        </p:xfrm>
        <a:graphic>
          <a:graphicData uri="http://schemas.openxmlformats.org/drawingml/2006/table">
            <a:tbl>
              <a:tblPr firstRow="1" bandRow="1">
                <a:tableStyleId>{5C22544A-7EE6-4342-B048-85BDC9FD1C3A}</a:tableStyleId>
              </a:tblPr>
              <a:tblGrid>
                <a:gridCol w="3781887">
                  <a:extLst>
                    <a:ext uri="{9D8B030D-6E8A-4147-A177-3AD203B41FA5}">
                      <a16:colId xmlns:a16="http://schemas.microsoft.com/office/drawing/2014/main" val="20000"/>
                    </a:ext>
                  </a:extLst>
                </a:gridCol>
                <a:gridCol w="2938508">
                  <a:extLst>
                    <a:ext uri="{9D8B030D-6E8A-4147-A177-3AD203B41FA5}">
                      <a16:colId xmlns:a16="http://schemas.microsoft.com/office/drawing/2014/main" val="20001"/>
                    </a:ext>
                  </a:extLst>
                </a:gridCol>
                <a:gridCol w="4625266">
                  <a:extLst>
                    <a:ext uri="{9D8B030D-6E8A-4147-A177-3AD203B41FA5}">
                      <a16:colId xmlns:a16="http://schemas.microsoft.com/office/drawing/2014/main" val="20002"/>
                    </a:ext>
                  </a:extLst>
                </a:gridCol>
              </a:tblGrid>
              <a:tr h="370840">
                <a:tc>
                  <a:txBody>
                    <a:bodyPr/>
                    <a:lstStyle/>
                    <a:p>
                      <a:r>
                        <a:rPr lang="ru-RU" sz="1600" dirty="0"/>
                        <a:t>Документ (информация), направляемый в реестр контрактов</a:t>
                      </a:r>
                    </a:p>
                  </a:txBody>
                  <a:tcPr/>
                </a:tc>
                <a:tc>
                  <a:txBody>
                    <a:bodyPr/>
                    <a:lstStyle/>
                    <a:p>
                      <a:r>
                        <a:rPr lang="ru-RU" sz="1600" dirty="0"/>
                        <a:t>Сроки направления</a:t>
                      </a:r>
                    </a:p>
                  </a:txBody>
                  <a:tcPr/>
                </a:tc>
                <a:tc>
                  <a:txBody>
                    <a:bodyPr/>
                    <a:lstStyle/>
                    <a:p>
                      <a:r>
                        <a:rPr lang="ru-RU" sz="1600" dirty="0"/>
                        <a:t>От какого момента</a:t>
                      </a:r>
                    </a:p>
                  </a:txBody>
                  <a:tcPr/>
                </a:tc>
                <a:extLst>
                  <a:ext uri="{0D108BD9-81ED-4DB2-BD59-A6C34878D82A}">
                    <a16:rowId xmlns:a16="http://schemas.microsoft.com/office/drawing/2014/main" val="10000"/>
                  </a:ext>
                </a:extLst>
              </a:tr>
              <a:tr h="370840">
                <a:tc>
                  <a:txBody>
                    <a:bodyPr/>
                    <a:lstStyle/>
                    <a:p>
                      <a:r>
                        <a:rPr lang="ru-RU" sz="1600" dirty="0"/>
                        <a:t>Информация о заключении нового контракта</a:t>
                      </a:r>
                    </a:p>
                  </a:txBody>
                  <a:tcPr/>
                </a:tc>
                <a:tc>
                  <a:txBody>
                    <a:bodyPr/>
                    <a:lstStyle/>
                    <a:p>
                      <a:r>
                        <a:rPr lang="ru-RU" sz="1600" dirty="0"/>
                        <a:t>В течение 5 рабочих дней</a:t>
                      </a:r>
                    </a:p>
                  </a:txBody>
                  <a:tcPr/>
                </a:tc>
                <a:tc>
                  <a:txBody>
                    <a:bodyPr/>
                    <a:lstStyle/>
                    <a:p>
                      <a:r>
                        <a:rPr lang="ru-RU" sz="1600" dirty="0"/>
                        <a:t>с даты заключения контракта</a:t>
                      </a:r>
                    </a:p>
                  </a:txBody>
                  <a:tcPr/>
                </a:tc>
                <a:extLst>
                  <a:ext uri="{0D108BD9-81ED-4DB2-BD59-A6C34878D82A}">
                    <a16:rowId xmlns:a16="http://schemas.microsoft.com/office/drawing/2014/main" val="10001"/>
                  </a:ext>
                </a:extLst>
              </a:tr>
              <a:tr h="370840">
                <a:tc>
                  <a:txBody>
                    <a:bodyPr/>
                    <a:lstStyle/>
                    <a:p>
                      <a:r>
                        <a:rPr lang="ru-RU" sz="1600" dirty="0"/>
                        <a:t>Изменения в условия контракта</a:t>
                      </a:r>
                    </a:p>
                  </a:txBody>
                  <a:tcPr/>
                </a:tc>
                <a:tc>
                  <a:txBody>
                    <a:bodyPr/>
                    <a:lstStyle/>
                    <a:p>
                      <a:r>
                        <a:rPr lang="ru-RU" sz="1600" dirty="0"/>
                        <a:t>В течение 5 рабочих дней </a:t>
                      </a:r>
                    </a:p>
                  </a:txBody>
                  <a:tcPr/>
                </a:tc>
                <a:tc>
                  <a:txBody>
                    <a:bodyPr/>
                    <a:lstStyle/>
                    <a:p>
                      <a:r>
                        <a:rPr lang="ru-RU" sz="1600" dirty="0"/>
                        <a:t>с даты внесения изменений</a:t>
                      </a:r>
                    </a:p>
                  </a:txBody>
                  <a:tcPr/>
                </a:tc>
                <a:extLst>
                  <a:ext uri="{0D108BD9-81ED-4DB2-BD59-A6C34878D82A}">
                    <a16:rowId xmlns:a16="http://schemas.microsoft.com/office/drawing/2014/main" val="10002"/>
                  </a:ext>
                </a:extLst>
              </a:tr>
              <a:tr h="370840">
                <a:tc>
                  <a:txBody>
                    <a:bodyPr/>
                    <a:lstStyle/>
                    <a:p>
                      <a:r>
                        <a:rPr lang="ru-RU" sz="1600" dirty="0"/>
                        <a:t>Информация об исполнении контракта</a:t>
                      </a:r>
                    </a:p>
                  </a:txBody>
                  <a:tcPr/>
                </a:tc>
                <a:tc>
                  <a:txBody>
                    <a:bodyPr/>
                    <a:lstStyle/>
                    <a:p>
                      <a:r>
                        <a:rPr lang="ru-RU" sz="1600" dirty="0"/>
                        <a:t>Не позднее 5 рабочих дней </a:t>
                      </a:r>
                    </a:p>
                  </a:txBody>
                  <a:tcPr/>
                </a:tc>
                <a:tc>
                  <a:txBody>
                    <a:bodyPr/>
                    <a:lstStyle/>
                    <a:p>
                      <a:r>
                        <a:rPr lang="ru-RU" sz="1600" dirty="0"/>
                        <a:t>со дня, следующего за днем соответственно исполнения контракта (отдельного этапа исполнения контракта), расторжения контракта</a:t>
                      </a:r>
                    </a:p>
                  </a:txBody>
                  <a:tcPr/>
                </a:tc>
                <a:extLst>
                  <a:ext uri="{0D108BD9-81ED-4DB2-BD59-A6C34878D82A}">
                    <a16:rowId xmlns:a16="http://schemas.microsoft.com/office/drawing/2014/main" val="10003"/>
                  </a:ext>
                </a:extLst>
              </a:tr>
              <a:tr h="370840">
                <a:tc>
                  <a:txBody>
                    <a:bodyPr/>
                    <a:lstStyle/>
                    <a:p>
                      <a:r>
                        <a:rPr lang="ru-RU" sz="1600" dirty="0"/>
                        <a:t>Информация о приемке ТРУ</a:t>
                      </a:r>
                    </a:p>
                  </a:txBody>
                  <a:tcPr/>
                </a:tc>
                <a:tc>
                  <a:txBody>
                    <a:bodyPr/>
                    <a:lstStyle/>
                    <a:p>
                      <a:r>
                        <a:rPr lang="ru-RU" sz="1600" dirty="0"/>
                        <a:t>Не позднее 1 рабочего дня</a:t>
                      </a:r>
                    </a:p>
                  </a:txBody>
                  <a:tcPr/>
                </a:tc>
                <a:tc>
                  <a:txBody>
                    <a:bodyPr/>
                    <a:lstStyle/>
                    <a:p>
                      <a:r>
                        <a:rPr lang="ru-RU" sz="1600" dirty="0"/>
                        <a:t>со дня, следующего за днем соответственно исполнения контракта (отдельного этапа исполнения контракта), расторжения контракта,</a:t>
                      </a:r>
                    </a:p>
                  </a:txBody>
                  <a:tcPr/>
                </a:tc>
                <a:extLst>
                  <a:ext uri="{0D108BD9-81ED-4DB2-BD59-A6C34878D82A}">
                    <a16:rowId xmlns:a16="http://schemas.microsoft.com/office/drawing/2014/main" val="10004"/>
                  </a:ext>
                </a:extLst>
              </a:tr>
            </a:tbl>
          </a:graphicData>
        </a:graphic>
      </p:graphicFrame>
      <p:graphicFrame>
        <p:nvGraphicFramePr>
          <p:cNvPr id="5" name="Таблица 5"/>
          <p:cNvGraphicFramePr>
            <a:graphicFrameLocks noGrp="1"/>
          </p:cNvGraphicFramePr>
          <p:nvPr/>
        </p:nvGraphicFramePr>
        <p:xfrm>
          <a:off x="352147" y="3429000"/>
          <a:ext cx="11345661" cy="3058160"/>
        </p:xfrm>
        <a:graphic>
          <a:graphicData uri="http://schemas.openxmlformats.org/drawingml/2006/table">
            <a:tbl>
              <a:tblPr firstRow="1" bandRow="1">
                <a:tableStyleId>{93296810-A885-4BE3-A3E7-6D5BEEA58F35}</a:tableStyleId>
              </a:tblPr>
              <a:tblGrid>
                <a:gridCol w="3873624">
                  <a:extLst>
                    <a:ext uri="{9D8B030D-6E8A-4147-A177-3AD203B41FA5}">
                      <a16:colId xmlns:a16="http://schemas.microsoft.com/office/drawing/2014/main" val="20000"/>
                    </a:ext>
                  </a:extLst>
                </a:gridCol>
                <a:gridCol w="1416344">
                  <a:extLst>
                    <a:ext uri="{9D8B030D-6E8A-4147-A177-3AD203B41FA5}">
                      <a16:colId xmlns:a16="http://schemas.microsoft.com/office/drawing/2014/main" val="20001"/>
                    </a:ext>
                  </a:extLst>
                </a:gridCol>
                <a:gridCol w="2445442">
                  <a:extLst>
                    <a:ext uri="{9D8B030D-6E8A-4147-A177-3AD203B41FA5}">
                      <a16:colId xmlns:a16="http://schemas.microsoft.com/office/drawing/2014/main" val="20002"/>
                    </a:ext>
                  </a:extLst>
                </a:gridCol>
                <a:gridCol w="3610251">
                  <a:extLst>
                    <a:ext uri="{9D8B030D-6E8A-4147-A177-3AD203B41FA5}">
                      <a16:colId xmlns:a16="http://schemas.microsoft.com/office/drawing/2014/main" val="20003"/>
                    </a:ext>
                  </a:extLst>
                </a:gridCol>
              </a:tblGrid>
              <a:tr h="370840">
                <a:tc gridSpan="3">
                  <a:txBody>
                    <a:bodyPr/>
                    <a:lstStyle/>
                    <a:p>
                      <a:pPr algn="ctr"/>
                      <a:r>
                        <a:rPr lang="ru-RU" sz="1600" dirty="0"/>
                        <a:t>ИСКЛЮЧЕНИЯ – подписание документов с использованием ЕИС</a:t>
                      </a:r>
                    </a:p>
                  </a:txBody>
                  <a:tcPr/>
                </a:tc>
                <a:tc hMerge="1">
                  <a:txBody>
                    <a:bodyPr/>
                    <a:lstStyle/>
                    <a:p>
                      <a:endParaRPr lang="ru-RU"/>
                    </a:p>
                  </a:txBody>
                  <a:tcPr/>
                </a:tc>
                <a:tc hMerge="1">
                  <a:txBody>
                    <a:bodyPr/>
                    <a:lstStyle/>
                    <a:p>
                      <a:endParaRPr lang="ru-RU"/>
                    </a:p>
                  </a:txBody>
                  <a:tcPr/>
                </a:tc>
                <a:tc>
                  <a:txBody>
                    <a:bodyPr/>
                    <a:lstStyle/>
                    <a:p>
                      <a:pPr algn="ctr"/>
                      <a:endParaRPr lang="ru-RU" sz="1600" dirty="0"/>
                    </a:p>
                  </a:txBody>
                  <a:tcPr/>
                </a:tc>
                <a:extLst>
                  <a:ext uri="{0D108BD9-81ED-4DB2-BD59-A6C34878D82A}">
                    <a16:rowId xmlns:a16="http://schemas.microsoft.com/office/drawing/2014/main" val="10000"/>
                  </a:ext>
                </a:extLst>
              </a:tr>
              <a:tr h="370840">
                <a:tc>
                  <a:txBody>
                    <a:bodyPr/>
                    <a:lstStyle/>
                    <a:p>
                      <a:r>
                        <a:rPr lang="ru-RU" sz="1600" b="1" dirty="0"/>
                        <a:t>Документ (информация), направляемый в реестр контрактов</a:t>
                      </a:r>
                    </a:p>
                  </a:txBody>
                  <a:tcPr/>
                </a:tc>
                <a:tc>
                  <a:txBody>
                    <a:bodyPr/>
                    <a:lstStyle/>
                    <a:p>
                      <a:r>
                        <a:rPr lang="ru-RU" sz="1600" b="1" dirty="0"/>
                        <a:t>Сроки направления</a:t>
                      </a:r>
                    </a:p>
                  </a:txBody>
                  <a:tcPr/>
                </a:tc>
                <a:tc>
                  <a:txBody>
                    <a:bodyPr/>
                    <a:lstStyle/>
                    <a:p>
                      <a:r>
                        <a:rPr lang="ru-RU" sz="1600" b="1" dirty="0"/>
                        <a:t>От какого момента</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ru-RU" sz="1600" b="1" dirty="0"/>
                        <a:t>С какой даты</a:t>
                      </a:r>
                    </a:p>
                    <a:p>
                      <a:endParaRPr lang="ru-RU" sz="1600" b="1" dirty="0"/>
                    </a:p>
                  </a:txBody>
                  <a:tcPr/>
                </a:tc>
                <a:extLst>
                  <a:ext uri="{0D108BD9-81ED-4DB2-BD59-A6C34878D82A}">
                    <a16:rowId xmlns:a16="http://schemas.microsoft.com/office/drawing/2014/main" val="10001"/>
                  </a:ext>
                </a:extLst>
              </a:tr>
              <a:tr h="370840">
                <a:tc>
                  <a:txBody>
                    <a:bodyPr/>
                    <a:lstStyle/>
                    <a:p>
                      <a:r>
                        <a:rPr lang="ru-RU" sz="1600" dirty="0"/>
                        <a:t>контракт</a:t>
                      </a:r>
                    </a:p>
                  </a:txBody>
                  <a:tcPr/>
                </a:tc>
                <a:tc rowSpan="3">
                  <a:txBody>
                    <a:bodyPr/>
                    <a:lstStyle/>
                    <a:p>
                      <a:r>
                        <a:rPr lang="ru-RU" sz="1600" dirty="0"/>
                        <a:t>Не позднее 3 рабочих дней </a:t>
                      </a:r>
                    </a:p>
                  </a:txBody>
                  <a:tcPr/>
                </a:tc>
                <a:tc rowSpan="3">
                  <a:txBody>
                    <a:bodyPr/>
                    <a:lstStyle/>
                    <a:p>
                      <a:r>
                        <a:rPr lang="ru-RU" sz="1600" dirty="0"/>
                        <a:t>со дня, следующего за днем подписания </a:t>
                      </a:r>
                    </a:p>
                  </a:txBody>
                  <a:tcPr/>
                </a:tc>
                <a:tc>
                  <a:txBody>
                    <a:bodyPr/>
                    <a:lstStyle/>
                    <a:p>
                      <a:r>
                        <a:rPr lang="ru-RU" sz="1600" dirty="0"/>
                        <a:t>С 01.04.2023</a:t>
                      </a:r>
                    </a:p>
                  </a:txBody>
                  <a:tcPr/>
                </a:tc>
                <a:extLst>
                  <a:ext uri="{0D108BD9-81ED-4DB2-BD59-A6C34878D82A}">
                    <a16:rowId xmlns:a16="http://schemas.microsoft.com/office/drawing/2014/main" val="10002"/>
                  </a:ext>
                </a:extLst>
              </a:tr>
              <a:tr h="370840">
                <a:tc>
                  <a:txBody>
                    <a:bodyPr/>
                    <a:lstStyle/>
                    <a:p>
                      <a:r>
                        <a:rPr lang="ru-RU" sz="1600" dirty="0"/>
                        <a:t>соглашение об изменении контракта, соглашение о расторжении контракта</a:t>
                      </a:r>
                    </a:p>
                  </a:txBody>
                  <a:tcPr/>
                </a:tc>
                <a:tc vMerge="1">
                  <a:txBody>
                    <a:bodyPr/>
                    <a:lstStyle/>
                    <a:p>
                      <a:endParaRPr lang="ru-RU"/>
                    </a:p>
                  </a:txBody>
                  <a:tcPr/>
                </a:tc>
                <a:tc vMerge="1">
                  <a:txBody>
                    <a:bodyPr/>
                    <a:lstStyle/>
                    <a:p>
                      <a:endParaRPr lang="ru-RU"/>
                    </a:p>
                  </a:txBody>
                  <a:tcPr/>
                </a:tc>
                <a:tc>
                  <a:txBody>
                    <a:bodyPr/>
                    <a:lstStyle/>
                    <a:p>
                      <a:r>
                        <a:rPr lang="ru-RU" sz="1600" dirty="0"/>
                        <a:t>С 01.07.2023</a:t>
                      </a:r>
                    </a:p>
                  </a:txBody>
                  <a:tcPr/>
                </a:tc>
                <a:extLst>
                  <a:ext uri="{0D108BD9-81ED-4DB2-BD59-A6C34878D82A}">
                    <a16:rowId xmlns:a16="http://schemas.microsoft.com/office/drawing/2014/main" val="10003"/>
                  </a:ext>
                </a:extLst>
              </a:tr>
              <a:tr h="370840">
                <a:tc>
                  <a:txBody>
                    <a:bodyPr/>
                    <a:lstStyle/>
                    <a:p>
                      <a:r>
                        <a:rPr lang="ru-RU" sz="1600" dirty="0"/>
                        <a:t>решение об одностороннем отказе от исполнения контракта </a:t>
                      </a:r>
                    </a:p>
                  </a:txBody>
                  <a:tcPr/>
                </a:tc>
                <a:tc vMerge="1">
                  <a:txBody>
                    <a:bodyPr/>
                    <a:lstStyle/>
                    <a:p>
                      <a:endParaRPr lang="ru-RU"/>
                    </a:p>
                  </a:txBody>
                  <a:tcPr/>
                </a:tc>
                <a:tc vMerge="1">
                  <a:txBody>
                    <a:bodyPr/>
                    <a:lstStyle/>
                    <a:p>
                      <a:endParaRPr lang="ru-RU"/>
                    </a:p>
                  </a:txBody>
                  <a:tcPr/>
                </a:tc>
                <a:tc>
                  <a:txBody>
                    <a:bodyPr/>
                    <a:lstStyle/>
                    <a:p>
                      <a:r>
                        <a:rPr lang="ru-RU" sz="1600" dirty="0"/>
                        <a:t>С 01.07.2022</a:t>
                      </a:r>
                    </a:p>
                  </a:txBody>
                  <a:tcPr/>
                </a:tc>
                <a:extLst>
                  <a:ext uri="{0D108BD9-81ED-4DB2-BD59-A6C34878D82A}">
                    <a16:rowId xmlns:a16="http://schemas.microsoft.com/office/drawing/2014/main" val="10004"/>
                  </a:ext>
                </a:extLst>
              </a:tr>
              <a:tr h="370840">
                <a:tc>
                  <a:txBody>
                    <a:bodyPr/>
                    <a:lstStyle/>
                    <a:p>
                      <a:r>
                        <a:rPr lang="ru-RU" sz="1600" dirty="0"/>
                        <a:t>Информация о приемке (электронный акт)</a:t>
                      </a:r>
                    </a:p>
                  </a:txBody>
                  <a:tcPr/>
                </a:tc>
                <a:tc>
                  <a:txBody>
                    <a:bodyPr/>
                    <a:lstStyle/>
                    <a:p>
                      <a:r>
                        <a:rPr lang="ru-RU" sz="1600" dirty="0"/>
                        <a:t>В день подписания</a:t>
                      </a:r>
                    </a:p>
                  </a:txBody>
                  <a:tcPr/>
                </a:tc>
                <a:tc>
                  <a:txBody>
                    <a:bodyPr/>
                    <a:lstStyle/>
                    <a:p>
                      <a:endParaRPr lang="ru-RU" sz="1600" dirty="0"/>
                    </a:p>
                  </a:txBody>
                  <a:tcPr/>
                </a:tc>
                <a:tc>
                  <a:txBody>
                    <a:bodyPr/>
                    <a:lstStyle/>
                    <a:p>
                      <a:r>
                        <a:rPr lang="ru-RU" sz="1600" dirty="0"/>
                        <a:t>С 16.04.2022</a:t>
                      </a:r>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767389"/>
          </a:xfrm>
        </p:spPr>
        <p:txBody>
          <a:bodyPr>
            <a:normAutofit/>
          </a:bodyPr>
          <a:lstStyle/>
          <a:p>
            <a:r>
              <a:rPr lang="ru-RU" sz="2400" b="0" i="0" dirty="0">
                <a:solidFill>
                  <a:srgbClr val="FF0000"/>
                </a:solidFill>
                <a:effectLst/>
                <a:latin typeface="PT Serif" panose="020A0603040505020204" pitchFamily="18" charset="-52"/>
              </a:rPr>
              <a:t>Изменения в 44-ФЗ с 16 апреля 2022 года (104-ФЗ от 16.04.2022)</a:t>
            </a:r>
            <a:br>
              <a:rPr lang="ru-RU" sz="2400" b="0" i="0" dirty="0">
                <a:solidFill>
                  <a:srgbClr val="FF0000"/>
                </a:solidFill>
                <a:effectLst/>
                <a:latin typeface="PT Serif" panose="020A0603040505020204" pitchFamily="18" charset="-52"/>
              </a:rPr>
            </a:br>
            <a:endParaRPr lang="ru-RU" sz="2400" dirty="0">
              <a:solidFill>
                <a:srgbClr val="FF0000"/>
              </a:solidFill>
            </a:endParaRPr>
          </a:p>
        </p:txBody>
      </p:sp>
      <p:sp>
        <p:nvSpPr>
          <p:cNvPr id="3" name="Объект 2"/>
          <p:cNvSpPr>
            <a:spLocks noGrp="1"/>
          </p:cNvSpPr>
          <p:nvPr>
            <p:ph idx="1"/>
          </p:nvPr>
        </p:nvSpPr>
        <p:spPr>
          <a:xfrm>
            <a:off x="352339" y="1011893"/>
            <a:ext cx="11593584" cy="5480982"/>
          </a:xfrm>
        </p:spPr>
        <p:txBody>
          <a:bodyPr>
            <a:normAutofit/>
          </a:bodyPr>
          <a:lstStyle/>
          <a:p>
            <a:pPr algn="ctr"/>
            <a:r>
              <a:rPr lang="ru-RU" sz="1400" b="1" i="0" dirty="0">
                <a:solidFill>
                  <a:srgbClr val="22272F"/>
                </a:solidFill>
                <a:effectLst/>
                <a:latin typeface="PT Serif" panose="020A0603040505020204" pitchFamily="18" charset="-52"/>
              </a:rPr>
              <a:t>Статья 103. Реестр контрактов, заключенных заказчиками</a:t>
            </a:r>
          </a:p>
          <a:p>
            <a:pPr algn="just"/>
            <a:r>
              <a:rPr lang="ru-RU" sz="1400" b="0" i="0" dirty="0">
                <a:solidFill>
                  <a:srgbClr val="22272F"/>
                </a:solidFill>
                <a:effectLst/>
                <a:latin typeface="PT Serif" panose="020A0603040505020204" pitchFamily="18" charset="-52"/>
              </a:rPr>
              <a:t>4. Федеральный орган исполнительной власти, осуществляющий правоприменительные функции по казначейскому обслуживанию исполнения бюджетов бюджетной системы Российской Федерации, проверяет наличие предусмотренных </a:t>
            </a:r>
            <a:r>
              <a:rPr lang="ru-RU" sz="1400" b="0" i="0" u="none" strike="noStrike" dirty="0">
                <a:solidFill>
                  <a:srgbClr val="3272C0"/>
                </a:solidFill>
                <a:effectLst/>
                <a:latin typeface="PT Serif" panose="020A0603040505020204" pitchFamily="18" charset="-52"/>
                <a:hlinkClick r:id="rId2"/>
              </a:rPr>
              <a:t>частью 2</a:t>
            </a:r>
            <a:r>
              <a:rPr lang="ru-RU" sz="1400" b="0" i="0" dirty="0">
                <a:solidFill>
                  <a:srgbClr val="22272F"/>
                </a:solidFill>
                <a:effectLst/>
                <a:latin typeface="PT Serif" panose="020A0603040505020204" pitchFamily="18" charset="-52"/>
              </a:rPr>
              <a:t> настоящей статьи информации и документов и их соответствие требованиям, установленным порядком ведения реестра контрактов, и размещает в единой информационной системе информацию и документы в течение трех рабочих дней </a:t>
            </a:r>
            <a:r>
              <a:rPr lang="ru-RU" sz="1400" b="0" i="0" dirty="0">
                <a:solidFill>
                  <a:srgbClr val="FF0000"/>
                </a:solidFill>
                <a:effectLst/>
                <a:latin typeface="PT Serif" panose="020A0603040505020204" pitchFamily="18" charset="-52"/>
              </a:rPr>
              <a:t>со дня получения информации и документов, предусмотренных </a:t>
            </a:r>
            <a:r>
              <a:rPr lang="ru-RU" sz="1400" b="0" i="0" u="none" strike="noStrike" dirty="0">
                <a:solidFill>
                  <a:srgbClr val="FF0000"/>
                </a:solidFill>
                <a:effectLst/>
                <a:latin typeface="PT Serif" panose="020A0603040505020204" pitchFamily="18" charset="-52"/>
                <a:hlinkClick r:id="rId3"/>
              </a:rPr>
              <a:t>пунктами 1 - 12</a:t>
            </a:r>
            <a:r>
              <a:rPr lang="ru-RU" sz="1400" b="0" i="0" dirty="0">
                <a:solidFill>
                  <a:srgbClr val="FF0000"/>
                </a:solidFill>
                <a:effectLst/>
                <a:latin typeface="PT Serif" panose="020A0603040505020204" pitchFamily="18" charset="-52"/>
              </a:rPr>
              <a:t> и </a:t>
            </a:r>
            <a:r>
              <a:rPr lang="ru-RU" sz="1400" b="0" i="0" u="none" strike="noStrike" dirty="0">
                <a:solidFill>
                  <a:srgbClr val="FF0000"/>
                </a:solidFill>
                <a:effectLst/>
                <a:latin typeface="PT Serif" panose="020A0603040505020204" pitchFamily="18" charset="-52"/>
                <a:hlinkClick r:id="rId4"/>
              </a:rPr>
              <a:t>14 части 2</a:t>
            </a:r>
            <a:r>
              <a:rPr lang="ru-RU" sz="1400" b="0" i="0" dirty="0">
                <a:solidFill>
                  <a:srgbClr val="FF0000"/>
                </a:solidFill>
                <a:effectLst/>
                <a:latin typeface="PT Serif" panose="020A0603040505020204" pitchFamily="18" charset="-52"/>
              </a:rPr>
              <a:t> настоящей статьи, в течение двух рабочих дней со дня получения информации и документов, предусмотренных </a:t>
            </a:r>
            <a:r>
              <a:rPr lang="ru-RU" sz="1400" b="0" i="0" u="none" strike="noStrike" dirty="0">
                <a:solidFill>
                  <a:srgbClr val="FF0000"/>
                </a:solidFill>
                <a:effectLst/>
                <a:latin typeface="PT Serif" panose="020A0603040505020204" pitchFamily="18" charset="-52"/>
                <a:hlinkClick r:id="rId5"/>
              </a:rPr>
              <a:t>пунктом 13 части 2</a:t>
            </a:r>
            <a:r>
              <a:rPr lang="ru-RU" sz="1400" b="0" i="0" dirty="0">
                <a:solidFill>
                  <a:srgbClr val="FF0000"/>
                </a:solidFill>
                <a:effectLst/>
                <a:latin typeface="PT Serif" panose="020A0603040505020204" pitchFamily="18" charset="-52"/>
              </a:rPr>
              <a:t> настоящей статьи</a:t>
            </a:r>
            <a:r>
              <a:rPr lang="ru-RU" sz="1400" b="0" i="0" dirty="0">
                <a:solidFill>
                  <a:srgbClr val="22272F"/>
                </a:solidFill>
                <a:effectLst/>
                <a:latin typeface="PT Serif" panose="020A0603040505020204" pitchFamily="18" charset="-52"/>
              </a:rPr>
              <a:t>, </a:t>
            </a:r>
          </a:p>
          <a:p>
            <a:pPr algn="just"/>
            <a:r>
              <a:rPr lang="ru-RU" sz="1400" b="0" i="0" dirty="0">
                <a:solidFill>
                  <a:srgbClr val="22272F"/>
                </a:solidFill>
                <a:effectLst/>
                <a:latin typeface="PT Serif" panose="020A0603040505020204" pitchFamily="18" charset="-52"/>
              </a:rPr>
              <a:t>за исключением информации, содержащейся в указанных в </a:t>
            </a:r>
            <a:r>
              <a:rPr lang="ru-RU" sz="1400" b="0" i="0" u="none" strike="noStrike" dirty="0">
                <a:solidFill>
                  <a:srgbClr val="3272C0"/>
                </a:solidFill>
                <a:effectLst/>
                <a:latin typeface="PT Serif" panose="020A0603040505020204" pitchFamily="18" charset="-52"/>
                <a:hlinkClick r:id="rId6"/>
              </a:rPr>
              <a:t>части 3</a:t>
            </a:r>
            <a:r>
              <a:rPr lang="ru-RU" sz="1400" b="0" i="0" dirty="0">
                <a:solidFill>
                  <a:srgbClr val="22272F"/>
                </a:solidFill>
                <a:effectLst/>
                <a:latin typeface="PT Serif" panose="020A0603040505020204" pitchFamily="18" charset="-52"/>
              </a:rPr>
              <a:t> настоящей статьи контракте, документе о приемке, соглашении об изменении контракта, соглашении о расторжении контракта, решении об одностороннем отказе от исполнения контракта, которая размещается автоматически с использованием единой информационной системы в реестре контрактов </a:t>
            </a:r>
            <a:r>
              <a:rPr lang="ru-RU" sz="1400" b="1" i="0" dirty="0">
                <a:effectLst/>
                <a:latin typeface="PT Serif" panose="020A0603040505020204" pitchFamily="18" charset="-52"/>
              </a:rPr>
              <a:t>не позднее одного рабочего дня с момента ее направления в соответствии с настоящей статьей. </a:t>
            </a:r>
            <a:r>
              <a:rPr lang="ru-RU" sz="1400" b="0" i="0" dirty="0">
                <a:solidFill>
                  <a:srgbClr val="22272F"/>
                </a:solidFill>
                <a:effectLst/>
                <a:latin typeface="PT Serif" panose="020A0603040505020204" pitchFamily="18" charset="-52"/>
              </a:rPr>
              <a:t>В случае несоответствия информации и документов указанным требованиям такие информация и документы не подлежат размещению в реестре контрактов.</a:t>
            </a:r>
            <a:endParaRPr lang="ru-RU" sz="1400" b="1" i="0" dirty="0">
              <a:solidFill>
                <a:srgbClr val="FF0000"/>
              </a:solidFill>
              <a:effectLst/>
              <a:latin typeface="PT Serif" panose="020A0603040505020204" pitchFamily="18" charset="-52"/>
            </a:endParaRP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97345"/>
            <a:ext cx="10515600" cy="750611"/>
          </a:xfrm>
        </p:spPr>
        <p:txBody>
          <a:bodyPr/>
          <a:lstStyle/>
          <a:p>
            <a:r>
              <a:rPr lang="ru-RU" dirty="0">
                <a:solidFill>
                  <a:srgbClr val="FF0000"/>
                </a:solidFill>
              </a:rPr>
              <a:t>Изменения в статье 104 - РНП</a:t>
            </a:r>
          </a:p>
        </p:txBody>
      </p:sp>
      <p:sp>
        <p:nvSpPr>
          <p:cNvPr id="3" name="Объект 2"/>
          <p:cNvSpPr>
            <a:spLocks noGrp="1"/>
          </p:cNvSpPr>
          <p:nvPr>
            <p:ph idx="1"/>
          </p:nvPr>
        </p:nvSpPr>
        <p:spPr>
          <a:xfrm>
            <a:off x="502640" y="1409350"/>
            <a:ext cx="10515600" cy="4985726"/>
          </a:xfrm>
        </p:spPr>
        <p:txBody>
          <a:bodyPr>
            <a:normAutofit/>
          </a:bodyPr>
          <a:lstStyle/>
          <a:p>
            <a:r>
              <a:rPr lang="ru-RU" sz="1600" dirty="0"/>
              <a:t>В РНП вносится 1) </a:t>
            </a:r>
            <a:r>
              <a:rPr lang="ru-RU" sz="1600" dirty="0">
                <a:solidFill>
                  <a:srgbClr val="FF0000"/>
                </a:solidFill>
              </a:rPr>
              <a:t>полное и сокращенное </a:t>
            </a:r>
            <a:r>
              <a:rPr lang="ru-RU" sz="1600" dirty="0"/>
              <a:t>(при наличии) наименования юридического лица, в том числе иностранного юридического лица (если участником закупки, поставщиком (подрядчиком, исполнителем) является юридическое лицо), </a:t>
            </a:r>
            <a:r>
              <a:rPr lang="ru-RU" sz="1600" dirty="0">
                <a:solidFill>
                  <a:srgbClr val="FF0000"/>
                </a:solidFill>
              </a:rPr>
              <a:t>аккредитованного филиала или представительства иностранного юридического лица (если от имени иностранного юридического лица выступает аккредитованный филиал или представительство),</a:t>
            </a:r>
            <a:r>
              <a:rPr lang="ru-RU" sz="1600" dirty="0"/>
              <a:t> фамилия, имя, отчество (при наличии) (если участником закупки, поставщиком (подрядчиком, исполнителем) является физическое лицо, в том числе зарегистрированное в качестве индивидуального предпринимателя), идентификационный номер налогоплательщика или для иностранного лица в соответствии с законодательством соответствующего иностранного государства аналог идентификационного номера налогоплательщика;</a:t>
            </a:r>
          </a:p>
          <a:p>
            <a:endParaRPr lang="ru-RU" sz="1600" dirty="0"/>
          </a:p>
          <a:p>
            <a:r>
              <a:rPr lang="ru-RU" sz="1600" dirty="0"/>
              <a:t>4) номер реестровой записи в едином реестре участников закупок (при проведении электронных процедур, закрытых электронных процедур) – </a:t>
            </a:r>
            <a:r>
              <a:rPr lang="ru-RU" sz="1600" b="1" dirty="0">
                <a:solidFill>
                  <a:srgbClr val="FF0000"/>
                </a:solidFill>
              </a:rPr>
              <a:t>Не применяется до 01.04.2022;</a:t>
            </a:r>
          </a:p>
          <a:p>
            <a:r>
              <a:rPr lang="ru-RU" sz="1600" b="1" dirty="0">
                <a:solidFill>
                  <a:srgbClr val="FF0000"/>
                </a:solidFill>
              </a:rPr>
              <a:t>До 01.04.2022  - </a:t>
            </a:r>
            <a:r>
              <a:rPr lang="ru-RU" sz="1600" dirty="0"/>
              <a:t>4) объект закупки, цена контракта и срок его исполнения;</a:t>
            </a:r>
          </a:p>
          <a:p>
            <a:endParaRPr lang="ru-RU" sz="1600" dirty="0"/>
          </a:p>
          <a:p>
            <a:r>
              <a:rPr lang="ru-RU" sz="1600" dirty="0"/>
              <a:t>5) идентификационный код закупки. </a:t>
            </a:r>
            <a:r>
              <a:rPr lang="ru-RU" sz="1600" dirty="0">
                <a:solidFill>
                  <a:srgbClr val="FF0000"/>
                </a:solidFill>
              </a:rPr>
              <a:t>Информация, предусмотренная настоящим пунктом, не размещается на официальном сайте;</a:t>
            </a:r>
          </a:p>
          <a:p>
            <a:endParaRPr lang="ru-RU" sz="1600" b="1" dirty="0"/>
          </a:p>
          <a:p>
            <a:r>
              <a:rPr lang="ru-RU" sz="1600" strike="sngStrike" dirty="0"/>
              <a:t>6) основания и дата расторжения контракта в случае его расторжения по решению суда или в случае одностороннего отказа заказчика от исполнения контракта;</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8255"/>
            <a:ext cx="10515600" cy="1325563"/>
          </a:xfrm>
        </p:spPr>
        <p:txBody>
          <a:bodyPr>
            <a:normAutofit/>
          </a:bodyPr>
          <a:lstStyle/>
          <a:p>
            <a:pPr algn="ctr"/>
            <a:r>
              <a:rPr lang="ru-RU" sz="1800" dirty="0">
                <a:solidFill>
                  <a:srgbClr val="FF0000"/>
                </a:solidFill>
              </a:rPr>
              <a:t>Изменение ПП 1078 по РНП - Постановление Правительства Российской Федерации от 21.03.2022 № 417 "О внесении изменений в некоторые акты Правительства Российской Федерации по вопросам осуществления закупок товаров, работ, услуг для обеспечения государственных и муниципальных нужд и закупок товаров, работ, услуг отдельными видами юридических лиц"</a:t>
            </a:r>
          </a:p>
        </p:txBody>
      </p:sp>
      <p:sp>
        <p:nvSpPr>
          <p:cNvPr id="3" name="Объект 2"/>
          <p:cNvSpPr>
            <a:spLocks noGrp="1"/>
          </p:cNvSpPr>
          <p:nvPr>
            <p:ph idx="1"/>
          </p:nvPr>
        </p:nvSpPr>
        <p:spPr>
          <a:xfrm>
            <a:off x="360728" y="1230020"/>
            <a:ext cx="11568418" cy="4351338"/>
          </a:xfrm>
        </p:spPr>
        <p:txBody>
          <a:bodyPr>
            <a:normAutofit fontScale="70000" lnSpcReduction="20000"/>
          </a:bodyPr>
          <a:lstStyle/>
          <a:p>
            <a:r>
              <a:rPr lang="ru-RU" sz="2600" dirty="0"/>
              <a:t>15. Орган контроля принимает решение об отказе во включении информации о поставщике (подрядчике, исполнителе) (если основанием для направления обращения является расторжение контракта в случае одностороннего отказа заказчика от исполнения контракта в связи с существенным нарушением поставщиком (подрядчиком, исполнителем) условий контракта) в реестр, если в результате проведения проверок, предусмотренных подпунктом "а" пункта 13 настоящих Правил:</a:t>
            </a:r>
          </a:p>
          <a:p>
            <a:r>
              <a:rPr lang="ru-RU" sz="2600" dirty="0"/>
              <a:t>а) выявлены нарушения заказчиком установленных законодательством Российской Федерации и иными нормативными правовыми актами о контрактной системе в сфере закупок требований к порядку принятию заказчиком решения об одностороннем отказе от исполнения контракта, направления его поставщику (подрядчику, исполнителю) и размещения в единой информационной системе;</a:t>
            </a:r>
          </a:p>
          <a:p>
            <a:r>
              <a:rPr lang="ru-RU" sz="2600" dirty="0"/>
              <a:t>б) заказчиком не подтверждены факты существенного нарушения поставщиком (подрядчиком, исполнителем) условий контракта;</a:t>
            </a:r>
          </a:p>
          <a:p>
            <a:r>
              <a:rPr lang="ru-RU" sz="2600" dirty="0"/>
              <a:t>в) поставщиком (подрядчиком, исполнителем) представлены информация и документы, подтверждающие:</a:t>
            </a:r>
          </a:p>
          <a:p>
            <a:r>
              <a:rPr lang="ru-RU" sz="2600" dirty="0"/>
              <a:t>принятие им мер для надлежащего исполнения условий контракта;</a:t>
            </a:r>
          </a:p>
          <a:p>
            <a:r>
              <a:rPr lang="ru-RU" sz="2600" dirty="0"/>
              <a:t>надлежащее исполнение оказалось невозможным вследствие обстоятельств непреодолимой силы, то есть чрезвычайных и непредотвратимых при данных условиях обстоятельств</a:t>
            </a:r>
            <a:r>
              <a:rPr lang="ru-RU" dirty="0"/>
              <a:t>.</a:t>
            </a:r>
          </a:p>
        </p:txBody>
      </p:sp>
      <p:pic>
        <p:nvPicPr>
          <p:cNvPr id="5" name="Рисунок 4"/>
          <p:cNvPicPr>
            <a:picLocks noChangeAspect="1"/>
          </p:cNvPicPr>
          <p:nvPr/>
        </p:nvPicPr>
        <p:blipFill>
          <a:blip r:embed="rId2"/>
          <a:stretch>
            <a:fillRect/>
          </a:stretch>
        </p:blipFill>
        <p:spPr>
          <a:xfrm>
            <a:off x="514072" y="4989885"/>
            <a:ext cx="4761905" cy="638095"/>
          </a:xfrm>
          <a:prstGeom prst="rect">
            <a:avLst/>
          </a:prstGeom>
        </p:spPr>
      </p:pic>
      <p:pic>
        <p:nvPicPr>
          <p:cNvPr id="7" name="Рисунок 6"/>
          <p:cNvPicPr>
            <a:picLocks noChangeAspect="1"/>
          </p:cNvPicPr>
          <p:nvPr/>
        </p:nvPicPr>
        <p:blipFill>
          <a:blip r:embed="rId3"/>
          <a:stretch>
            <a:fillRect/>
          </a:stretch>
        </p:blipFill>
        <p:spPr>
          <a:xfrm>
            <a:off x="5728021" y="4850266"/>
            <a:ext cx="6041733" cy="1942857"/>
          </a:xfrm>
          <a:prstGeom prst="rect">
            <a:avLst/>
          </a:prstGeom>
        </p:spPr>
      </p:pic>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idx="4294967295"/>
          </p:nvPr>
        </p:nvSpPr>
        <p:spPr>
          <a:xfrm>
            <a:off x="506413" y="375000"/>
            <a:ext cx="10972800" cy="1143000"/>
          </a:xfrm>
        </p:spPr>
        <p:txBody>
          <a:bodyPr/>
          <a:lstStyle/>
          <a:p>
            <a:pPr eaLnBrk="1" hangingPunct="1"/>
            <a:r>
              <a:rPr lang="ru-RU" altLang="ru-RU" dirty="0">
                <a:solidFill>
                  <a:schemeClr val="accent2"/>
                </a:solidFill>
              </a:rPr>
              <a:t>Благодарю за внимание!</a:t>
            </a:r>
          </a:p>
        </p:txBody>
      </p:sp>
      <p:sp>
        <p:nvSpPr>
          <p:cNvPr id="220163" name="Rectangle 3"/>
          <p:cNvSpPr>
            <a:spLocks noGrp="1" noChangeArrowheads="1"/>
          </p:cNvSpPr>
          <p:nvPr>
            <p:ph type="body" idx="4294967295"/>
          </p:nvPr>
        </p:nvSpPr>
        <p:spPr>
          <a:xfrm>
            <a:off x="506413" y="1613016"/>
            <a:ext cx="10972800" cy="4525963"/>
          </a:xfrm>
        </p:spPr>
        <p:txBody>
          <a:bodyPr/>
          <a:lstStyle/>
          <a:p>
            <a:pPr algn="ctr" eaLnBrk="1" hangingPunct="1">
              <a:buFontTx/>
              <a:buNone/>
            </a:pPr>
            <a:endParaRPr lang="ru-RU" altLang="ru-RU" dirty="0">
              <a:solidFill>
                <a:srgbClr val="A50021"/>
              </a:solidFill>
            </a:endParaRPr>
          </a:p>
          <a:p>
            <a:pPr algn="ctr" eaLnBrk="1" hangingPunct="1">
              <a:buFontTx/>
              <a:buNone/>
            </a:pPr>
            <a:r>
              <a:rPr lang="ru-RU" altLang="ru-RU" dirty="0">
                <a:solidFill>
                  <a:srgbClr val="A50021"/>
                </a:solidFill>
              </a:rPr>
              <a:t>Трефилова Татьяна Николаевна  - </a:t>
            </a:r>
          </a:p>
          <a:p>
            <a:pPr algn="ctr" eaLnBrk="1" hangingPunct="1">
              <a:buFontTx/>
              <a:buNone/>
            </a:pPr>
            <a:endParaRPr lang="ru-RU" altLang="ru-RU" dirty="0">
              <a:solidFill>
                <a:srgbClr val="A50021"/>
              </a:solidFill>
            </a:endParaRPr>
          </a:p>
          <a:p>
            <a:pPr algn="ctr" eaLnBrk="1" hangingPunct="1">
              <a:buFontTx/>
              <a:buNone/>
            </a:pPr>
            <a:r>
              <a:rPr lang="en-US" altLang="ru-RU" dirty="0">
                <a:solidFill>
                  <a:srgbClr val="A50021"/>
                </a:solidFill>
                <a:hlinkClick r:id="rId2"/>
              </a:rPr>
              <a:t>igzgos@gmail.com</a:t>
            </a:r>
            <a:endParaRPr lang="ru-RU" altLang="ru-RU" dirty="0">
              <a:solidFill>
                <a:srgbClr val="A50021"/>
              </a:solidFill>
            </a:endParaRPr>
          </a:p>
          <a:p>
            <a:pPr algn="ctr" eaLnBrk="1" hangingPunct="1">
              <a:buFontTx/>
              <a:buNone/>
            </a:pPr>
            <a:r>
              <a:rPr lang="ru-RU" altLang="ru-RU" dirty="0">
                <a:solidFill>
                  <a:srgbClr val="A50021"/>
                </a:solidFill>
              </a:rPr>
              <a:t> </a:t>
            </a:r>
          </a:p>
          <a:p>
            <a:pPr algn="ctr" eaLnBrk="1" hangingPunct="1">
              <a:buFontTx/>
              <a:buNone/>
            </a:pPr>
            <a:r>
              <a:rPr lang="ru-RU" altLang="ru-RU" dirty="0">
                <a:solidFill>
                  <a:srgbClr val="A50021"/>
                </a:solidFill>
              </a:rPr>
              <a:t>Инстаграм  @</a:t>
            </a:r>
            <a:r>
              <a:rPr lang="en-US" altLang="ru-RU" dirty="0" err="1">
                <a:solidFill>
                  <a:srgbClr val="A50021"/>
                </a:solidFill>
              </a:rPr>
              <a:t>t.n.trefilova</a:t>
            </a:r>
            <a:r>
              <a:rPr lang="en-US" altLang="ru-RU" dirty="0">
                <a:solidFill>
                  <a:srgbClr val="A50021"/>
                </a:solidFill>
              </a:rPr>
              <a:t> </a:t>
            </a:r>
            <a:endParaRPr lang="ru-RU" altLang="ru-RU" dirty="0">
              <a:solidFill>
                <a:srgbClr val="A5002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7449A4FC-BD7A-643B-9D83-9DB6C8D94D58}"/>
              </a:ext>
            </a:extLst>
          </p:cNvPr>
          <p:cNvPicPr>
            <a:picLocks noGrp="1" noChangeAspect="1"/>
          </p:cNvPicPr>
          <p:nvPr>
            <p:ph idx="1"/>
          </p:nvPr>
        </p:nvPicPr>
        <p:blipFill>
          <a:blip r:embed="rId2"/>
          <a:stretch>
            <a:fillRect/>
          </a:stretch>
        </p:blipFill>
        <p:spPr>
          <a:xfrm>
            <a:off x="2743199" y="191558"/>
            <a:ext cx="7901319" cy="3397676"/>
          </a:xfrm>
        </p:spPr>
      </p:pic>
      <p:pic>
        <p:nvPicPr>
          <p:cNvPr id="7" name="Рисунок 6">
            <a:extLst>
              <a:ext uri="{FF2B5EF4-FFF2-40B4-BE49-F238E27FC236}">
                <a16:creationId xmlns:a16="http://schemas.microsoft.com/office/drawing/2014/main" id="{EE3C71F0-DAAB-6F1A-618C-EA08FDA21341}"/>
              </a:ext>
            </a:extLst>
          </p:cNvPr>
          <p:cNvPicPr>
            <a:picLocks noChangeAspect="1"/>
          </p:cNvPicPr>
          <p:nvPr/>
        </p:nvPicPr>
        <p:blipFill>
          <a:blip r:embed="rId3"/>
          <a:stretch>
            <a:fillRect/>
          </a:stretch>
        </p:blipFill>
        <p:spPr>
          <a:xfrm>
            <a:off x="2906737" y="3429000"/>
            <a:ext cx="7901319" cy="2869438"/>
          </a:xfrm>
          <a:prstGeom prst="rect">
            <a:avLst/>
          </a:prstGeom>
        </p:spPr>
      </p:pic>
    </p:spTree>
    <p:extLst>
      <p:ext uri="{BB962C8B-B14F-4D97-AF65-F5344CB8AC3E}">
        <p14:creationId xmlns:p14="http://schemas.microsoft.com/office/powerpoint/2010/main" val="31539907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E00AEEC0-7FD3-DF90-15C9-82535BC2FC23}"/>
              </a:ext>
            </a:extLst>
          </p:cNvPr>
          <p:cNvPicPr>
            <a:picLocks noGrp="1" noChangeAspect="1"/>
          </p:cNvPicPr>
          <p:nvPr>
            <p:ph idx="1"/>
          </p:nvPr>
        </p:nvPicPr>
        <p:blipFill>
          <a:blip r:embed="rId2"/>
          <a:stretch>
            <a:fillRect/>
          </a:stretch>
        </p:blipFill>
        <p:spPr>
          <a:xfrm>
            <a:off x="2573867" y="491067"/>
            <a:ext cx="6790266" cy="6121400"/>
          </a:xfrm>
        </p:spPr>
      </p:pic>
    </p:spTree>
    <p:extLst>
      <p:ext uri="{BB962C8B-B14F-4D97-AF65-F5344CB8AC3E}">
        <p14:creationId xmlns:p14="http://schemas.microsoft.com/office/powerpoint/2010/main" val="34690486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04B2EE71-8865-E04C-943B-1E4AF24C1089}"/>
              </a:ext>
            </a:extLst>
          </p:cNvPr>
          <p:cNvPicPr>
            <a:picLocks noGrp="1" noChangeAspect="1"/>
          </p:cNvPicPr>
          <p:nvPr>
            <p:ph idx="1"/>
          </p:nvPr>
        </p:nvPicPr>
        <p:blipFill>
          <a:blip r:embed="rId2"/>
          <a:stretch>
            <a:fillRect/>
          </a:stretch>
        </p:blipFill>
        <p:spPr>
          <a:xfrm>
            <a:off x="2279244" y="750359"/>
            <a:ext cx="7311779" cy="4351338"/>
          </a:xfrm>
        </p:spPr>
      </p:pic>
    </p:spTree>
    <p:extLst>
      <p:ext uri="{BB962C8B-B14F-4D97-AF65-F5344CB8AC3E}">
        <p14:creationId xmlns:p14="http://schemas.microsoft.com/office/powerpoint/2010/main" val="1889726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199" y="365126"/>
            <a:ext cx="11074167" cy="1304284"/>
          </a:xfrm>
        </p:spPr>
        <p:txBody>
          <a:bodyPr/>
          <a:lstStyle/>
          <a:p>
            <a:r>
              <a:rPr lang="ru-RU" dirty="0">
                <a:solidFill>
                  <a:srgbClr val="FF0000"/>
                </a:solidFill>
              </a:rPr>
              <a:t>Изменения</a:t>
            </a:r>
            <a:r>
              <a:rPr lang="en-US" dirty="0">
                <a:solidFill>
                  <a:srgbClr val="FF0000"/>
                </a:solidFill>
              </a:rPr>
              <a:t> </a:t>
            </a:r>
            <a:r>
              <a:rPr lang="ru-RU" dirty="0">
                <a:solidFill>
                  <a:srgbClr val="FF0000"/>
                </a:solidFill>
              </a:rPr>
              <a:t>на этапе подготовки к закупке</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stretch>
            <a:fillRect/>
          </a:stretch>
        </p:blipFill>
        <p:spPr>
          <a:xfrm>
            <a:off x="2734811" y="528506"/>
            <a:ext cx="4998221" cy="5648457"/>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stretch>
            <a:fillRect/>
          </a:stretch>
        </p:blipFill>
        <p:spPr>
          <a:xfrm>
            <a:off x="2667699" y="201336"/>
            <a:ext cx="4965991" cy="6384022"/>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stretch>
            <a:fillRect/>
          </a:stretch>
        </p:blipFill>
        <p:spPr>
          <a:xfrm>
            <a:off x="2323751" y="461394"/>
            <a:ext cx="5332808" cy="5715569"/>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Объект 7"/>
          <p:cNvPicPr>
            <a:picLocks noGrp="1" noChangeAspect="1"/>
          </p:cNvPicPr>
          <p:nvPr>
            <p:ph idx="1"/>
          </p:nvPr>
        </p:nvPicPr>
        <p:blipFill>
          <a:blip r:embed="rId2"/>
          <a:stretch>
            <a:fillRect/>
          </a:stretch>
        </p:blipFill>
        <p:spPr>
          <a:xfrm>
            <a:off x="2781417" y="634388"/>
            <a:ext cx="5337261" cy="4351338"/>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7683" y="187573"/>
            <a:ext cx="11049000" cy="842238"/>
          </a:xfrm>
        </p:spPr>
        <p:txBody>
          <a:bodyPr>
            <a:normAutofit fontScale="90000"/>
          </a:bodyPr>
          <a:lstStyle/>
          <a:p>
            <a:pPr algn="ctr"/>
            <a:r>
              <a:rPr lang="ru-RU" sz="2800" dirty="0">
                <a:solidFill>
                  <a:srgbClr val="00B0F0"/>
                </a:solidFill>
              </a:rPr>
              <a:t>Изменение случаев закупки по формуле цены </a:t>
            </a:r>
            <a:br>
              <a:rPr lang="ru-RU" sz="2800" dirty="0">
                <a:solidFill>
                  <a:srgbClr val="00B0F0"/>
                </a:solidFill>
              </a:rPr>
            </a:br>
            <a:r>
              <a:rPr lang="ru-RU" sz="2800" dirty="0">
                <a:solidFill>
                  <a:srgbClr val="00B0F0"/>
                </a:solidFill>
              </a:rPr>
              <a:t>(Постановление Правительства РФ от 29 декабря 2021 г. № 2545 -  с 08.01.2022)</a:t>
            </a:r>
          </a:p>
        </p:txBody>
      </p:sp>
      <p:sp>
        <p:nvSpPr>
          <p:cNvPr id="3" name="Объект 2"/>
          <p:cNvSpPr>
            <a:spLocks noGrp="1"/>
          </p:cNvSpPr>
          <p:nvPr>
            <p:ph idx="1"/>
          </p:nvPr>
        </p:nvSpPr>
        <p:spPr>
          <a:xfrm>
            <a:off x="509356" y="1186432"/>
            <a:ext cx="11173288" cy="4351338"/>
          </a:xfrm>
        </p:spPr>
        <p:txBody>
          <a:bodyPr>
            <a:noAutofit/>
          </a:bodyPr>
          <a:lstStyle/>
          <a:p>
            <a:r>
              <a:rPr lang="ru-RU" sz="1600" dirty="0"/>
              <a:t>Установить, что при заключении контракта указываются формула цены и максимальное значение цены контракта в следующих случаях:</a:t>
            </a:r>
          </a:p>
          <a:p>
            <a:endParaRPr lang="ru-RU" sz="1600" dirty="0"/>
          </a:p>
          <a:p>
            <a:r>
              <a:rPr lang="ru-RU" sz="1200" dirty="0"/>
              <a:t>заключение контракта на предоставление услуг обязательного страхования, предусмотренного федеральным законом о соответствующем виде обязательного страхования;</a:t>
            </a:r>
          </a:p>
          <a:p>
            <a:r>
              <a:rPr lang="ru-RU" sz="1200" dirty="0"/>
              <a:t>заключение контракта на предоставление агентских услуг при условии установления в контракте зависимости размера вознаграждения агента от результата исполнения поручения принципала;</a:t>
            </a:r>
          </a:p>
          <a:p>
            <a:r>
              <a:rPr lang="ru-RU" sz="1200" dirty="0"/>
              <a:t>заключение контракта на предоставление услуг по оценке недвижимого имущества при условии установления в контракте пропорционального отношения размера вознаграждения оценщика к оценочной стоимости подлежащего оценке имущества;</a:t>
            </a:r>
          </a:p>
          <a:p>
            <a:r>
              <a:rPr lang="ru-RU" sz="1200" dirty="0"/>
              <a:t>заключение контракта на оказание услуг по предоставлению кредита субъектам Российской Федерации и (или) муниципальным образованиям при условии установления в контракте процентной ставки, рассчитываемой как сумма ключевой ставки Центрального банка Российской Федерации и надбавки, определяемой указанным контрактом;</a:t>
            </a:r>
          </a:p>
          <a:p>
            <a:r>
              <a:rPr lang="ru-RU" sz="1200" dirty="0"/>
              <a:t>заключение контракта, предметом которого является одновременно выполнение работ по проектированию, строительству и вводу в эксплуатацию объектов капитального строительства, в порядке и на основаниях, предусмотренных постановлением Правительства Российской Федерации от 12 мая 2017 г. N 563 "О порядке и об основаниях заключения контрактов, предметом которых является одновременно выполнение работ по проектированию, строительству и вводу в эксплуатацию объектов капитального строительства, и о внесении изменений в некоторые акты Правительства Российской Федерации";</a:t>
            </a:r>
          </a:p>
          <a:p>
            <a:r>
              <a:rPr lang="ru-RU" sz="1200" dirty="0"/>
              <a:t>заключение контракта на поставку топлива моторного, включая автомобильный и авиационный бензин;</a:t>
            </a:r>
          </a:p>
          <a:p>
            <a:endParaRPr lang="ru-RU" sz="1600" dirty="0"/>
          </a:p>
          <a:p>
            <a:r>
              <a:rPr lang="ru-RU" sz="1600" dirty="0">
                <a:solidFill>
                  <a:srgbClr val="FF0000"/>
                </a:solidFill>
              </a:rPr>
              <a:t>заключение на срок не менее чем 3 года контракта, в том числе контракта жизненного цикла, предметом которого является поставка, сервисное обслуживание и (или) ремонт железнодорожного подвижного состава, транспортных средств метрополитена, внеуличного транспорта и городского наземного электрического транспорта, автобусов, приводимых в движение исключительно электрическим двигателем и тяговой батареей, заряжаемой исключительно от внешнего источника электроэнергии, при начальной (максимальной) цене таких контрактов 1 млрд. рублей и более.</a:t>
            </a:r>
            <a:r>
              <a:rPr lang="ru-RU" sz="1600" dirty="0"/>
              <a:t>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stretch>
            <a:fillRect/>
          </a:stretch>
        </p:blipFill>
        <p:spPr>
          <a:xfrm>
            <a:off x="3204594" y="352338"/>
            <a:ext cx="5034157" cy="5849792"/>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032" y="64652"/>
            <a:ext cx="10515600" cy="405131"/>
          </a:xfrm>
        </p:spPr>
        <p:txBody>
          <a:bodyPr>
            <a:normAutofit fontScale="90000"/>
          </a:bodyPr>
          <a:lstStyle/>
          <a:p>
            <a:r>
              <a:rPr lang="ru-RU" sz="3600" dirty="0"/>
              <a:t>Новая редакция статьи 42 - Извещение</a:t>
            </a:r>
          </a:p>
        </p:txBody>
      </p:sp>
      <p:graphicFrame>
        <p:nvGraphicFramePr>
          <p:cNvPr id="4" name="Таблица 4"/>
          <p:cNvGraphicFramePr>
            <a:graphicFrameLocks noGrp="1"/>
          </p:cNvGraphicFramePr>
          <p:nvPr>
            <p:ph idx="1"/>
            <p:extLst>
              <p:ext uri="{D42A27DB-BD31-4B8C-83A1-F6EECF244321}">
                <p14:modId xmlns:p14="http://schemas.microsoft.com/office/powerpoint/2010/main" val="468640798"/>
              </p:ext>
            </p:extLst>
          </p:nvPr>
        </p:nvGraphicFramePr>
        <p:xfrm>
          <a:off x="142612" y="469783"/>
          <a:ext cx="11761366" cy="1814719"/>
        </p:xfrm>
        <a:graphic>
          <a:graphicData uri="http://schemas.openxmlformats.org/drawingml/2006/table">
            <a:tbl>
              <a:tblPr firstRow="1" bandRow="1">
                <a:tableStyleId>{93296810-A885-4BE3-A3E7-6D5BEEA58F35}</a:tableStyleId>
              </a:tblPr>
              <a:tblGrid>
                <a:gridCol w="6367245">
                  <a:extLst>
                    <a:ext uri="{9D8B030D-6E8A-4147-A177-3AD203B41FA5}">
                      <a16:colId xmlns:a16="http://schemas.microsoft.com/office/drawing/2014/main" val="20000"/>
                    </a:ext>
                  </a:extLst>
                </a:gridCol>
                <a:gridCol w="5394121">
                  <a:extLst>
                    <a:ext uri="{9D8B030D-6E8A-4147-A177-3AD203B41FA5}">
                      <a16:colId xmlns:a16="http://schemas.microsoft.com/office/drawing/2014/main" val="20001"/>
                    </a:ext>
                  </a:extLst>
                </a:gridCol>
              </a:tblGrid>
              <a:tr h="351679">
                <a:tc>
                  <a:txBody>
                    <a:bodyPr/>
                    <a:lstStyle/>
                    <a:p>
                      <a:r>
                        <a:rPr lang="ru-RU" sz="1600" dirty="0"/>
                        <a:t>Редакция с 01.01.2022</a:t>
                      </a:r>
                    </a:p>
                  </a:txBody>
                  <a:tcPr/>
                </a:tc>
                <a:tc>
                  <a:txBody>
                    <a:bodyPr/>
                    <a:lstStyle/>
                    <a:p>
                      <a:r>
                        <a:rPr lang="ru-RU" sz="1600" dirty="0"/>
                        <a:t>Устаревшая редакция</a:t>
                      </a:r>
                    </a:p>
                  </a:txBody>
                  <a:tcPr/>
                </a:tc>
                <a:extLst>
                  <a:ext uri="{0D108BD9-81ED-4DB2-BD59-A6C34878D82A}">
                    <a16:rowId xmlns:a16="http://schemas.microsoft.com/office/drawing/2014/main" val="10000"/>
                  </a:ext>
                </a:extLst>
              </a:tr>
              <a:tr h="703359">
                <a:tc>
                  <a:txBody>
                    <a:bodyPr/>
                    <a:lstStyle/>
                    <a:p>
                      <a:pPr marL="0" indent="0">
                        <a:buFont typeface="Arial" panose="020B0604020202020204" pitchFamily="34" charset="0"/>
                        <a:buNone/>
                      </a:pPr>
                      <a:r>
                        <a:rPr lang="ru-RU" sz="1400" dirty="0"/>
                        <a:t>10) размер аванса (если предусмотрена выплата аванса);</a:t>
                      </a:r>
                    </a:p>
                  </a:txBody>
                  <a:tcPr/>
                </a:tc>
                <a:tc>
                  <a:txBody>
                    <a:bodyPr/>
                    <a:lstStyle/>
                    <a:p>
                      <a:pPr marL="0" indent="0">
                        <a:buFont typeface="Arial" panose="020B0604020202020204" pitchFamily="34" charset="0"/>
                        <a:buNone/>
                      </a:pPr>
                      <a:r>
                        <a:rPr lang="ru-RU" sz="1400" dirty="0"/>
                        <a:t>12) размер аванса, устанавливаемый в соответствии с законодательством Российской Федерации о контрактной системе в сфере закупок (если предусмотрена выплата аванса).</a:t>
                      </a:r>
                    </a:p>
                  </a:txBody>
                  <a:tcPr/>
                </a:tc>
                <a:extLst>
                  <a:ext uri="{0D108BD9-81ED-4DB2-BD59-A6C34878D82A}">
                    <a16:rowId xmlns:a16="http://schemas.microsoft.com/office/drawing/2014/main" val="10001"/>
                  </a:ext>
                </a:extLst>
              </a:tr>
              <a:tr h="703359">
                <a:tc>
                  <a:txBody>
                    <a:bodyPr/>
                    <a:lstStyle/>
                    <a:p>
                      <a:pPr marL="0" indent="0">
                        <a:buFont typeface="Arial" panose="020B0604020202020204" pitchFamily="34" charset="0"/>
                        <a:buNone/>
                      </a:pPr>
                      <a:r>
                        <a:rPr lang="ru-RU" sz="1400" dirty="0"/>
                        <a:t>11) критерии оценки заявок на участие в конкурсах, </a:t>
                      </a:r>
                    </a:p>
                    <a:p>
                      <a:pPr marL="0" indent="0">
                        <a:buFont typeface="Arial" panose="020B0604020202020204" pitchFamily="34" charset="0"/>
                        <a:buNone/>
                      </a:pPr>
                      <a:r>
                        <a:rPr lang="ru-RU" sz="1400" dirty="0"/>
                        <a:t>величины значимости этих критериев в соответствии с настоящим Федеральным законом;</a:t>
                      </a:r>
                    </a:p>
                  </a:txBody>
                  <a:tcPr/>
                </a:tc>
                <a:tc>
                  <a:txBody>
                    <a:bodyPr/>
                    <a:lstStyle/>
                    <a:p>
                      <a:pPr marL="0" indent="0">
                        <a:buFont typeface="Arial" panose="020B0604020202020204" pitchFamily="34" charset="0"/>
                        <a:buNone/>
                      </a:pPr>
                      <a:r>
                        <a:rPr lang="ru-RU" sz="1400" dirty="0"/>
                        <a:t>-</a:t>
                      </a:r>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2400" dirty="0">
                <a:solidFill>
                  <a:srgbClr val="FF0000"/>
                </a:solidFill>
              </a:rPr>
              <a:t>Постановление Правительства РФ от 29 марта 2022 г. N 505</a:t>
            </a:r>
            <a:br>
              <a:rPr lang="ru-RU" sz="2400" dirty="0">
                <a:solidFill>
                  <a:srgbClr val="FF0000"/>
                </a:solidFill>
              </a:rPr>
            </a:br>
            <a:r>
              <a:rPr lang="ru-RU" sz="2400" dirty="0">
                <a:solidFill>
                  <a:srgbClr val="FF0000"/>
                </a:solidFill>
              </a:rPr>
              <a:t>"О приостановлении действия отдельных положений некоторых актов Правительства Российской Федерации и установлении размеров авансовых платежей при заключении государственных (муниципальных) контрактов в 2022 году«-  с 30.03.2022</a:t>
            </a:r>
            <a:br>
              <a:rPr lang="ru-RU" sz="2400" dirty="0">
                <a:solidFill>
                  <a:srgbClr val="FF0000"/>
                </a:solidFill>
              </a:rPr>
            </a:br>
            <a:endParaRPr lang="ru-RU" sz="2400" dirty="0">
              <a:solidFill>
                <a:srgbClr val="FF0000"/>
              </a:solidFill>
            </a:endParaRPr>
          </a:p>
        </p:txBody>
      </p:sp>
      <p:sp>
        <p:nvSpPr>
          <p:cNvPr id="3" name="Объект 2"/>
          <p:cNvSpPr>
            <a:spLocks noGrp="1"/>
          </p:cNvSpPr>
          <p:nvPr>
            <p:ph idx="1"/>
          </p:nvPr>
        </p:nvSpPr>
        <p:spPr>
          <a:xfrm>
            <a:off x="838200" y="1690690"/>
            <a:ext cx="10515600" cy="4351338"/>
          </a:xfrm>
        </p:spPr>
        <p:txBody>
          <a:bodyPr>
            <a:normAutofit fontScale="25000" lnSpcReduction="20000"/>
          </a:bodyPr>
          <a:lstStyle/>
          <a:p>
            <a:endParaRPr lang="ru-RU" dirty="0"/>
          </a:p>
          <a:p>
            <a:r>
              <a:rPr lang="ru-RU" sz="5600" dirty="0"/>
              <a:t>Правительство Российской Федерации постановляет:</a:t>
            </a:r>
          </a:p>
          <a:p>
            <a:r>
              <a:rPr lang="ru-RU" sz="5600" dirty="0"/>
              <a:t>2. Установить, что в 2022 году главные распорядители средств федерального бюджета как получатели средств федерального бюджета и подведомственные им получатели средств федерального бюджета (далее - получатели средств федерального бюджета) предусматривают в заключаемых ими договорах (государственных контрактах) на поставку товаров (выполнение работ, оказание услуг), средства на финансовое обеспечение которых:</a:t>
            </a:r>
          </a:p>
          <a:p>
            <a:r>
              <a:rPr lang="ru-RU" sz="5600" b="1" dirty="0"/>
              <a:t>подлежат в случаях, установленных в соответствии с бюджетным законодательством Российской Федерации, казначейскому сопровождению, </a:t>
            </a:r>
            <a:r>
              <a:rPr lang="ru-RU" sz="5600" dirty="0">
                <a:solidFill>
                  <a:srgbClr val="FF0000"/>
                </a:solidFill>
              </a:rPr>
              <a:t>- авансовые платежи в размере от 50 до 90 процентов суммы договора </a:t>
            </a:r>
            <a:r>
              <a:rPr lang="ru-RU" sz="5600" dirty="0"/>
              <a:t>(государственного контракта), но не более лимитов бюджетных обязательств, доведенных до получателей средств федерального бюджета на указанные цели на соответствующий финансовый год;</a:t>
            </a:r>
          </a:p>
          <a:p>
            <a:r>
              <a:rPr lang="ru-RU" sz="5600" b="1" dirty="0"/>
              <a:t>не подлежат казначейскому сопровождению</a:t>
            </a:r>
            <a:r>
              <a:rPr lang="ru-RU" sz="5600" dirty="0"/>
              <a:t>, - </a:t>
            </a:r>
            <a:r>
              <a:rPr lang="ru-RU" sz="5600" dirty="0">
                <a:solidFill>
                  <a:srgbClr val="FF0000"/>
                </a:solidFill>
              </a:rPr>
              <a:t>авансовые платежи в размере до 50 процентов суммы договора </a:t>
            </a:r>
            <a:r>
              <a:rPr lang="ru-RU" sz="5600" dirty="0"/>
              <a:t>(государственного контракта), но не более лимитов бюджетных обязательств, доведенных до получателей средств федерального бюджета на указанные цели на соответствующий финансовый год.</a:t>
            </a:r>
          </a:p>
          <a:p>
            <a:endParaRPr lang="ru-RU" sz="5600" dirty="0"/>
          </a:p>
          <a:p>
            <a:r>
              <a:rPr lang="ru-RU" sz="5600" dirty="0"/>
              <a:t>В случае если исполнение договора (государственного контракта), указанного в абзаце втором настоящего пункта, осуществляется в 2022 году и последующих годах и соответствующих лимитов бюджетных обязательств, доведенных до получателя средств федерального бюджета, недостаточно для выплаты авансового платежа в текущем финансовом году, в договоре (государственном контракте) </a:t>
            </a:r>
            <a:r>
              <a:rPr lang="ru-RU" sz="5600" b="1" dirty="0"/>
              <a:t>предусматривается условие о выплате части такого авансового платежа в оставшемся размере не позднее 1 февраля очередного финансового года без подтверждения поставки товаров (выполнения работ, оказания услуг) в объеме ранее выплаченного авансового платежа.</a:t>
            </a:r>
          </a:p>
          <a:p>
            <a:endParaRPr lang="ru-RU" sz="5600" dirty="0"/>
          </a:p>
          <a:p>
            <a:r>
              <a:rPr lang="ru-RU" sz="5600" dirty="0"/>
              <a:t>3. Установить, что в соответствии с подпунктом 9 части 2 статьи 5 Федерального закона "О федеральном бюджете на 2022 год и на плановый период 2023 и 2024 годов" главные распорядители средств федерального бюджета вправе принять правовые акты, предусматривающие включение в договоры (государственные контракты) на поставку товаров (выполнение работ, оказание услуг) на сумму менее 100000 тыс. рублей, заключаемые в 2022 году ими как получателями средств федерального бюджета, а также подведомственными получателями средств федерального бюджета, условия о казначейском сопровождении авансовых платежей в размерах, определяемых в соответствии с абзацем вторым пункта 2 настоящего постановления.</a:t>
            </a:r>
          </a:p>
          <a:p>
            <a:endParaRPr lang="ru-RU" sz="5600" dirty="0"/>
          </a:p>
          <a:p>
            <a:pPr marL="0" indent="0">
              <a:buNone/>
            </a:pPr>
            <a:endParaRPr lang="ru-RU" sz="5600" dirty="0"/>
          </a:p>
        </p:txBody>
      </p:sp>
    </p:spTree>
    <p:extLst>
      <p:ext uri="{BB962C8B-B14F-4D97-AF65-F5344CB8AC3E}">
        <p14:creationId xmlns:p14="http://schemas.microsoft.com/office/powerpoint/2010/main" val="41582312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2400" dirty="0">
                <a:solidFill>
                  <a:srgbClr val="FF0000"/>
                </a:solidFill>
              </a:rPr>
              <a:t>Постановление Правительства РФ от 29 марта 2022 г. N 505</a:t>
            </a:r>
            <a:br>
              <a:rPr lang="ru-RU" sz="2400" dirty="0">
                <a:solidFill>
                  <a:srgbClr val="FF0000"/>
                </a:solidFill>
              </a:rPr>
            </a:br>
            <a:r>
              <a:rPr lang="ru-RU" sz="2400" dirty="0">
                <a:solidFill>
                  <a:srgbClr val="FF0000"/>
                </a:solidFill>
              </a:rPr>
              <a:t>"О приостановлении действия отдельных положений некоторых актов Правительства Российской Федерации и установлении размеров авансовых платежей при заключении государственных (муниципальных) контрактов в 2022 году«-  с 30.03.2022</a:t>
            </a:r>
            <a:br>
              <a:rPr lang="ru-RU" sz="2400" dirty="0">
                <a:solidFill>
                  <a:srgbClr val="FF0000"/>
                </a:solidFill>
              </a:rPr>
            </a:br>
            <a:endParaRPr lang="ru-RU" sz="2400" dirty="0">
              <a:solidFill>
                <a:srgbClr val="FF0000"/>
              </a:solidFill>
            </a:endParaRPr>
          </a:p>
        </p:txBody>
      </p:sp>
      <p:sp>
        <p:nvSpPr>
          <p:cNvPr id="3" name="Объект 2"/>
          <p:cNvSpPr>
            <a:spLocks noGrp="1"/>
          </p:cNvSpPr>
          <p:nvPr>
            <p:ph idx="1"/>
          </p:nvPr>
        </p:nvSpPr>
        <p:spPr>
          <a:xfrm>
            <a:off x="838200" y="1690690"/>
            <a:ext cx="10515600" cy="4351338"/>
          </a:xfrm>
        </p:spPr>
        <p:txBody>
          <a:bodyPr>
            <a:normAutofit fontScale="25000" lnSpcReduction="20000"/>
          </a:bodyPr>
          <a:lstStyle/>
          <a:p>
            <a:endParaRPr lang="ru-RU" sz="5600" dirty="0"/>
          </a:p>
          <a:p>
            <a:r>
              <a:rPr lang="ru-RU" sz="5600" dirty="0"/>
              <a:t>4. Получатели средств федерального бюджета вправе в соответствии с частью 65.1 статьи 112 Федерального закона "О контрактной системе в сфере закупок товаров, работ, услуг для обеспечения государственных и муниципальных нужд" внести по соглашению сторон в заключенные до дня вступления в силу настоящего постановления договоры (государственные контракты) на поставку товаров (выполнение работ, оказание услуг) </a:t>
            </a:r>
            <a:r>
              <a:rPr lang="ru-RU" sz="5600" b="1" dirty="0"/>
              <a:t>изменения в части увеличения предусмотренных ими размеров авансовых платежей до размеров, определенных в соответствии с пунктом 2 настоящего постановления, с соблюдением размера обеспечения исполнения договора (государственного контракта), устанавливаемого в соответствии с частью 6 статьи 96 Федерального закона "О контрактной системе в сфере закупок товаров, работ, услуг для обеспечения государственных и муниципальных нужд".</a:t>
            </a:r>
          </a:p>
          <a:p>
            <a:endParaRPr lang="ru-RU" sz="5600" b="1" dirty="0"/>
          </a:p>
          <a:p>
            <a:r>
              <a:rPr lang="ru-RU" sz="5600" dirty="0">
                <a:solidFill>
                  <a:srgbClr val="00B0F0"/>
                </a:solidFill>
              </a:rPr>
              <a:t>5. Рекомендовать высшим исполнительным органам государственной власти субъектов Российской Федерации (местным администрациям) принять меры, обеспечивающие включение в заключаемые получателями средств бюджетов субъектов Российской Федерации (местных бюджетов) договоры (государственные (муниципальные) контракты) на поставку товаров (выполнение работ, оказание услуг), а также в ранее заключенные договоры (государственные (муниципальные) контракты) условий об авансовых платежах в размерах, аналогичных размерам, установленным в соответствии с пунктом 2 настоящего постановления для получателей средств федерального бюджета.</a:t>
            </a:r>
          </a:p>
          <a:p>
            <a:endParaRPr lang="ru-RU" sz="5600" dirty="0"/>
          </a:p>
          <a:p>
            <a:r>
              <a:rPr lang="ru-RU" sz="5600" dirty="0"/>
              <a:t>6. Настоящее постановление вступает в силу со дня его официального опубликования.</a:t>
            </a:r>
          </a:p>
        </p:txBody>
      </p:sp>
    </p:spTree>
    <p:extLst>
      <p:ext uri="{BB962C8B-B14F-4D97-AF65-F5344CB8AC3E}">
        <p14:creationId xmlns:p14="http://schemas.microsoft.com/office/powerpoint/2010/main" val="14576545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stretch>
            <a:fillRect/>
          </a:stretch>
        </p:blipFill>
        <p:spPr>
          <a:xfrm>
            <a:off x="1115736" y="411061"/>
            <a:ext cx="9040737" cy="5765902"/>
          </a:xfrm>
        </p:spPr>
      </p:pic>
    </p:spTree>
    <p:extLst>
      <p:ext uri="{BB962C8B-B14F-4D97-AF65-F5344CB8AC3E}">
        <p14:creationId xmlns:p14="http://schemas.microsoft.com/office/powerpoint/2010/main" val="2502445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44133" y="466728"/>
            <a:ext cx="10515600" cy="708664"/>
          </a:xfrm>
        </p:spPr>
        <p:txBody>
          <a:bodyPr/>
          <a:lstStyle/>
          <a:p>
            <a:r>
              <a:rPr lang="ru-RU" dirty="0">
                <a:solidFill>
                  <a:srgbClr val="FF0000"/>
                </a:solidFill>
              </a:rPr>
              <a:t>С 25.03.2022 </a:t>
            </a:r>
            <a:r>
              <a:rPr lang="ru-RU" b="1" dirty="0">
                <a:solidFill>
                  <a:srgbClr val="FF0000"/>
                </a:solidFill>
              </a:rPr>
              <a:t>до 01.09.2022</a:t>
            </a:r>
          </a:p>
        </p:txBody>
      </p:sp>
      <p:pic>
        <p:nvPicPr>
          <p:cNvPr id="5" name="Объект 4"/>
          <p:cNvPicPr>
            <a:picLocks noGrp="1" noChangeAspect="1"/>
          </p:cNvPicPr>
          <p:nvPr>
            <p:ph idx="1"/>
          </p:nvPr>
        </p:nvPicPr>
        <p:blipFill>
          <a:blip r:embed="rId2"/>
          <a:stretch>
            <a:fillRect/>
          </a:stretch>
        </p:blipFill>
        <p:spPr>
          <a:xfrm>
            <a:off x="3699545" y="1417739"/>
            <a:ext cx="4282483" cy="4759224"/>
          </a:xfr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stretch>
            <a:fillRect/>
          </a:stretch>
        </p:blipFill>
        <p:spPr>
          <a:xfrm>
            <a:off x="897622" y="570451"/>
            <a:ext cx="9058679" cy="5606512"/>
          </a:xfrm>
        </p:spPr>
      </p:pic>
    </p:spTree>
    <p:extLst>
      <p:ext uri="{BB962C8B-B14F-4D97-AF65-F5344CB8AC3E}">
        <p14:creationId xmlns:p14="http://schemas.microsoft.com/office/powerpoint/2010/main" val="6465993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stretch>
            <a:fillRect/>
          </a:stretch>
        </p:blipFill>
        <p:spPr>
          <a:xfrm>
            <a:off x="796955" y="578840"/>
            <a:ext cx="9222072" cy="5598123"/>
          </a:xfrm>
        </p:spPr>
      </p:pic>
    </p:spTree>
    <p:extLst>
      <p:ext uri="{BB962C8B-B14F-4D97-AF65-F5344CB8AC3E}">
        <p14:creationId xmlns:p14="http://schemas.microsoft.com/office/powerpoint/2010/main" val="41869420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stretch>
            <a:fillRect/>
          </a:stretch>
        </p:blipFill>
        <p:spPr>
          <a:xfrm>
            <a:off x="796954" y="629174"/>
            <a:ext cx="9855048" cy="5547789"/>
          </a:xfrm>
        </p:spPr>
      </p:pic>
    </p:spTree>
    <p:extLst>
      <p:ext uri="{BB962C8B-B14F-4D97-AF65-F5344CB8AC3E}">
        <p14:creationId xmlns:p14="http://schemas.microsoft.com/office/powerpoint/2010/main" val="8174651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stretch>
            <a:fillRect/>
          </a:stretch>
        </p:blipFill>
        <p:spPr>
          <a:xfrm>
            <a:off x="738231" y="424386"/>
            <a:ext cx="11006356" cy="4785177"/>
          </a:xfrm>
        </p:spPr>
      </p:pic>
    </p:spTree>
    <p:extLst>
      <p:ext uri="{BB962C8B-B14F-4D97-AF65-F5344CB8AC3E}">
        <p14:creationId xmlns:p14="http://schemas.microsoft.com/office/powerpoint/2010/main" val="11321668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5331862-EAAD-8F0A-DD53-2D17BB693074}"/>
              </a:ext>
            </a:extLst>
          </p:cNvPr>
          <p:cNvSpPr>
            <a:spLocks noGrp="1"/>
          </p:cNvSpPr>
          <p:nvPr>
            <p:ph type="title"/>
          </p:nvPr>
        </p:nvSpPr>
        <p:spPr>
          <a:xfrm>
            <a:off x="357931" y="87610"/>
            <a:ext cx="11534862" cy="323452"/>
          </a:xfrm>
        </p:spPr>
        <p:txBody>
          <a:bodyPr>
            <a:noAutofit/>
          </a:bodyPr>
          <a:lstStyle/>
          <a:p>
            <a:r>
              <a:rPr lang="ru-RU" sz="3200" dirty="0">
                <a:solidFill>
                  <a:srgbClr val="FF0000"/>
                </a:solidFill>
              </a:rPr>
              <a:t>Изменения на этапе подготовки к закупке (360-ФЗ) – с 01.01.2022</a:t>
            </a:r>
          </a:p>
        </p:txBody>
      </p:sp>
      <p:sp>
        <p:nvSpPr>
          <p:cNvPr id="3" name="Объект 2">
            <a:extLst>
              <a:ext uri="{FF2B5EF4-FFF2-40B4-BE49-F238E27FC236}">
                <a16:creationId xmlns:a16="http://schemas.microsoft.com/office/drawing/2014/main" id="{7887844D-562C-DEC7-E391-F253D4060789}"/>
              </a:ext>
            </a:extLst>
          </p:cNvPr>
          <p:cNvSpPr>
            <a:spLocks noGrp="1"/>
          </p:cNvSpPr>
          <p:nvPr>
            <p:ph idx="1"/>
          </p:nvPr>
        </p:nvSpPr>
        <p:spPr>
          <a:xfrm>
            <a:off x="328569" y="411062"/>
            <a:ext cx="10942739" cy="5132838"/>
          </a:xfrm>
        </p:spPr>
        <p:txBody>
          <a:bodyPr>
            <a:normAutofit/>
          </a:bodyPr>
          <a:lstStyle/>
          <a:p>
            <a:pPr marL="0" indent="0">
              <a:buNone/>
            </a:pPr>
            <a:r>
              <a:rPr lang="ru-RU" sz="2200" u="sng" dirty="0"/>
              <a:t>Статья 42. </a:t>
            </a:r>
            <a:r>
              <a:rPr lang="ru-RU" sz="2200" i="0" u="sng" dirty="0">
                <a:solidFill>
                  <a:srgbClr val="22272F"/>
                </a:solidFill>
                <a:effectLst/>
              </a:rPr>
              <a:t>Извещение об осуществлении закупки (извлечение)</a:t>
            </a:r>
          </a:p>
          <a:p>
            <a:pPr marL="0" indent="0">
              <a:buNone/>
            </a:pPr>
            <a:endParaRPr lang="ru-RU" sz="2200" dirty="0"/>
          </a:p>
          <a:p>
            <a:pPr marL="0" indent="0">
              <a:buNone/>
            </a:pPr>
            <a:endParaRPr lang="ru-RU" sz="2200" dirty="0"/>
          </a:p>
          <a:p>
            <a:pPr marL="0" indent="0">
              <a:buNone/>
            </a:pPr>
            <a:endParaRPr lang="ru-RU" sz="2200" dirty="0"/>
          </a:p>
        </p:txBody>
      </p:sp>
      <p:graphicFrame>
        <p:nvGraphicFramePr>
          <p:cNvPr id="5" name="Таблица 5">
            <a:extLst>
              <a:ext uri="{FF2B5EF4-FFF2-40B4-BE49-F238E27FC236}">
                <a16:creationId xmlns:a16="http://schemas.microsoft.com/office/drawing/2014/main" id="{606E2D09-E41D-0A68-413B-788B9763E906}"/>
              </a:ext>
            </a:extLst>
          </p:cNvPr>
          <p:cNvGraphicFramePr>
            <a:graphicFrameLocks noGrp="1"/>
          </p:cNvGraphicFramePr>
          <p:nvPr>
            <p:extLst>
              <p:ext uri="{D42A27DB-BD31-4B8C-83A1-F6EECF244321}">
                <p14:modId xmlns:p14="http://schemas.microsoft.com/office/powerpoint/2010/main" val="1237560936"/>
              </p:ext>
            </p:extLst>
          </p:nvPr>
        </p:nvGraphicFramePr>
        <p:xfrm>
          <a:off x="251670" y="800943"/>
          <a:ext cx="11752976" cy="5741018"/>
        </p:xfrm>
        <a:graphic>
          <a:graphicData uri="http://schemas.openxmlformats.org/drawingml/2006/table">
            <a:tbl>
              <a:tblPr firstRow="1" bandRow="1">
                <a:tableStyleId>{21E4AEA4-8DFA-4A89-87EB-49C32662AFE0}</a:tableStyleId>
              </a:tblPr>
              <a:tblGrid>
                <a:gridCol w="5677862">
                  <a:extLst>
                    <a:ext uri="{9D8B030D-6E8A-4147-A177-3AD203B41FA5}">
                      <a16:colId xmlns:a16="http://schemas.microsoft.com/office/drawing/2014/main" val="3256495154"/>
                    </a:ext>
                  </a:extLst>
                </a:gridCol>
                <a:gridCol w="6075114">
                  <a:extLst>
                    <a:ext uri="{9D8B030D-6E8A-4147-A177-3AD203B41FA5}">
                      <a16:colId xmlns:a16="http://schemas.microsoft.com/office/drawing/2014/main" val="1318441645"/>
                    </a:ext>
                  </a:extLst>
                </a:gridCol>
              </a:tblGrid>
              <a:tr h="339960">
                <a:tc>
                  <a:txBody>
                    <a:bodyPr/>
                    <a:lstStyle/>
                    <a:p>
                      <a:r>
                        <a:rPr lang="ru-RU" sz="1600" dirty="0"/>
                        <a:t>Требования к составу извещения</a:t>
                      </a:r>
                    </a:p>
                  </a:txBody>
                  <a:tcPr/>
                </a:tc>
                <a:tc>
                  <a:txBody>
                    <a:bodyPr/>
                    <a:lstStyle/>
                    <a:p>
                      <a:r>
                        <a:rPr lang="ru-RU" sz="1600" dirty="0"/>
                        <a:t>Комментарий</a:t>
                      </a:r>
                    </a:p>
                  </a:txBody>
                  <a:tcPr/>
                </a:tc>
                <a:extLst>
                  <a:ext uri="{0D108BD9-81ED-4DB2-BD59-A6C34878D82A}">
                    <a16:rowId xmlns:a16="http://schemas.microsoft.com/office/drawing/2014/main" val="1763246711"/>
                  </a:ext>
                </a:extLst>
              </a:tr>
              <a:tr h="54010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12) требования, предъявляемые к участникам закупки в соответствии с  </a:t>
                      </a:r>
                      <a:r>
                        <a:rPr lang="ru-RU" sz="1400" b="1" dirty="0">
                          <a:solidFill>
                            <a:srgbClr val="FF0000"/>
                          </a:solidFill>
                        </a:rPr>
                        <a:t>частью 1 статьи 31 </a:t>
                      </a:r>
                      <a:r>
                        <a:rPr lang="ru-RU" sz="1400" dirty="0">
                          <a:solidFill>
                            <a:srgbClr val="FF0000"/>
                          </a:solidFill>
                        </a:rPr>
                        <a:t>(с 16.04.2022 ранее – п. 1 ч. 1 ст. 31),</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требования, предъявляемые к участникам закупки в соответствии с частями 2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и 2.1 (при наличии таких требований) статьи 31 настоящего Федерального закона,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dirty="0"/>
                        <a:t>и исчерпывающий перечень документов, подтверждающих соответствие участника закупки таким требованиям, </a:t>
                      </a:r>
                      <a:r>
                        <a:rPr kumimoji="0" lang="ru-RU" sz="1400" b="0" u="none" strike="noStrike" kern="1200" cap="none" spc="0" normalizeH="0" baseline="0" noProof="0" dirty="0">
                          <a:ln>
                            <a:noFill/>
                          </a:ln>
                          <a:solidFill>
                            <a:srgbClr val="7030A0"/>
                          </a:solidFill>
                          <a:effectLst/>
                          <a:uLnTx/>
                          <a:uFillTx/>
                        </a:rPr>
                        <a:t>(В ПП № 60 про документы по п. 1. ч. 1. ст. 31 не сказано!),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1400" b="0" u="none" strike="noStrike" kern="1200" cap="none" spc="0" normalizeH="0" baseline="0" noProof="0" dirty="0">
                        <a:ln>
                          <a:noFill/>
                        </a:ln>
                        <a:solidFill>
                          <a:srgbClr val="7030A0"/>
                        </a:solidFill>
                        <a:effectLst/>
                        <a:uLnTx/>
                        <a:uFillTx/>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1400" b="0" u="none" strike="noStrike" kern="1200" cap="none" spc="0" normalizeH="0" baseline="0" noProof="0" dirty="0">
                        <a:ln>
                          <a:noFill/>
                        </a:ln>
                        <a:solidFill>
                          <a:srgbClr val="7030A0"/>
                        </a:solidFill>
                        <a:effectLst/>
                        <a:uLnTx/>
                        <a:uFillTx/>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1800" b="0" u="none" strike="noStrike" kern="1200" cap="none" spc="0" normalizeH="0" baseline="0" noProof="0" dirty="0">
                        <a:ln>
                          <a:noFill/>
                        </a:ln>
                        <a:solidFill>
                          <a:srgbClr val="7030A0"/>
                        </a:solidFill>
                        <a:effectLst/>
                        <a:uLnTx/>
                        <a:uFillTx/>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1800" b="0" u="none" strike="noStrike" kern="1200" cap="none" spc="0" normalizeH="0" baseline="0" noProof="0" dirty="0">
                        <a:ln>
                          <a:noFill/>
                        </a:ln>
                        <a:solidFill>
                          <a:srgbClr val="7030A0"/>
                        </a:solidFill>
                        <a:effectLst/>
                        <a:uLnTx/>
                        <a:uFillTx/>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1800" b="0" u="none" strike="noStrike" kern="1200" cap="none" spc="0" normalizeH="0" baseline="0" noProof="0" dirty="0">
                        <a:ln>
                          <a:noFill/>
                        </a:ln>
                        <a:solidFill>
                          <a:srgbClr val="7030A0"/>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а также требование, предъявляемое к участникам закупки в соответствии с частью 1.1 статьи 31 настоящего Федерального закона (при наличии такого требования) </a:t>
                      </a:r>
                    </a:p>
                  </a:txBody>
                  <a:tcPr/>
                </a:tc>
                <a:tc>
                  <a:txBody>
                    <a:bodyPr/>
                    <a:lstStyle/>
                    <a:p>
                      <a:pPr marL="342900" indent="-342900">
                        <a:buAutoNum type="arabicPeriod"/>
                      </a:pPr>
                      <a:r>
                        <a:rPr lang="ru-RU" sz="1400" b="1" dirty="0"/>
                        <a:t>Важно! </a:t>
                      </a:r>
                      <a:r>
                        <a:rPr lang="ru-RU" sz="1400" dirty="0"/>
                        <a:t>Изменились требования к участнику, но не изменилось </a:t>
                      </a:r>
                      <a:br>
                        <a:rPr lang="ru-RU" sz="1400" dirty="0"/>
                      </a:br>
                      <a:r>
                        <a:rPr lang="ru-RU" sz="1400" dirty="0"/>
                        <a:t>ПП № 60: в нем до сих пор – «требования, предъявляемые к участникам закупки в соответствии с пунктом 1 части 1 статьи 31 Федерального закона»!</a:t>
                      </a:r>
                    </a:p>
                    <a:p>
                      <a:pPr marL="342900" indent="-342900">
                        <a:buAutoNum type="arabicPeriod"/>
                      </a:pPr>
                      <a:r>
                        <a:rPr lang="ru-RU" sz="1400" dirty="0"/>
                        <a:t>Не понятно, про документы по п. 1. ч. 1. ст. 31 – куда их участник должен «девать» - в заявку или оператору</a:t>
                      </a:r>
                      <a:r>
                        <a:rPr lang="en-US" sz="1400" dirty="0"/>
                        <a:t>?</a:t>
                      </a:r>
                      <a:endParaRPr lang="ru-RU" sz="1400" dirty="0"/>
                    </a:p>
                    <a:p>
                      <a:pPr marL="342900" indent="-342900">
                        <a:buAutoNum type="arabicPeriod"/>
                      </a:pPr>
                      <a:endParaRPr lang="ru-RU" sz="1400" dirty="0"/>
                    </a:p>
                    <a:p>
                      <a:pPr marL="342900" indent="-342900">
                        <a:buAutoNum type="arabicPeriod"/>
                      </a:pPr>
                      <a:endParaRPr lang="ru-RU" sz="1400" i="0" dirty="0"/>
                    </a:p>
                  </a:txBody>
                  <a:tcPr/>
                </a:tc>
                <a:extLst>
                  <a:ext uri="{0D108BD9-81ED-4DB2-BD59-A6C34878D82A}">
                    <a16:rowId xmlns:a16="http://schemas.microsoft.com/office/drawing/2014/main" val="2715727789"/>
                  </a:ext>
                </a:extLst>
              </a:tr>
            </a:tbl>
          </a:graphicData>
        </a:graphic>
      </p:graphicFrame>
      <p:pic>
        <p:nvPicPr>
          <p:cNvPr id="6" name="Рисунок 5">
            <a:extLst>
              <a:ext uri="{FF2B5EF4-FFF2-40B4-BE49-F238E27FC236}">
                <a16:creationId xmlns:a16="http://schemas.microsoft.com/office/drawing/2014/main" id="{DD1F8DD6-3821-9690-3B0F-2A37E3D2AC2C}"/>
              </a:ext>
            </a:extLst>
          </p:cNvPr>
          <p:cNvPicPr>
            <a:picLocks noChangeAspect="1"/>
          </p:cNvPicPr>
          <p:nvPr/>
        </p:nvPicPr>
        <p:blipFill>
          <a:blip r:embed="rId2"/>
          <a:stretch>
            <a:fillRect/>
          </a:stretch>
        </p:blipFill>
        <p:spPr>
          <a:xfrm>
            <a:off x="441821" y="3267710"/>
            <a:ext cx="5266667" cy="2276190"/>
          </a:xfrm>
          <a:prstGeom prst="rect">
            <a:avLst/>
          </a:prstGeom>
        </p:spPr>
      </p:pic>
    </p:spTree>
    <p:extLst>
      <p:ext uri="{BB962C8B-B14F-4D97-AF65-F5344CB8AC3E}">
        <p14:creationId xmlns:p14="http://schemas.microsoft.com/office/powerpoint/2010/main" val="34151774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91509BC7-9AC9-6B9E-A221-82D8A349876F}"/>
              </a:ext>
            </a:extLst>
          </p:cNvPr>
          <p:cNvSpPr>
            <a:spLocks noGrp="1"/>
          </p:cNvSpPr>
          <p:nvPr>
            <p:ph idx="1"/>
          </p:nvPr>
        </p:nvSpPr>
        <p:spPr>
          <a:xfrm>
            <a:off x="695587" y="181383"/>
            <a:ext cx="10515600" cy="6529810"/>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22272F"/>
                </a:solidFill>
                <a:effectLst/>
                <a:uLnTx/>
                <a:uFillTx/>
                <a:ea typeface="+mn-ea"/>
                <a:cs typeface="+mn-cs"/>
              </a:rPr>
              <a:t>Статья 24.2. Регистрация участников закупок в единой информационной системе и их аккредитация на электронных площадках, специализированных электронных площадках. Единый реестр участников закупок</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22272F"/>
                </a:solidFill>
                <a:effectLst/>
                <a:uLnTx/>
                <a:uFillTx/>
                <a:ea typeface="+mn-ea"/>
                <a:cs typeface="+mn-cs"/>
              </a:rPr>
              <a:t>12. В целях обеспечения доступа к участию в проводимых </a:t>
            </a:r>
            <a:r>
              <a:rPr kumimoji="0" lang="ru-RU" sz="1400" b="0" i="0" u="none" strike="noStrike" kern="1200" cap="none" spc="0" normalizeH="0" baseline="0" noProof="0" dirty="0">
                <a:ln>
                  <a:noFill/>
                </a:ln>
                <a:effectLst/>
                <a:uLnTx/>
                <a:uFillTx/>
                <a:ea typeface="+mn-ea"/>
                <a:cs typeface="+mn-cs"/>
              </a:rPr>
              <a:t>на электронной площадке </a:t>
            </a:r>
            <a:r>
              <a:rPr kumimoji="0" lang="ru-RU" sz="1400" b="0" i="0" u="none" strike="noStrike" kern="1200" cap="none" spc="0" normalizeH="0" baseline="0" noProof="0" dirty="0">
                <a:ln>
                  <a:noFill/>
                </a:ln>
                <a:solidFill>
                  <a:srgbClr val="22272F"/>
                </a:solidFill>
                <a:effectLst/>
                <a:uLnTx/>
                <a:uFillTx/>
                <a:ea typeface="+mn-ea"/>
                <a:cs typeface="+mn-cs"/>
              </a:rPr>
              <a:t>закупках отдельных видов товаров, работ, услуг, в отношении участников которых установлены дополнительные требования в </a:t>
            </a:r>
            <a:r>
              <a:rPr kumimoji="0" lang="ru-RU" sz="1400" b="0" i="0" u="none" strike="noStrike" kern="1200" cap="none" spc="0" normalizeH="0" baseline="0" noProof="0" dirty="0">
                <a:ln>
                  <a:noFill/>
                </a:ln>
                <a:solidFill>
                  <a:prstClr val="black"/>
                </a:solidFill>
                <a:effectLst/>
                <a:uLnTx/>
                <a:uFillTx/>
                <a:ea typeface="+mn-ea"/>
                <a:cs typeface="+mn-cs"/>
              </a:rPr>
              <a:t>соответствии с </a:t>
            </a:r>
            <a:r>
              <a:rPr kumimoji="0" lang="ru-RU" sz="1400" b="0" i="0" u="none" strike="noStrike" kern="1200" cap="none" spc="0" normalizeH="0" baseline="0" noProof="0" dirty="0">
                <a:ln>
                  <a:noFill/>
                </a:ln>
                <a:solidFill>
                  <a:prstClr val="black"/>
                </a:solidFill>
                <a:effectLst/>
                <a:uLnTx/>
                <a:uFillTx/>
                <a:ea typeface="+mn-ea"/>
                <a:cs typeface="+mn-cs"/>
                <a:hlinkClick r:id="rId2">
                  <a:extLst>
                    <a:ext uri="{A12FA001-AC4F-418D-AE19-62706E023703}">
                      <ahyp:hlinkClr xmlns:ahyp="http://schemas.microsoft.com/office/drawing/2018/hyperlinkcolor" val="tx"/>
                    </a:ext>
                  </a:extLst>
                </a:hlinkClick>
              </a:rPr>
              <a:t>частями 2</a:t>
            </a:r>
            <a:r>
              <a:rPr kumimoji="0" lang="ru-RU" sz="1400" b="0" i="0" u="none" strike="noStrike" kern="1200" cap="none" spc="0" normalizeH="0" baseline="0" noProof="0" dirty="0">
                <a:ln>
                  <a:noFill/>
                </a:ln>
                <a:solidFill>
                  <a:prstClr val="black"/>
                </a:solidFill>
                <a:effectLst/>
                <a:uLnTx/>
                <a:uFillTx/>
                <a:ea typeface="+mn-ea"/>
                <a:cs typeface="+mn-cs"/>
              </a:rPr>
              <a:t> и </a:t>
            </a:r>
            <a:r>
              <a:rPr kumimoji="0" lang="ru-RU" sz="1400" b="0" i="0" u="none" strike="noStrike" kern="1200" cap="none" spc="0" normalizeH="0" baseline="0" noProof="0" dirty="0">
                <a:ln>
                  <a:noFill/>
                </a:ln>
                <a:solidFill>
                  <a:prstClr val="black"/>
                </a:solidFill>
                <a:effectLst/>
                <a:uLnTx/>
                <a:uFillTx/>
                <a:ea typeface="+mn-ea"/>
                <a:cs typeface="+mn-cs"/>
                <a:hlinkClick r:id="rId3">
                  <a:extLst>
                    <a:ext uri="{A12FA001-AC4F-418D-AE19-62706E023703}">
                      <ahyp:hlinkClr xmlns:ahyp="http://schemas.microsoft.com/office/drawing/2018/hyperlinkcolor" val="tx"/>
                    </a:ext>
                  </a:extLst>
                </a:hlinkClick>
              </a:rPr>
              <a:t>2.1 статьи 31</a:t>
            </a:r>
            <a:r>
              <a:rPr kumimoji="0" lang="ru-RU" sz="1400" b="0" i="0" u="none" strike="noStrike" kern="1200" cap="none" spc="0" normalizeH="0" baseline="0" noProof="0" dirty="0">
                <a:ln>
                  <a:noFill/>
                </a:ln>
                <a:solidFill>
                  <a:prstClr val="black"/>
                </a:solidFill>
                <a:effectLst/>
                <a:uLnTx/>
                <a:uFillTx/>
                <a:ea typeface="+mn-ea"/>
                <a:cs typeface="+mn-cs"/>
              </a:rPr>
              <a:t> настоящего Федерального закона, участник закупки, аккредитованный </a:t>
            </a:r>
            <a:r>
              <a:rPr kumimoji="0" lang="ru-RU" sz="1400" b="0" i="0" u="none" strike="noStrike" kern="1200" cap="none" spc="0" normalizeH="0" baseline="0" noProof="0" dirty="0">
                <a:ln>
                  <a:noFill/>
                </a:ln>
                <a:solidFill>
                  <a:srgbClr val="22272F"/>
                </a:solidFill>
                <a:effectLst/>
                <a:uLnTx/>
                <a:uFillTx/>
                <a:ea typeface="+mn-ea"/>
                <a:cs typeface="+mn-cs"/>
              </a:rPr>
              <a:t>на электронной площадке, </a:t>
            </a:r>
            <a:r>
              <a:rPr kumimoji="0" lang="ru-RU" sz="1400" b="0" i="0" u="none" strike="noStrike" kern="1200" cap="none" spc="0" normalizeH="0" baseline="0" noProof="0" dirty="0">
                <a:ln>
                  <a:noFill/>
                </a:ln>
                <a:solidFill>
                  <a:srgbClr val="FF0000"/>
                </a:solidFill>
                <a:effectLst/>
                <a:uLnTx/>
                <a:uFillTx/>
                <a:ea typeface="+mn-ea"/>
                <a:cs typeface="+mn-cs"/>
              </a:rPr>
              <a:t>направляет оператору этой электронной площадки </a:t>
            </a:r>
            <a:r>
              <a:rPr kumimoji="0" lang="ru-RU" sz="1400" b="0" i="0" u="none" strike="noStrike" kern="1200" cap="none" spc="0" normalizeH="0" baseline="0" noProof="0" dirty="0">
                <a:ln>
                  <a:noFill/>
                </a:ln>
                <a:solidFill>
                  <a:srgbClr val="22272F"/>
                </a:solidFill>
                <a:effectLst/>
                <a:uLnTx/>
                <a:uFillTx/>
                <a:ea typeface="+mn-ea"/>
                <a:cs typeface="+mn-cs"/>
              </a:rPr>
              <a:t>в отношении каждого такого вида информацию и документы, предусмотренные перечнем, установленным Правительством Российской Федерации в соответствии с </a:t>
            </a:r>
            <a:r>
              <a:rPr kumimoji="0" lang="ru-RU" sz="1400" b="0" i="0" u="none" strike="noStrike" kern="1200" cap="none" spc="0" normalizeH="0" baseline="0" noProof="0" dirty="0">
                <a:ln>
                  <a:noFill/>
                </a:ln>
                <a:solidFill>
                  <a:srgbClr val="3272C0"/>
                </a:solidFill>
                <a:effectLst/>
                <a:uLnTx/>
                <a:uFillTx/>
                <a:ea typeface="+mn-ea"/>
                <a:cs typeface="+mn-cs"/>
                <a:hlinkClick r:id="rId4">
                  <a:extLst>
                    <a:ext uri="{A12FA001-AC4F-418D-AE19-62706E023703}">
                      <ahyp:hlinkClr xmlns:ahyp="http://schemas.microsoft.com/office/drawing/2018/hyperlinkcolor" val="tx"/>
                    </a:ext>
                  </a:extLst>
                </a:hlinkClick>
              </a:rPr>
              <a:t>частью 3 статьи 31</a:t>
            </a:r>
            <a:r>
              <a:rPr kumimoji="0" lang="ru-RU" sz="1400" b="0" i="0" u="none" strike="noStrike" kern="1200" cap="none" spc="0" normalizeH="0" baseline="0" noProof="0" dirty="0">
                <a:ln>
                  <a:noFill/>
                </a:ln>
                <a:solidFill>
                  <a:srgbClr val="22272F"/>
                </a:solidFill>
                <a:effectLst/>
                <a:uLnTx/>
                <a:uFillTx/>
                <a:ea typeface="+mn-ea"/>
                <a:cs typeface="+mn-cs"/>
              </a:rPr>
              <a:t> настоящего Федерального закона.</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srgbClr val="22272F"/>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ea typeface="+mn-ea"/>
                <a:cs typeface="+mn-cs"/>
              </a:rPr>
              <a:t>12.1. В целях обеспечения доступа к участию </a:t>
            </a:r>
            <a:r>
              <a:rPr kumimoji="0" lang="ru-RU" sz="1400" b="0" i="0" u="none" strike="noStrike" kern="1200" cap="none" spc="0" normalizeH="0" baseline="0" noProof="0" dirty="0">
                <a:ln>
                  <a:noFill/>
                </a:ln>
                <a:solidFill>
                  <a:srgbClr val="FF0000"/>
                </a:solidFill>
                <a:effectLst/>
                <a:uLnTx/>
                <a:uFillTx/>
                <a:ea typeface="+mn-ea"/>
                <a:cs typeface="+mn-cs"/>
              </a:rPr>
              <a:t>в закрытых электронных процедурах </a:t>
            </a:r>
            <a:r>
              <a:rPr kumimoji="0" lang="ru-RU" sz="1400" b="0" i="0" u="none" strike="noStrike" kern="1200" cap="none" spc="0" normalizeH="0" baseline="0" noProof="0" dirty="0">
                <a:ln>
                  <a:noFill/>
                </a:ln>
                <a:solidFill>
                  <a:prstClr val="black"/>
                </a:solidFill>
                <a:effectLst/>
                <a:uLnTx/>
                <a:uFillTx/>
                <a:ea typeface="+mn-ea"/>
                <a:cs typeface="+mn-cs"/>
              </a:rPr>
              <a:t>участник закупки, аккредитованный на специализированной электронной площадке, </a:t>
            </a:r>
            <a:r>
              <a:rPr kumimoji="0" lang="ru-RU" sz="1400" b="0" i="0" u="none" strike="noStrike" kern="1200" cap="none" spc="0" normalizeH="0" baseline="0" noProof="0" dirty="0">
                <a:ln>
                  <a:noFill/>
                </a:ln>
                <a:solidFill>
                  <a:srgbClr val="FF0000"/>
                </a:solidFill>
                <a:effectLst/>
                <a:uLnTx/>
                <a:uFillTx/>
                <a:ea typeface="+mn-ea"/>
                <a:cs typeface="+mn-cs"/>
              </a:rPr>
              <a:t>направляет оператору этой специализированной электронной площадки электронные документы</a:t>
            </a:r>
            <a:r>
              <a:rPr kumimoji="0" lang="ru-RU" sz="1400" b="0" i="0" u="none" strike="noStrike" kern="1200" cap="none" spc="0" normalizeH="0" baseline="0" noProof="0" dirty="0">
                <a:ln>
                  <a:noFill/>
                </a:ln>
                <a:solidFill>
                  <a:prstClr val="black"/>
                </a:solidFill>
                <a:effectLst/>
                <a:uLnTx/>
                <a:uFillTx/>
                <a:ea typeface="+mn-ea"/>
                <a:cs typeface="+mn-cs"/>
              </a:rPr>
              <a:t>, подтверждающие соответствие участника закупки требованиям, предусмотренным </a:t>
            </a:r>
            <a:r>
              <a:rPr kumimoji="0" lang="ru-RU" sz="1400" b="0" i="0" u="sng" strike="noStrike" kern="1200" cap="none" spc="0" normalizeH="0" baseline="0" noProof="0" dirty="0">
                <a:ln>
                  <a:noFill/>
                </a:ln>
                <a:solidFill>
                  <a:prstClr val="black"/>
                </a:solidFill>
                <a:effectLst/>
                <a:uLnTx/>
                <a:uFillTx/>
                <a:ea typeface="+mn-ea"/>
                <a:cs typeface="+mn-cs"/>
              </a:rPr>
              <a:t>пунктом 1 части 1 статьи 31 </a:t>
            </a:r>
            <a:r>
              <a:rPr kumimoji="0" lang="ru-RU" sz="1400" b="0" i="0" u="none" strike="noStrike" kern="1200" cap="none" spc="0" normalizeH="0" baseline="0" noProof="0" dirty="0">
                <a:ln>
                  <a:noFill/>
                </a:ln>
                <a:solidFill>
                  <a:prstClr val="black"/>
                </a:solidFill>
                <a:effectLst/>
                <a:uLnTx/>
                <a:uFillTx/>
                <a:ea typeface="+mn-ea"/>
                <a:cs typeface="+mn-cs"/>
              </a:rPr>
              <a:t>настоящего Федерального закона (при наличии таких электронных документов). Помимо указанных электронных документов участник закупки вправе направить оператору специализированной электронной площадки информацию и документы, предусмотренные перечнем, установленным Правительством Российской Федерации в соответствии с частью 3 статьи 31 настоящего Федерального закона, в целях обеспечения доступа к участию в проводимых на этой специализированной электронной площадке закупках, в отношении участников которых установлены дополнительные требования в соответствии </a:t>
            </a:r>
            <a:r>
              <a:rPr kumimoji="0" lang="ru-RU" sz="1400" b="0" i="0" u="sng" strike="noStrike" kern="1200" cap="none" spc="0" normalizeH="0" baseline="0" noProof="0" dirty="0">
                <a:ln>
                  <a:noFill/>
                </a:ln>
                <a:solidFill>
                  <a:prstClr val="black"/>
                </a:solidFill>
                <a:effectLst/>
                <a:uLnTx/>
                <a:uFillTx/>
                <a:ea typeface="+mn-ea"/>
                <a:cs typeface="+mn-cs"/>
              </a:rPr>
              <a:t>с частями 2 и 2.1 статьи 31</a:t>
            </a:r>
            <a:r>
              <a:rPr kumimoji="0" lang="ru-RU" sz="1400" b="0" i="0" u="none" strike="noStrike" kern="1200" cap="none" spc="0" normalizeH="0" baseline="0" noProof="0" dirty="0">
                <a:ln>
                  <a:noFill/>
                </a:ln>
                <a:solidFill>
                  <a:prstClr val="black"/>
                </a:solidFill>
                <a:effectLst/>
                <a:uLnTx/>
                <a:uFillTx/>
                <a:ea typeface="+mn-ea"/>
                <a:cs typeface="+mn-cs"/>
              </a:rPr>
              <a:t> настоящего Федерального закона.</a:t>
            </a:r>
          </a:p>
          <a:p>
            <a:pPr marL="0" indent="0">
              <a:buNone/>
            </a:pPr>
            <a:r>
              <a:rPr lang="ru-RU" sz="1400" b="1" i="0" dirty="0">
                <a:solidFill>
                  <a:srgbClr val="22272F"/>
                </a:solidFill>
                <a:effectLst/>
              </a:rPr>
              <a:t>Статья 43. Заявка на участие в закупке</a:t>
            </a:r>
            <a:endParaRPr lang="ru-RU" sz="1400" dirty="0"/>
          </a:p>
          <a:p>
            <a:pPr marL="0" indent="0">
              <a:buNone/>
            </a:pPr>
            <a:r>
              <a:rPr lang="ru-RU" sz="1400" dirty="0"/>
              <a:t>Часть 6. пункт 3) при проведении электронных процедур документы, подтверждающие соответствие участника закупки дополнительным требованиям, установленным в соответствии </a:t>
            </a:r>
            <a:r>
              <a:rPr lang="ru-RU" sz="1400" u="sng" dirty="0"/>
              <a:t>с частью 2 или 2.1 </a:t>
            </a:r>
            <a:r>
              <a:rPr lang="ru-RU" sz="1400" dirty="0"/>
              <a:t>(при наличии таких требований) статьи 31 настоящего Федерального закона, и предусмотренные </a:t>
            </a:r>
            <a:r>
              <a:rPr lang="ru-RU" sz="1400" u="sng" dirty="0"/>
              <a:t>подпунктом "н" пункта 1 части 1 </a:t>
            </a:r>
            <a:r>
              <a:rPr lang="ru-RU" sz="1400" dirty="0"/>
              <a:t>настоящей статьи, </a:t>
            </a:r>
          </a:p>
          <a:p>
            <a:pPr marL="0" indent="0">
              <a:buNone/>
            </a:pPr>
            <a:r>
              <a:rPr lang="ru-RU" sz="1200" i="1" dirty="0"/>
              <a:t>н) документы, подтверждающие соответствие участника закупки требованиям, установленным </a:t>
            </a:r>
            <a:r>
              <a:rPr lang="ru-RU" sz="1200" i="1" u="sng" dirty="0"/>
              <a:t>пунктом 1 части 1 статьи 31 </a:t>
            </a:r>
            <a:r>
              <a:rPr lang="ru-RU" sz="1200" i="1" dirty="0"/>
              <a:t>настоящего Федерального закона, документы, подтверждающие соответствие участника закупки дополнительным требованиям, установленным в соответствии </a:t>
            </a:r>
            <a:r>
              <a:rPr lang="ru-RU" sz="1200" i="1" u="sng" dirty="0"/>
              <a:t>с частями 2 и 2.1 </a:t>
            </a:r>
            <a:r>
              <a:rPr lang="ru-RU" sz="1200" i="1" dirty="0"/>
              <a:t>(при наличии таких требований) статьи 31 настоящего Федерального закона, если иное не предусмотрено настоящим Федеральным законом;</a:t>
            </a:r>
          </a:p>
          <a:p>
            <a:pPr marL="0" indent="0">
              <a:buNone/>
            </a:pPr>
            <a:r>
              <a:rPr lang="ru-RU" sz="1400" dirty="0"/>
              <a:t>не включаются участником закупки в заявку на участие в закупке. </a:t>
            </a:r>
            <a:r>
              <a:rPr lang="ru-RU" sz="1400" dirty="0">
                <a:solidFill>
                  <a:srgbClr val="FF0000"/>
                </a:solidFill>
              </a:rPr>
              <a:t>Такие документы в случаях, предусмотренных настоящим Федеральным законом, направляются (по состоянию на дату и время их направления) заказчику оператором электронной площадки из реестра участников закупок, аккредитованных на электронной площадке;</a:t>
            </a:r>
          </a:p>
        </p:txBody>
      </p:sp>
    </p:spTree>
    <p:extLst>
      <p:ext uri="{BB962C8B-B14F-4D97-AF65-F5344CB8AC3E}">
        <p14:creationId xmlns:p14="http://schemas.microsoft.com/office/powerpoint/2010/main" val="19382842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7A75F2-FF7A-E03F-375D-EDD9EAED532C}"/>
              </a:ext>
            </a:extLst>
          </p:cNvPr>
          <p:cNvSpPr>
            <a:spLocks noGrp="1"/>
          </p:cNvSpPr>
          <p:nvPr>
            <p:ph type="title"/>
          </p:nvPr>
        </p:nvSpPr>
        <p:spPr>
          <a:xfrm>
            <a:off x="302002" y="285226"/>
            <a:ext cx="11518086" cy="134223"/>
          </a:xfrm>
        </p:spPr>
        <p:txBody>
          <a:bodyPr>
            <a:noAutofit/>
          </a:bodyPr>
          <a:lstStyle/>
          <a:p>
            <a:pPr algn="ctr"/>
            <a:r>
              <a:rPr lang="ru-RU" sz="2800" b="1" dirty="0"/>
              <a:t>Разъясняющее Письмо Минфина по требованиям по п. 1. ч. 1. ст. 31</a:t>
            </a:r>
          </a:p>
        </p:txBody>
      </p:sp>
      <p:graphicFrame>
        <p:nvGraphicFramePr>
          <p:cNvPr id="4" name="Таблица 4">
            <a:extLst>
              <a:ext uri="{FF2B5EF4-FFF2-40B4-BE49-F238E27FC236}">
                <a16:creationId xmlns:a16="http://schemas.microsoft.com/office/drawing/2014/main" id="{7FBE9C82-318E-0827-9603-35E62EDB4A8D}"/>
              </a:ext>
            </a:extLst>
          </p:cNvPr>
          <p:cNvGraphicFramePr>
            <a:graphicFrameLocks noGrp="1"/>
          </p:cNvGraphicFramePr>
          <p:nvPr>
            <p:ph idx="1"/>
          </p:nvPr>
        </p:nvGraphicFramePr>
        <p:xfrm>
          <a:off x="302002" y="961559"/>
          <a:ext cx="11677477" cy="5125720"/>
        </p:xfrm>
        <a:graphic>
          <a:graphicData uri="http://schemas.openxmlformats.org/drawingml/2006/table">
            <a:tbl>
              <a:tblPr firstRow="1" bandRow="1">
                <a:tableStyleId>{7DF18680-E054-41AD-8BC1-D1AEF772440D}</a:tableStyleId>
              </a:tblPr>
              <a:tblGrid>
                <a:gridCol w="2670597">
                  <a:extLst>
                    <a:ext uri="{9D8B030D-6E8A-4147-A177-3AD203B41FA5}">
                      <a16:colId xmlns:a16="http://schemas.microsoft.com/office/drawing/2014/main" val="3150236746"/>
                    </a:ext>
                  </a:extLst>
                </a:gridCol>
                <a:gridCol w="9006880">
                  <a:extLst>
                    <a:ext uri="{9D8B030D-6E8A-4147-A177-3AD203B41FA5}">
                      <a16:colId xmlns:a16="http://schemas.microsoft.com/office/drawing/2014/main" val="2803641516"/>
                    </a:ext>
                  </a:extLst>
                </a:gridCol>
              </a:tblGrid>
              <a:tr h="370840">
                <a:tc>
                  <a:txBody>
                    <a:bodyPr/>
                    <a:lstStyle/>
                    <a:p>
                      <a:r>
                        <a:rPr lang="ru-RU" dirty="0"/>
                        <a:t>Реквизиты</a:t>
                      </a:r>
                    </a:p>
                  </a:txBody>
                  <a:tcPr/>
                </a:tc>
                <a:tc>
                  <a:txBody>
                    <a:bodyPr/>
                    <a:lstStyle/>
                    <a:p>
                      <a:r>
                        <a:rPr lang="ru-RU" dirty="0"/>
                        <a:t>Суть разъяснения</a:t>
                      </a:r>
                    </a:p>
                  </a:txBody>
                  <a:tcPr/>
                </a:tc>
                <a:extLst>
                  <a:ext uri="{0D108BD9-81ED-4DB2-BD59-A6C34878D82A}">
                    <a16:rowId xmlns:a16="http://schemas.microsoft.com/office/drawing/2014/main" val="1306532908"/>
                  </a:ext>
                </a:extLst>
              </a:tr>
              <a:tr h="370840">
                <a:tc>
                  <a:txBody>
                    <a:bodyPr/>
                    <a:lstStyle/>
                    <a:p>
                      <a:r>
                        <a:rPr lang="ru-RU" b="0" i="0" dirty="0">
                          <a:solidFill>
                            <a:srgbClr val="222222"/>
                          </a:solidFill>
                          <a:effectLst/>
                          <a:latin typeface="Manrope"/>
                        </a:rPr>
                        <a:t>от 25.03.2022 № 24-06-06/24120</a:t>
                      </a:r>
                    </a:p>
                    <a:p>
                      <a:endParaRPr lang="ru-RU" b="0" i="0" dirty="0">
                        <a:solidFill>
                          <a:srgbClr val="222222"/>
                        </a:solidFill>
                        <a:effectLst/>
                        <a:latin typeface="Manrope"/>
                      </a:endParaRPr>
                    </a:p>
                    <a:p>
                      <a:endParaRPr lang="ru-RU" dirty="0"/>
                    </a:p>
                  </a:txBody>
                  <a:tcPr/>
                </a:tc>
                <a:tc>
                  <a:txBody>
                    <a:bodyPr/>
                    <a:lstStyle/>
                    <a:p>
                      <a:r>
                        <a:rPr lang="ru-RU" dirty="0"/>
                        <a:t>Положениями частей 12 и 12.1 статьи 24.2 (Регистрация участников закупок в единой информационной системе и их аккредитация на электронных площадках, специализированных электронных площадках. Единый реестр участников закупок) Закона № 44-ФЗ установлены особенности предоставления участником закупки оператору электронной площадки, оператору специализированной электронной площадки информации и документов, предусмотренных перечнем, установленным Правительством Российской Федерации, в случае установления дополнительных требований в соответствии с частями 2 и 2.1 статьи 31 Закона № 44-ФЗ, а также при </a:t>
                      </a:r>
                      <a:r>
                        <a:rPr lang="ru-RU" u="sng" dirty="0"/>
                        <a:t>осуществлении закрытых электронных процедур </a:t>
                      </a:r>
                      <a:r>
                        <a:rPr lang="ru-RU" dirty="0"/>
                        <a:t>- электронных документов, подтверждающих соответствие участника закупки требованиям, предусмотренным пунктом 1 части 1 статьи 31 Закона № 44-ФЗ, которые могут не включаться участником закупки в заявку на участие в закупке.</a:t>
                      </a:r>
                    </a:p>
                    <a:p>
                      <a:endParaRPr lang="ru-RU" dirty="0"/>
                    </a:p>
                    <a:p>
                      <a:r>
                        <a:rPr lang="ru-RU" dirty="0"/>
                        <a:t>По мнению ведомства, </a:t>
                      </a:r>
                      <a:r>
                        <a:rPr lang="ru-RU" b="1" dirty="0"/>
                        <a:t>документы, подтверждающие соответствие участника закупки требованиям, установленным пунктом 1 части 1 статьи 31  Закона № 44-ФЗ, предоставляются участником закупки оператору электронной площадки </a:t>
                      </a:r>
                      <a:r>
                        <a:rPr lang="ru-RU" b="1" u="sng" dirty="0"/>
                        <a:t>в составе заявки на участие в закупке.</a:t>
                      </a:r>
                    </a:p>
                  </a:txBody>
                  <a:tcPr/>
                </a:tc>
                <a:extLst>
                  <a:ext uri="{0D108BD9-81ED-4DB2-BD59-A6C34878D82A}">
                    <a16:rowId xmlns:a16="http://schemas.microsoft.com/office/drawing/2014/main" val="1428225230"/>
                  </a:ext>
                </a:extLst>
              </a:tr>
            </a:tbl>
          </a:graphicData>
        </a:graphic>
      </p:graphicFrame>
    </p:spTree>
    <p:extLst>
      <p:ext uri="{BB962C8B-B14F-4D97-AF65-F5344CB8AC3E}">
        <p14:creationId xmlns:p14="http://schemas.microsoft.com/office/powerpoint/2010/main" val="19287233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9B6FB83-960B-55F3-8161-F2F543299C7E}"/>
              </a:ext>
            </a:extLst>
          </p:cNvPr>
          <p:cNvSpPr>
            <a:spLocks noGrp="1"/>
          </p:cNvSpPr>
          <p:nvPr>
            <p:ph type="title"/>
          </p:nvPr>
        </p:nvSpPr>
        <p:spPr>
          <a:xfrm>
            <a:off x="838200" y="254000"/>
            <a:ext cx="10515600" cy="1325563"/>
          </a:xfrm>
        </p:spPr>
        <p:txBody>
          <a:bodyPr>
            <a:noAutofit/>
          </a:bodyPr>
          <a:lstStyle/>
          <a:p>
            <a:pPr algn="ctr"/>
            <a:r>
              <a:rPr lang="ru-RU" sz="2400" b="1" dirty="0">
                <a:solidFill>
                  <a:srgbClr val="FF0000"/>
                </a:solidFill>
              </a:rPr>
              <a:t>Указ Президента РФ от 3 мая 2022 г. N 252</a:t>
            </a:r>
            <a:br>
              <a:rPr lang="ru-RU" sz="2400" b="1" dirty="0">
                <a:solidFill>
                  <a:srgbClr val="FF0000"/>
                </a:solidFill>
              </a:rPr>
            </a:br>
            <a:r>
              <a:rPr lang="ru-RU" sz="2400" b="1" dirty="0">
                <a:solidFill>
                  <a:srgbClr val="FF0000"/>
                </a:solidFill>
              </a:rPr>
              <a:t>"О применении ответных специальных экономических мер в связи с недружественными действиями некоторых иностранных государств и международных организаций« - </a:t>
            </a:r>
            <a:r>
              <a:rPr lang="ru-RU" sz="2400" b="1" u="sng" dirty="0">
                <a:solidFill>
                  <a:srgbClr val="FF0000"/>
                </a:solidFill>
              </a:rPr>
              <a:t>надо ли прописывать и где</a:t>
            </a:r>
            <a:r>
              <a:rPr lang="en-US" sz="2400" b="1" u="sng" dirty="0">
                <a:solidFill>
                  <a:srgbClr val="FF0000"/>
                </a:solidFill>
              </a:rPr>
              <a:t>?</a:t>
            </a:r>
            <a:br>
              <a:rPr lang="ru-RU" sz="2400" b="1" u="sng" dirty="0">
                <a:solidFill>
                  <a:srgbClr val="FF0000"/>
                </a:solidFill>
              </a:rPr>
            </a:br>
            <a:endParaRPr lang="ru-RU" sz="2400" b="1" u="sng" dirty="0">
              <a:solidFill>
                <a:srgbClr val="FF0000"/>
              </a:solidFill>
            </a:endParaRPr>
          </a:p>
        </p:txBody>
      </p:sp>
      <p:sp>
        <p:nvSpPr>
          <p:cNvPr id="3" name="Объект 2">
            <a:extLst>
              <a:ext uri="{FF2B5EF4-FFF2-40B4-BE49-F238E27FC236}">
                <a16:creationId xmlns:a16="http://schemas.microsoft.com/office/drawing/2014/main" id="{3D2B0F29-8DEE-C262-F52A-DF87E1F2D577}"/>
              </a:ext>
            </a:extLst>
          </p:cNvPr>
          <p:cNvSpPr>
            <a:spLocks noGrp="1"/>
          </p:cNvSpPr>
          <p:nvPr>
            <p:ph idx="1"/>
          </p:nvPr>
        </p:nvSpPr>
        <p:spPr>
          <a:xfrm>
            <a:off x="372533" y="1579563"/>
            <a:ext cx="11446934" cy="4913312"/>
          </a:xfrm>
        </p:spPr>
        <p:txBody>
          <a:bodyPr>
            <a:normAutofit fontScale="40000" lnSpcReduction="20000"/>
          </a:bodyPr>
          <a:lstStyle/>
          <a:p>
            <a:r>
              <a:rPr lang="ru-RU" dirty="0"/>
              <a:t>В связи с недружественными и противоречащими международному праву действиями Соединенных Штатов Америки и примкнувших к ним иностранных государств и международных организаций, направленными на незаконные лишение Российской Федерации, граждан Российской Федерации и российских юридических лиц права собственности и (или) ограничение их права собственности, в целях защиты национальных интересов Российской Федерации и в соответствии с Федеральным законом от 30 декабря 2006 г. N 281-ФЗ "О специальных экономических мерах и принудительных мерах" постановляю:</a:t>
            </a:r>
          </a:p>
          <a:p>
            <a:r>
              <a:rPr lang="ru-RU" dirty="0"/>
              <a:t>1. Федеральным органам государственной власти, органам государственной власти субъектов Российской Федерации, иным государственным органам, органам местного самоуправления, организациям и физическим лицам, находящимся под юрисдикцией Российской Федерации, в своей деятельности исходить из того, что со дня вступления в силу настоящего Указа в отношении отдельных юридических лиц, физических лиц и находящихся под их контролем организаций применяются специальные экономические меры.</a:t>
            </a:r>
          </a:p>
          <a:p>
            <a:r>
              <a:rPr lang="ru-RU" dirty="0"/>
              <a:t>2. Обеспечить применение следующих специальных экономических мер:</a:t>
            </a:r>
          </a:p>
          <a:p>
            <a:r>
              <a:rPr lang="ru-RU" dirty="0"/>
              <a:t>а) запрет федеральным органам государственной власти, органам государственной власти субъектов Российской Федерации, иным государственным органам, органам местного самоуправления, организациям и физическим лицам, находящимся под юрисдикцией Российской Федерации:</a:t>
            </a:r>
          </a:p>
          <a:p>
            <a:r>
              <a:rPr lang="ru-RU" dirty="0"/>
              <a:t>совершать сделки (в том числе заключать внешнеторговые контракты) с юридическими лицами, физическими лицами и находящимися под их контролем организациями, в отношении которых применяются специальные экономические меры (далее - лица, находящиеся под санкциями);</a:t>
            </a:r>
          </a:p>
          <a:p>
            <a:r>
              <a:rPr lang="ru-RU" dirty="0"/>
              <a:t>исполнять перед лицами, находящимися под санкциями, обязательства по совершенным сделкам (в том числе по заключенным внешнеторговым контрактам), если такие обязательства не исполнены или исполнены не в полном объеме;</a:t>
            </a:r>
          </a:p>
          <a:p>
            <a:r>
              <a:rPr lang="ru-RU" dirty="0"/>
              <a:t>осуществлять финансовые операции, выгодоприобретателями по которым являются лица, находящиеся под санкциями;</a:t>
            </a:r>
            <a:endParaRPr lang="en-US" dirty="0"/>
          </a:p>
          <a:p>
            <a:endParaRPr lang="en-US" dirty="0"/>
          </a:p>
          <a:p>
            <a:pPr marL="0" indent="0">
              <a:buNone/>
            </a:pPr>
            <a:r>
              <a:rPr lang="ru-RU" sz="3800" i="1" dirty="0">
                <a:solidFill>
                  <a:srgbClr val="7030A0"/>
                </a:solidFill>
              </a:rPr>
              <a:t>Варианты:</a:t>
            </a:r>
            <a:r>
              <a:rPr lang="ru-RU" sz="3800" dirty="0"/>
              <a:t> 1) ставим в ячейку в автоматизированной форме извещения, где указывается ч.1.ст.31;</a:t>
            </a:r>
          </a:p>
          <a:p>
            <a:pPr marL="0" indent="0">
              <a:buNone/>
            </a:pPr>
            <a:r>
              <a:rPr lang="ru-RU" sz="3800" dirty="0"/>
              <a:t>2) в файл "требования к содержанию, составу заявки..." добавить текст: Участник закупки не должен являться юридическим или физическим лицом, в отношении которого применяются специальные экономические меры, предусмотренные подпунктом «а» пункта 2 Указа Президента РФ от 03.05.2022 г. № 252 «О применении ответных специальных экономических мер в связи с недружественными действиями некоторых иностранных государств и международных организаций», либо являться организацией, находящейся под контролем таких лиц;</a:t>
            </a:r>
          </a:p>
          <a:p>
            <a:pPr marL="0" indent="0">
              <a:buNone/>
            </a:pPr>
            <a:r>
              <a:rPr lang="ru-RU" sz="3800" dirty="0"/>
              <a:t>3) Ничего не делаем, т.к. есть пункт 11 части 1 статьи 31.</a:t>
            </a:r>
          </a:p>
          <a:p>
            <a:pPr marL="0" indent="0">
              <a:buNone/>
            </a:pPr>
            <a:endParaRPr lang="ru-RU" dirty="0"/>
          </a:p>
        </p:txBody>
      </p:sp>
    </p:spTree>
    <p:extLst>
      <p:ext uri="{BB962C8B-B14F-4D97-AF65-F5344CB8AC3E}">
        <p14:creationId xmlns:p14="http://schemas.microsoft.com/office/powerpoint/2010/main" val="23706589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3200" y="276860"/>
            <a:ext cx="11785600" cy="597535"/>
          </a:xfrm>
        </p:spPr>
        <p:txBody>
          <a:bodyPr>
            <a:normAutofit fontScale="90000"/>
          </a:bodyPr>
          <a:lstStyle/>
          <a:p>
            <a:pPr algn="ctr"/>
            <a:r>
              <a:rPr lang="ru-RU" altLang="en-US" sz="2700" b="1" dirty="0">
                <a:solidFill>
                  <a:srgbClr val="FF0000"/>
                </a:solidFill>
              </a:rPr>
              <a:t>С 01.01.2023 Законопроект № 1145363-7 (https://sozd.duma.gov.ru/bill/1145363-7) 25.05.2022 принят в  третьем чтении</a:t>
            </a:r>
          </a:p>
        </p:txBody>
      </p:sp>
      <p:sp>
        <p:nvSpPr>
          <p:cNvPr id="3" name="Замещающее содержимое 2"/>
          <p:cNvSpPr>
            <a:spLocks noGrp="1"/>
          </p:cNvSpPr>
          <p:nvPr>
            <p:ph idx="1"/>
          </p:nvPr>
        </p:nvSpPr>
        <p:spPr>
          <a:xfrm>
            <a:off x="387985" y="960755"/>
            <a:ext cx="11061700" cy="5798185"/>
          </a:xfrm>
        </p:spPr>
        <p:txBody>
          <a:bodyPr>
            <a:normAutofit fontScale="47500" lnSpcReduction="20000"/>
          </a:bodyPr>
          <a:lstStyle/>
          <a:p>
            <a:r>
              <a:rPr lang="ru-RU" altLang="en-US" sz="3400" dirty="0"/>
              <a:t>9) отсутствие обстоятельств, при которых должностное лицо заказчика (руководитель заказчика, член комиссии по осуществлению закупок, руководитель контрактной службы заказчика, контрактный управляющий), его супруг (супруга), близкий родственник по прямой восходящей или нисходящей линии (отец, мать, дедушка, бабушка, сын, дочь, внук, внучка), полнородный или неполнородный (имеющий общих с должностным лицом заказчика отца или мать) брат (сестра), лицо, усыновленное должностным лицом заказчика, либо усыновитель этого должностного лица заказчика является:</a:t>
            </a:r>
          </a:p>
          <a:p>
            <a:r>
              <a:rPr lang="ru-RU" altLang="en-US" sz="3400" dirty="0"/>
              <a:t>а) физическим лицом (в том числе зарегистрированным в качестве индивидуального предпринимателя), являющимся участником закупки;</a:t>
            </a:r>
          </a:p>
          <a:p>
            <a:r>
              <a:rPr lang="ru-RU" altLang="en-US" sz="3400" dirty="0"/>
              <a:t>б) руководителем, единоличным исполнительным органом, членом коллегиального исполнительного органа, учредителем, членом коллегиального органа унитарной организации, являющейся участником закупки;</a:t>
            </a:r>
          </a:p>
          <a:p>
            <a:r>
              <a:rPr lang="ru-RU" altLang="en-US" sz="3400" dirty="0"/>
              <a:t>в) единоличным исполнительным органом, членом коллегиального исполнительного органа, членом коллегиального органа управления, выгодоприобретателем корпоративного юридического лица, являющегося участником закупки. Выгодоприобретателем для целей настоящей статьи является физическое лицо, которое владеет напрямую или косвенно (через юридическое лицо или через несколько юридических лиц) более чем десятью процентами голосующих акций хозяйственного общества либо владеет напрямую или косвенно (через юридическое лицо или через несколько юридических лиц) долей, превышающей десять процентов в уставном (складочном) капитале хозяйственного товарищества или общества;"</a:t>
            </a:r>
          </a:p>
          <a:p>
            <a:endParaRPr lang="ru-RU" altLang="en-US" sz="3500" dirty="0"/>
          </a:p>
          <a:p>
            <a:r>
              <a:rPr lang="ru-RU" altLang="en-US" strike="sngStrike" dirty="0"/>
              <a:t>9</a:t>
            </a:r>
            <a:r>
              <a:rPr lang="ru-RU" altLang="en-US" i="1" strike="sngStrike" dirty="0"/>
              <a:t>) отсутствие между участником закупки и заказчиком конфликта интересов, под которым понимаются случаи, при которых руководитель заказчика, член комиссии по осуществлению закупок, руководитель контрактной службы заказчика, контрактный управляющий состоят в браке с физическими лицами, являющимися выгодоприобретателями, единоличным исполнительным органом хозяйственного общества (директором, генеральным директором, управляющим, президентом и другими), членами коллегиального исполнительного органа хозяйственного общества, руководителем (директором, генеральным директором) учреждения или унитарного предприятия либо иными органами управления юридических лиц - участников закупки, с физическими лицами, в том числе зарегистрированными в качестве индивидуального предпринимателя, - участниками закупки либо являются близкими родственниками (родственниками по прямой восходящей и нисходящей линии (родителями и детьми, дедушкой, бабушкой и внуками), полнородными и неполнородными (имеющими общих отца или мать) братьями и сестрами), усыновителями или усыновленными указанных физических лиц. Под выгодоприобретателями для целей настоящей статьи понимаются физические лица, владеющие напрямую или косвенно (через юридическое лицо или через несколько юридических лиц) более чем десятью процентами голосующих акций хозяйственного общества либо долей, превышающей десять процентов в уставном капитале хозяйственного общества;</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5331862-EAAD-8F0A-DD53-2D17BB693074}"/>
              </a:ext>
            </a:extLst>
          </p:cNvPr>
          <p:cNvSpPr>
            <a:spLocks noGrp="1"/>
          </p:cNvSpPr>
          <p:nvPr>
            <p:ph type="title"/>
          </p:nvPr>
        </p:nvSpPr>
        <p:spPr>
          <a:xfrm>
            <a:off x="357931" y="87610"/>
            <a:ext cx="11534862" cy="323452"/>
          </a:xfrm>
        </p:spPr>
        <p:txBody>
          <a:bodyPr>
            <a:noAutofit/>
          </a:bodyPr>
          <a:lstStyle/>
          <a:p>
            <a:r>
              <a:rPr lang="ru-RU" sz="3200" dirty="0">
                <a:solidFill>
                  <a:srgbClr val="FF0000"/>
                </a:solidFill>
              </a:rPr>
              <a:t>Изменения на этапе подготовки к закупке (360-ФЗ) – с 01.01.2022</a:t>
            </a:r>
          </a:p>
        </p:txBody>
      </p:sp>
      <p:sp>
        <p:nvSpPr>
          <p:cNvPr id="3" name="Объект 2">
            <a:extLst>
              <a:ext uri="{FF2B5EF4-FFF2-40B4-BE49-F238E27FC236}">
                <a16:creationId xmlns:a16="http://schemas.microsoft.com/office/drawing/2014/main" id="{7887844D-562C-DEC7-E391-F253D4060789}"/>
              </a:ext>
            </a:extLst>
          </p:cNvPr>
          <p:cNvSpPr>
            <a:spLocks noGrp="1"/>
          </p:cNvSpPr>
          <p:nvPr>
            <p:ph idx="1"/>
          </p:nvPr>
        </p:nvSpPr>
        <p:spPr>
          <a:xfrm>
            <a:off x="328569" y="411062"/>
            <a:ext cx="10942739" cy="5132838"/>
          </a:xfrm>
        </p:spPr>
        <p:txBody>
          <a:bodyPr>
            <a:normAutofit/>
          </a:bodyPr>
          <a:lstStyle/>
          <a:p>
            <a:pPr marL="0" indent="0">
              <a:buNone/>
            </a:pPr>
            <a:r>
              <a:rPr lang="ru-RU" sz="2200" u="sng" dirty="0"/>
              <a:t>Статья 42. </a:t>
            </a:r>
            <a:r>
              <a:rPr lang="ru-RU" sz="2200" i="0" u="sng" dirty="0">
                <a:solidFill>
                  <a:srgbClr val="22272F"/>
                </a:solidFill>
                <a:effectLst/>
              </a:rPr>
              <a:t>Извещение об осуществлении закупки (извлечение)</a:t>
            </a:r>
          </a:p>
          <a:p>
            <a:pPr marL="0" indent="0">
              <a:buNone/>
            </a:pPr>
            <a:endParaRPr lang="ru-RU" sz="2200" dirty="0"/>
          </a:p>
          <a:p>
            <a:pPr marL="0" indent="0">
              <a:buNone/>
            </a:pPr>
            <a:endParaRPr lang="ru-RU" sz="2200" dirty="0"/>
          </a:p>
          <a:p>
            <a:pPr marL="0" indent="0">
              <a:buNone/>
            </a:pPr>
            <a:endParaRPr lang="ru-RU" sz="2200" dirty="0"/>
          </a:p>
        </p:txBody>
      </p:sp>
      <p:graphicFrame>
        <p:nvGraphicFramePr>
          <p:cNvPr id="5" name="Таблица 5">
            <a:extLst>
              <a:ext uri="{FF2B5EF4-FFF2-40B4-BE49-F238E27FC236}">
                <a16:creationId xmlns:a16="http://schemas.microsoft.com/office/drawing/2014/main" id="{606E2D09-E41D-0A68-413B-788B9763E906}"/>
              </a:ext>
            </a:extLst>
          </p:cNvPr>
          <p:cNvGraphicFramePr>
            <a:graphicFrameLocks noGrp="1"/>
          </p:cNvGraphicFramePr>
          <p:nvPr>
            <p:extLst>
              <p:ext uri="{D42A27DB-BD31-4B8C-83A1-F6EECF244321}">
                <p14:modId xmlns:p14="http://schemas.microsoft.com/office/powerpoint/2010/main" val="2011530205"/>
              </p:ext>
            </p:extLst>
          </p:nvPr>
        </p:nvGraphicFramePr>
        <p:xfrm>
          <a:off x="251670" y="800943"/>
          <a:ext cx="11582399" cy="5854936"/>
        </p:xfrm>
        <a:graphic>
          <a:graphicData uri="http://schemas.openxmlformats.org/drawingml/2006/table">
            <a:tbl>
              <a:tblPr firstRow="1" bandRow="1">
                <a:tableStyleId>{F5AB1C69-6EDB-4FF4-983F-18BD219EF322}</a:tableStyleId>
              </a:tblPr>
              <a:tblGrid>
                <a:gridCol w="4210263">
                  <a:extLst>
                    <a:ext uri="{9D8B030D-6E8A-4147-A177-3AD203B41FA5}">
                      <a16:colId xmlns:a16="http://schemas.microsoft.com/office/drawing/2014/main" val="3256495154"/>
                    </a:ext>
                  </a:extLst>
                </a:gridCol>
                <a:gridCol w="7372136">
                  <a:extLst>
                    <a:ext uri="{9D8B030D-6E8A-4147-A177-3AD203B41FA5}">
                      <a16:colId xmlns:a16="http://schemas.microsoft.com/office/drawing/2014/main" val="1318441645"/>
                    </a:ext>
                  </a:extLst>
                </a:gridCol>
              </a:tblGrid>
              <a:tr h="429496">
                <a:tc>
                  <a:txBody>
                    <a:bodyPr/>
                    <a:lstStyle/>
                    <a:p>
                      <a:r>
                        <a:rPr lang="ru-RU" dirty="0"/>
                        <a:t>Требования к составу извещения</a:t>
                      </a:r>
                    </a:p>
                  </a:txBody>
                  <a:tcPr/>
                </a:tc>
                <a:tc>
                  <a:txBody>
                    <a:bodyPr/>
                    <a:lstStyle/>
                    <a:p>
                      <a:r>
                        <a:rPr lang="ru-RU" dirty="0"/>
                        <a:t>Комментарий</a:t>
                      </a:r>
                    </a:p>
                  </a:txBody>
                  <a:tcPr/>
                </a:tc>
                <a:extLst>
                  <a:ext uri="{0D108BD9-81ED-4DB2-BD59-A6C34878D82A}">
                    <a16:rowId xmlns:a16="http://schemas.microsoft.com/office/drawing/2014/main" val="1763246711"/>
                  </a:ext>
                </a:extLst>
              </a:tr>
              <a:tr h="54010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12) требования, предъявляемые к участникам закупки в соответствии с  </a:t>
                      </a:r>
                      <a:r>
                        <a:rPr lang="ru-RU" sz="1400" b="1" dirty="0">
                          <a:solidFill>
                            <a:srgbClr val="FF0000"/>
                          </a:solidFill>
                        </a:rPr>
                        <a:t>частью 1 статьи 31 </a:t>
                      </a:r>
                      <a:r>
                        <a:rPr lang="ru-RU" sz="1400" i="1" dirty="0">
                          <a:solidFill>
                            <a:srgbClr val="FF0000"/>
                          </a:solidFill>
                        </a:rPr>
                        <a:t>(с 16.04.2022 ранее – п. 1 ч. 1 ст. 31),</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требования, предъявляемые к участникам закупки в соответствии с частями 2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и 2.1 (при наличии таких требований) статьи 31 настоящего Федерального закона,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dirty="0"/>
                        <a:t>и исчерпывающий перечень документов, подтверждающих соответствие участника закупки таким требованиям,</a:t>
                      </a:r>
                      <a:endParaRPr kumimoji="0" lang="ru-RU" sz="1400" b="0" i="1" u="none" strike="noStrike" kern="1200" cap="none" spc="0" normalizeH="0" baseline="0" noProof="0" dirty="0">
                        <a:ln>
                          <a:noFill/>
                        </a:ln>
                        <a:solidFill>
                          <a:srgbClr val="7030A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а также требование, предъявляемое к участникам закупки в соответствии с частью 1.1 статьи 31 настоящего Федерального закона (при наличии такого требования) </a:t>
                      </a:r>
                    </a:p>
                  </a:txBody>
                  <a:tcPr/>
                </a:tc>
                <a:tc>
                  <a:txBody>
                    <a:bodyPr/>
                    <a:lstStyle/>
                    <a:p>
                      <a:r>
                        <a:rPr lang="ru-RU" sz="1400" b="1" dirty="0">
                          <a:solidFill>
                            <a:srgbClr val="FF0000"/>
                          </a:solidFill>
                        </a:rPr>
                        <a:t>С 01.05.2022 </a:t>
                      </a:r>
                      <a:r>
                        <a:rPr lang="ru-RU" sz="1400" dirty="0"/>
                        <a:t>– ИП или юрлицо, не являющиеся членами СРО в области строительства, реконструкции, капитального ремонта объектов капитального строительства, могут выполнять работы по договорам строительного подряда, заключенным с застройщиком, техническим заказчиком, лицом, ответственным за эксплуатацию здания, сооружения, региональным оператором, в случае, если размер обязательств по каждому из таких договоров не превышает </a:t>
                      </a:r>
                      <a:r>
                        <a:rPr lang="ru-RU" sz="1400" b="1" dirty="0">
                          <a:solidFill>
                            <a:srgbClr val="FF0000"/>
                          </a:solidFill>
                        </a:rPr>
                        <a:t>10 миллионов рублей</a:t>
                      </a:r>
                      <a:r>
                        <a:rPr lang="ru-RU" sz="1400" dirty="0"/>
                        <a:t>. (ранее – 3 млн. руб. </a:t>
                      </a:r>
                      <a:r>
                        <a:rPr lang="ru-RU" sz="1400" i="1" dirty="0"/>
                        <a:t>(124-ФЗ от 01.05.2022 "О внесении изменений в </a:t>
                      </a:r>
                      <a:r>
                        <a:rPr lang="ru-RU" sz="1400" i="1" dirty="0" err="1"/>
                        <a:t>Грк</a:t>
                      </a:r>
                      <a:r>
                        <a:rPr lang="ru-RU" sz="1400" i="1" dirty="0"/>
                        <a:t>»).</a:t>
                      </a:r>
                    </a:p>
                    <a:p>
                      <a:endParaRPr lang="ru-RU" sz="1400" i="1" dirty="0"/>
                    </a:p>
                    <a:p>
                      <a:endParaRPr lang="ru-RU" sz="1400" i="1" dirty="0"/>
                    </a:p>
                    <a:p>
                      <a:endParaRPr lang="ru-RU" sz="1400" i="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ea typeface="+mn-ea"/>
                          <a:cs typeface="+mn-cs"/>
                        </a:rPr>
                        <a:t>Часть 2.1. статьи 31 Если при применении конкурентных способов начальная (максимальная) цена контракта, сумма начальных (максимальных) цен контрактов (в случае проведения совместного конкурса или аукциона) составляет двадцать миллионов рублей и более, заказчик (за исключением случая осуществления закупок отдельных видов товаров, работ, услуг, в отношении участников которых Правительством Российской Федерации установлены дополнительные требования в соответствии с частью 2 настоящей статьи) устанавливает дополнительное требование </a:t>
                      </a:r>
                      <a:r>
                        <a:rPr kumimoji="0" lang="ru-RU" sz="1400" b="1" i="0" u="none" strike="noStrike" kern="1200" cap="none" spc="0" normalizeH="0" baseline="0" noProof="0" dirty="0">
                          <a:ln>
                            <a:noFill/>
                          </a:ln>
                          <a:solidFill>
                            <a:srgbClr val="FF0000"/>
                          </a:solidFill>
                          <a:effectLst/>
                          <a:uLnTx/>
                          <a:uFillTx/>
                          <a:latin typeface="+mn-lt"/>
                          <a:ea typeface="+mn-ea"/>
                          <a:cs typeface="+mn-cs"/>
                        </a:rPr>
                        <a:t>об исполнении участником закупки (с учетом правопреемства) в течение трех лет до даты подачи заявки на участие в закупке контракта или договора, заключенного в соответствии с Федеральным законом от 18 июля 2011 года N 223-ФЗ "О закупках товаров, работ, услуг отдельными видами юридических лиц" при условии исполнения таким участником закупки требований об уплате неустоек (штрафов, пеней), предъявленных при исполнении таких контракта, договора. Стоимость исполненных обязательств по таким контракту, договору должна составлять не менее двадцати процентов начальной (максимальной) цены контракта.</a:t>
                      </a:r>
                    </a:p>
                    <a:p>
                      <a:endParaRPr lang="ru-RU" sz="1400" i="1" dirty="0"/>
                    </a:p>
                  </a:txBody>
                  <a:tcPr/>
                </a:tc>
                <a:extLst>
                  <a:ext uri="{0D108BD9-81ED-4DB2-BD59-A6C34878D82A}">
                    <a16:rowId xmlns:a16="http://schemas.microsoft.com/office/drawing/2014/main" val="2715727789"/>
                  </a:ext>
                </a:extLst>
              </a:tr>
            </a:tbl>
          </a:graphicData>
        </a:graphic>
      </p:graphicFrame>
    </p:spTree>
    <p:extLst>
      <p:ext uri="{BB962C8B-B14F-4D97-AF65-F5344CB8AC3E}">
        <p14:creationId xmlns:p14="http://schemas.microsoft.com/office/powerpoint/2010/main" val="3679625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62031" y="1585520"/>
            <a:ext cx="10515600" cy="4351338"/>
          </a:xfrm>
        </p:spPr>
        <p:txBody>
          <a:bodyPr>
            <a:normAutofit/>
          </a:bodyPr>
          <a:lstStyle/>
          <a:p>
            <a:pPr algn="just"/>
            <a:r>
              <a:rPr lang="ru-RU" sz="2300" b="1" i="0" dirty="0">
                <a:solidFill>
                  <a:srgbClr val="22272F"/>
                </a:solidFill>
                <a:effectLst/>
                <a:latin typeface="PT Serif" panose="020A0603040505020204" pitchFamily="18" charset="-52"/>
              </a:rPr>
              <a:t>Правительство РФ вправе увеличивать НМЦК и годовой объем закупок отдельных наименований медицинских изделий путем проведения электронного запроса котировок (с 8 марта 2022 года)</a:t>
            </a:r>
            <a:endParaRPr lang="ru-RU" sz="2300" b="0" i="0" dirty="0">
              <a:solidFill>
                <a:srgbClr val="22272F"/>
              </a:solidFill>
              <a:effectLst/>
              <a:latin typeface="PT Serif" panose="020A0603040505020204" pitchFamily="18" charset="-52"/>
            </a:endParaRPr>
          </a:p>
          <a:p>
            <a:pPr algn="just"/>
            <a:r>
              <a:rPr lang="ru-RU" sz="2300" b="0" i="0" dirty="0">
                <a:solidFill>
                  <a:srgbClr val="22272F"/>
                </a:solidFill>
                <a:effectLst/>
                <a:latin typeface="PT Serif" panose="020A0603040505020204" pitchFamily="18" charset="-52"/>
              </a:rPr>
              <a:t>(</a:t>
            </a:r>
            <a:r>
              <a:rPr lang="ru-RU" sz="2300" b="0" i="0" u="none" strike="noStrike" dirty="0">
                <a:solidFill>
                  <a:srgbClr val="3272C0"/>
                </a:solidFill>
                <a:effectLst/>
                <a:latin typeface="PT Serif" panose="020A0603040505020204" pitchFamily="18" charset="-52"/>
                <a:hlinkClick r:id="rId2"/>
              </a:rPr>
              <a:t>п. 1 ст. 8</a:t>
            </a:r>
            <a:r>
              <a:rPr lang="ru-RU" sz="2300" b="0" i="0" dirty="0">
                <a:solidFill>
                  <a:srgbClr val="22272F"/>
                </a:solidFill>
                <a:effectLst/>
                <a:latin typeface="PT Serif" panose="020A0603040505020204" pitchFamily="18" charset="-52"/>
              </a:rPr>
              <a:t> Федерального закона от 08.03.2022 N 46-ФЗ)</a:t>
            </a:r>
          </a:p>
          <a:p>
            <a:pPr algn="just"/>
            <a:r>
              <a:rPr lang="ru-RU" sz="2300" b="0" i="0" dirty="0">
                <a:solidFill>
                  <a:srgbClr val="22272F"/>
                </a:solidFill>
                <a:effectLst/>
                <a:latin typeface="PT Serif" panose="020A0603040505020204" pitchFamily="18" charset="-52"/>
              </a:rPr>
              <a:t>Соответствующие изменения внесены в </a:t>
            </a:r>
            <a:r>
              <a:rPr lang="ru-RU" sz="2300" b="0" i="0" u="none" strike="noStrike" dirty="0">
                <a:solidFill>
                  <a:srgbClr val="3272C0"/>
                </a:solidFill>
                <a:effectLst/>
                <a:latin typeface="PT Serif" panose="020A0603040505020204" pitchFamily="18" charset="-52"/>
                <a:hlinkClick r:id="rId3"/>
              </a:rPr>
              <a:t>п. 1 ч. 10 ст. 24</a:t>
            </a:r>
            <a:r>
              <a:rPr lang="ru-RU" sz="2300" b="0" i="0" dirty="0">
                <a:solidFill>
                  <a:srgbClr val="22272F"/>
                </a:solidFill>
                <a:effectLst/>
                <a:latin typeface="PT Serif" panose="020A0603040505020204" pitchFamily="18" charset="-52"/>
              </a:rPr>
              <a:t> Закона N 44-ФЗ.</a:t>
            </a:r>
          </a:p>
          <a:p>
            <a:pPr algn="just"/>
            <a:r>
              <a:rPr lang="ru-RU" sz="2300" b="0" i="0" dirty="0">
                <a:solidFill>
                  <a:srgbClr val="22272F"/>
                </a:solidFill>
                <a:effectLst/>
                <a:latin typeface="PT Serif" panose="020A0603040505020204" pitchFamily="18" charset="-52"/>
              </a:rPr>
              <a:t>С 8 марта до 1 августа 2022 года указанные НМЦК и годовой объем закупок увеличены </a:t>
            </a:r>
            <a:r>
              <a:rPr lang="ru-RU" sz="2300" b="0" i="0" u="none" strike="noStrike" dirty="0">
                <a:solidFill>
                  <a:srgbClr val="3272C0"/>
                </a:solidFill>
                <a:effectLst/>
                <a:latin typeface="PT Serif" panose="020A0603040505020204" pitchFamily="18" charset="-52"/>
                <a:hlinkClick r:id="rId4"/>
              </a:rPr>
              <a:t>постановлением</a:t>
            </a:r>
            <a:r>
              <a:rPr lang="ru-RU" sz="2300" b="0" i="0" dirty="0">
                <a:solidFill>
                  <a:srgbClr val="22272F"/>
                </a:solidFill>
                <a:effectLst/>
                <a:latin typeface="PT Serif" panose="020A0603040505020204" pitchFamily="18" charset="-52"/>
              </a:rPr>
              <a:t> Правительства РФ от 06.03.2022 N 297.</a:t>
            </a:r>
          </a:p>
          <a:p>
            <a:endParaRPr lang="ru-RU" dirty="0"/>
          </a:p>
        </p:txBody>
      </p:sp>
      <p:sp>
        <p:nvSpPr>
          <p:cNvPr id="4" name="Заголовок 1">
            <a:extLst>
              <a:ext uri="{FF2B5EF4-FFF2-40B4-BE49-F238E27FC236}">
                <a16:creationId xmlns:a16="http://schemas.microsoft.com/office/drawing/2014/main" id="{0B3997A2-3B36-F4ED-57BC-9C1C1D06CC48}"/>
              </a:ext>
            </a:extLst>
          </p:cNvPr>
          <p:cNvSpPr txBox="1">
            <a:spLocks/>
          </p:cNvSpPr>
          <p:nvPr/>
        </p:nvSpPr>
        <p:spPr>
          <a:xfrm>
            <a:off x="1744133" y="466728"/>
            <a:ext cx="10515600" cy="7086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dirty="0">
                <a:solidFill>
                  <a:srgbClr val="FF0000"/>
                </a:solidFill>
              </a:rPr>
              <a:t>С 08.03.2022 </a:t>
            </a:r>
            <a:r>
              <a:rPr lang="ru-RU" b="1" dirty="0">
                <a:solidFill>
                  <a:srgbClr val="FF0000"/>
                </a:solidFill>
              </a:rPr>
              <a:t>до 01.08.2022</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502852"/>
            <a:ext cx="10515600" cy="4351338"/>
          </a:xfrm>
        </p:spPr>
        <p:txBody>
          <a:bodyPr>
            <a:normAutofit fontScale="90000" lnSpcReduction="20000"/>
          </a:bodyPr>
          <a:lstStyle/>
          <a:p>
            <a:pPr marL="0" indent="0" algn="ctr">
              <a:buNone/>
            </a:pPr>
            <a:r>
              <a:rPr lang="ru-RU" dirty="0">
                <a:solidFill>
                  <a:srgbClr val="00B0F0"/>
                </a:solidFill>
              </a:rPr>
              <a:t>Постановление Правительства РФ от 29 декабря 2021 г. N 2571 "О дополнительных требованиях к участникам закупки отдельных видов товаров, работ, услуг для обеспечения государственных и муниципальных нужд, а также об информации и документах, подтверждающих соответствие участников закупки указанным дополнительным требованиям, и признании утратившими силу некоторых актов и отдельных положений актов Правительства Российской Федерации"</a:t>
            </a:r>
          </a:p>
          <a:p>
            <a:pPr marL="0" indent="0" algn="ctr">
              <a:buNone/>
            </a:pPr>
            <a:endParaRPr lang="ru-RU" dirty="0">
              <a:solidFill>
                <a:srgbClr val="00B0F0"/>
              </a:solidFill>
            </a:endParaRPr>
          </a:p>
          <a:p>
            <a:pPr marL="0" indent="0" algn="ctr">
              <a:buNone/>
            </a:pPr>
            <a:r>
              <a:rPr lang="ru-RU" dirty="0">
                <a:solidFill>
                  <a:srgbClr val="00B0F0"/>
                </a:solidFill>
              </a:rPr>
              <a:t>с</a:t>
            </a:r>
            <a:r>
              <a:rPr lang="ru-RU" dirty="0">
                <a:solidFill>
                  <a:srgbClr val="FF0000"/>
                </a:solidFill>
              </a:rPr>
              <a:t> 01.07.2022</a:t>
            </a:r>
            <a:r>
              <a:rPr lang="ru-RU" dirty="0">
                <a:solidFill>
                  <a:srgbClr val="00B0F0"/>
                </a:solidFill>
              </a:rPr>
              <a:t> Постановление Правительства РФ от 29 декабря 2021 г. N 2571</a:t>
            </a:r>
          </a:p>
          <a:p>
            <a:pPr marL="0" indent="0" algn="ctr">
              <a:buNone/>
            </a:pPr>
            <a:r>
              <a:rPr lang="ru-RU" dirty="0">
                <a:solidFill>
                  <a:srgbClr val="00B0F0"/>
                </a:solidFill>
              </a:rPr>
              <a:t>"О требованиях к участникам закупки товаров, работ, услуг для обеспечения государственных и муниципальных нужд и признании утратившими силу некоторых актов и отдельных положений актов Правительства Российской Федерации"</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5135" y="327025"/>
            <a:ext cx="11330305" cy="483235"/>
          </a:xfrm>
        </p:spPr>
        <p:txBody>
          <a:bodyPr>
            <a:normAutofit/>
          </a:bodyPr>
          <a:lstStyle/>
          <a:p>
            <a:r>
              <a:rPr lang="ru-RU" altLang="en-US" sz="2665"/>
              <a:t>С</a:t>
            </a:r>
            <a:r>
              <a:rPr lang="ru-RU" altLang="en-US" sz="2665">
                <a:solidFill>
                  <a:srgbClr val="FF0000"/>
                </a:solidFill>
              </a:rPr>
              <a:t> 01.07.2022 - Постановление Правительства России от 23 мая 2022 г. N 937</a:t>
            </a:r>
          </a:p>
        </p:txBody>
      </p:sp>
      <p:sp>
        <p:nvSpPr>
          <p:cNvPr id="3" name="Замещающее содержимое 2"/>
          <p:cNvSpPr>
            <a:spLocks noGrp="1"/>
          </p:cNvSpPr>
          <p:nvPr>
            <p:ph idx="1"/>
          </p:nvPr>
        </p:nvSpPr>
        <p:spPr>
          <a:xfrm>
            <a:off x="838200" y="1078865"/>
            <a:ext cx="10515600" cy="5587365"/>
          </a:xfrm>
        </p:spPr>
        <p:txBody>
          <a:bodyPr>
            <a:normAutofit fontScale="57500" lnSpcReduction="10000"/>
          </a:bodyPr>
          <a:lstStyle/>
          <a:p>
            <a:r>
              <a:rPr lang="ru-RU" altLang="en-US"/>
              <a:t>1. Установить, что:</a:t>
            </a:r>
          </a:p>
          <a:p>
            <a:endParaRPr lang="ru-RU" altLang="en-US"/>
          </a:p>
          <a:p>
            <a:r>
              <a:rPr lang="ru-RU" altLang="en-US"/>
              <a:t>а) к участникам закупки отдельных видов товаров, работ, услуг предъявляются дополнительные требования согласно приложению. Соответствие участников закупки указанным дополнительным требованиям подтверждается информацией и документами, предусмотренными приложением к настоящему постановлению;</a:t>
            </a:r>
          </a:p>
          <a:p>
            <a:endParaRPr lang="ru-RU" altLang="en-US"/>
          </a:p>
          <a:p>
            <a:r>
              <a:rPr lang="ru-RU" altLang="en-US"/>
              <a:t>б) в случае если заказчиком </a:t>
            </a:r>
            <a:r>
              <a:rPr lang="ru-RU" altLang="en-US">
                <a:solidFill>
                  <a:srgbClr val="FF0000"/>
                </a:solidFill>
              </a:rPr>
              <a:t>не установлено требование, предусмотренное частью 1.1 статьи 31 </a:t>
            </a:r>
            <a:r>
              <a:rPr lang="ru-RU" altLang="en-US"/>
              <a:t>Федерального закона "О контрактной системе в сфере закупок товаров, работ, услуг для обеспечения государственных и муниципальных нужд" (далее - Закон о контрактной системе), </a:t>
            </a:r>
            <a:r>
              <a:rPr lang="ru-RU" altLang="en-US" b="1"/>
              <a:t>заказчик обязан установить требование об отсутствии в предусмотренном Законом о контрактной системе реестре недобросовестных поставщиков (подрядчиков, исполнителей) информации об участнике закупки, в том числе о лицах, информация о которых содержится в заявке на участие в закупке в соответствии с подпунктом "в" пункта 1 части 1 статьи 43 Закона о контрактной системе,</a:t>
            </a:r>
            <a:r>
              <a:rPr lang="ru-RU" altLang="en-US"/>
              <a:t> включенной в такой реестр в связи с отказом от исполнения контракта по причине введения в отношении заказчика политических или экономических санкций иностранными государствами, совершающими недружественные действия в отношении Российской Федерации, граждан Российской Федерации или российских юридических лиц, и (или) введения иностранными государствами, государственными объединениями и (или) союзами и (или) государственными (межгосударственными) учреждениями иностранных государств или государственных объединений и (или) союзов мер ограничительного характера.".</a:t>
            </a:r>
          </a:p>
          <a:p>
            <a:r>
              <a:rPr lang="ru-RU" altLang="en-US"/>
              <a:t>в</a:t>
            </a:r>
            <a:r>
              <a:rPr lang="ru-RU" altLang="en-US" i="1"/>
              <a:t>) идентификационный номер налогоплательщика (при наличии) членов коллегиального исполнительного органа, лица, исполняющего функции единоличного исполнительного органа, управляющего (при наличии), управляющей организации (при наличии), участников (членов) корпоративного юридического лица, владеющих более чем двадцатью пятью процентами акций (долей, паев) корпоративного юридического лица, учредителей унитарного юридического лица или в соответствии с законодательством соответствующего иностранного государства аналог идентификационного номера налогоплательщика таких лиц;</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8704" y="134305"/>
            <a:ext cx="10515600" cy="451621"/>
          </a:xfrm>
        </p:spPr>
        <p:txBody>
          <a:bodyPr>
            <a:normAutofit fontScale="90000"/>
          </a:bodyPr>
          <a:lstStyle/>
          <a:p>
            <a:r>
              <a:rPr lang="ru-RU" dirty="0">
                <a:solidFill>
                  <a:srgbClr val="00B0F0"/>
                </a:solidFill>
              </a:rPr>
              <a:t>Важно!</a:t>
            </a:r>
          </a:p>
        </p:txBody>
      </p:sp>
      <p:sp>
        <p:nvSpPr>
          <p:cNvPr id="3" name="Объект 2"/>
          <p:cNvSpPr>
            <a:spLocks noGrp="1"/>
          </p:cNvSpPr>
          <p:nvPr>
            <p:ph idx="1"/>
          </p:nvPr>
        </p:nvSpPr>
        <p:spPr>
          <a:xfrm>
            <a:off x="438705" y="742549"/>
            <a:ext cx="11753295" cy="4351338"/>
          </a:xfrm>
        </p:spPr>
        <p:txBody>
          <a:bodyPr>
            <a:noAutofit/>
          </a:bodyPr>
          <a:lstStyle/>
          <a:p>
            <a:r>
              <a:rPr lang="ru-RU" sz="1600" dirty="0"/>
              <a:t>Позиция приложения к настоящему постановлению </a:t>
            </a:r>
            <a:r>
              <a:rPr lang="ru-RU" sz="1600" dirty="0">
                <a:solidFill>
                  <a:srgbClr val="FF0000"/>
                </a:solidFill>
              </a:rPr>
              <a:t>применяется</a:t>
            </a:r>
            <a:r>
              <a:rPr lang="ru-RU" sz="1600" dirty="0"/>
              <a:t> с учетом положений настоящего пункта в случае, </a:t>
            </a:r>
            <a:r>
              <a:rPr lang="ru-RU" sz="1600" dirty="0">
                <a:solidFill>
                  <a:srgbClr val="FF0000"/>
                </a:solidFill>
              </a:rPr>
              <a:t>если объект закупки включает </a:t>
            </a:r>
            <a:r>
              <a:rPr lang="ru-RU" sz="1600" b="1" dirty="0">
                <a:solidFill>
                  <a:srgbClr val="FF0000"/>
                </a:solidFill>
              </a:rPr>
              <a:t>один или несколько </a:t>
            </a:r>
            <a:r>
              <a:rPr lang="ru-RU" sz="1600" dirty="0">
                <a:solidFill>
                  <a:srgbClr val="FF0000"/>
                </a:solidFill>
              </a:rPr>
              <a:t>закупаемых товаров, работ, услуг, указанных в приложении </a:t>
            </a:r>
            <a:r>
              <a:rPr lang="ru-RU" sz="1600" dirty="0"/>
              <a:t>в соответствующей позиции графы "Наименование отдельных видов товаров, работ, услуг, являющихся объектом закупки";</a:t>
            </a:r>
          </a:p>
          <a:p>
            <a:r>
              <a:rPr lang="ru-RU" sz="1600" dirty="0">
                <a:solidFill>
                  <a:srgbClr val="FF0000"/>
                </a:solidFill>
              </a:rPr>
              <a:t>Опытом исполнения договора</a:t>
            </a:r>
            <a:r>
              <a:rPr lang="ru-RU" sz="1600" dirty="0"/>
              <a:t>, предусмотренным приложением в графе "Дополнительные требования к участникам закупки", считается с учетом положений настоящего пункта опыт исполнения участником закупки договора</a:t>
            </a:r>
            <a:r>
              <a:rPr lang="ru-RU" sz="1600" dirty="0">
                <a:solidFill>
                  <a:srgbClr val="FF0000"/>
                </a:solidFill>
              </a:rPr>
              <a:t>, предметом которого являются поставка одного или нескольких товаров, выполнение одной или нескольких работ, оказание одной или нескольких услуг, указанных в приложении </a:t>
            </a:r>
            <a:r>
              <a:rPr lang="ru-RU" sz="1600" dirty="0"/>
              <a:t>в соответствующей позиции в графе "Дополнительные требования к участникам закупки";</a:t>
            </a:r>
          </a:p>
          <a:p>
            <a:r>
              <a:rPr lang="ru-RU" sz="1600" dirty="0">
                <a:solidFill>
                  <a:srgbClr val="FF0000"/>
                </a:solidFill>
              </a:rPr>
              <a:t>Опытом исполнения договора</a:t>
            </a:r>
            <a:r>
              <a:rPr lang="ru-RU" sz="1600" dirty="0"/>
              <a:t>, предусмотренным приложением в графе "Дополнительные требования к участникам закупки", </a:t>
            </a:r>
            <a:r>
              <a:rPr lang="ru-RU" sz="1600" dirty="0">
                <a:solidFill>
                  <a:srgbClr val="FF0000"/>
                </a:solidFill>
              </a:rPr>
              <a:t>считается такой опыт участника закупки за 5 лет </a:t>
            </a:r>
            <a:r>
              <a:rPr lang="ru-RU" sz="1600" u="sng" dirty="0">
                <a:solidFill>
                  <a:srgbClr val="FF0000"/>
                </a:solidFill>
              </a:rPr>
              <a:t>до дня окончания срока подачи заявок </a:t>
            </a:r>
            <a:r>
              <a:rPr lang="ru-RU" sz="1600" dirty="0">
                <a:solidFill>
                  <a:srgbClr val="FF0000"/>
                </a:solidFill>
              </a:rPr>
              <a:t>на участие в закупке с учетом правопреемства (в случае наличия подтверждающего документа). </a:t>
            </a:r>
            <a:r>
              <a:rPr lang="ru-RU" sz="1600" dirty="0"/>
              <a:t>Предусмотренные приложением в графе "Информация и документы, подтверждающие соответствие участников закупки дополнительным требованиям" акт выполненных работ, подтверждающий цену выполненных работ и являющийся последним актом, составленным при исполнении такого договора, акт приемки объекта капитального строительства, акт приемки выполненных работ по сохранению объекта культурного наследия и разрешение на ввод объекта капитального строительства в эксплуатацию должны быть подписаны не ранее чем за 5 лет до дня окончания срока подачи заявок на участие в закупке;</a:t>
            </a:r>
          </a:p>
          <a:p>
            <a:endParaRPr lang="ru-RU" sz="1400" dirty="0"/>
          </a:p>
          <a:p>
            <a:endParaRPr lang="ru-RU" sz="1400" dirty="0"/>
          </a:p>
        </p:txBody>
      </p:sp>
      <p:sp>
        <p:nvSpPr>
          <p:cNvPr id="4" name="TextBox 3"/>
          <p:cNvSpPr txBox="1"/>
          <p:nvPr/>
        </p:nvSpPr>
        <p:spPr>
          <a:xfrm>
            <a:off x="610837" y="4541450"/>
            <a:ext cx="11409030"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ru-RU" sz="1400" b="0" i="1" u="none" strike="noStrike" kern="0" cap="none" spc="0" normalizeH="0" baseline="0" noProof="0" dirty="0">
                <a:ln>
                  <a:noFill/>
                </a:ln>
                <a:solidFill>
                  <a:prstClr val="black"/>
                </a:solidFill>
                <a:effectLst/>
                <a:uLnTx/>
                <a:uFillTx/>
                <a:latin typeface="Calibri" panose="020F0502020204030204"/>
                <a:ea typeface="+mn-ea"/>
                <a:cs typeface="+mn-cs"/>
              </a:rPr>
              <a:t>НЕ ПУТАТЬ: Часть 2.1. статьи 31 Если при применении конкурентных способов начальная (максимальная) цена контракта, сумма начальных (максимальных) цен контрактов (в случае проведения совместного конкурса или аукциона) составляет двадцать миллионов рублей и более, заказчик (за исключением случая осуществления закупок отдельных видов товаров, работ, услуг, в отношении участников которых Правительством Российской Федерации установлены дополнительные требования в соответствии с частью 2 настоящей статьи) устанавливает дополнительное требование </a:t>
            </a:r>
            <a:r>
              <a:rPr kumimoji="0" lang="ru-RU" sz="1400" b="0" i="1" u="none" strike="noStrike" kern="0" cap="none" spc="0" normalizeH="0" baseline="0" noProof="0" dirty="0">
                <a:ln>
                  <a:noFill/>
                </a:ln>
                <a:solidFill>
                  <a:srgbClr val="FF0000"/>
                </a:solidFill>
                <a:effectLst/>
                <a:uLnTx/>
                <a:uFillTx/>
                <a:latin typeface="Calibri" panose="020F0502020204030204"/>
                <a:ea typeface="+mn-ea"/>
                <a:cs typeface="+mn-cs"/>
              </a:rPr>
              <a:t>об исполнении участником закупки (с учетом правопреемства) в течение трех лет до даты подачи заявки на участие в закупке контракта или договора, заключенного в соответствии с Федеральным законом от 18 июля 2011 года N 223-ФЗ "О закупках товаров, работ, услуг отдельными видами юридических лиц" при условии исполнения таким участником закупки требований об уплате неустоек (штрафов, пеней), предъявленных при исполнении таких контракта, договора. Стоимость исполненных обязательств по таким контракту, договору должна составлять не менее двадцати процентов начальной (максимальной) цены контракта.</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8704" y="134305"/>
            <a:ext cx="10515600" cy="451621"/>
          </a:xfrm>
        </p:spPr>
        <p:txBody>
          <a:bodyPr>
            <a:normAutofit fontScale="90000"/>
          </a:bodyPr>
          <a:lstStyle/>
          <a:p>
            <a:r>
              <a:rPr lang="ru-RU" dirty="0">
                <a:solidFill>
                  <a:srgbClr val="00B0F0"/>
                </a:solidFill>
              </a:rPr>
              <a:t>Важно!</a:t>
            </a:r>
          </a:p>
        </p:txBody>
      </p:sp>
      <p:sp>
        <p:nvSpPr>
          <p:cNvPr id="3" name="Объект 2"/>
          <p:cNvSpPr>
            <a:spLocks noGrp="1"/>
          </p:cNvSpPr>
          <p:nvPr>
            <p:ph idx="1"/>
          </p:nvPr>
        </p:nvSpPr>
        <p:spPr>
          <a:xfrm>
            <a:off x="438705" y="742549"/>
            <a:ext cx="11753295" cy="4351338"/>
          </a:xfrm>
        </p:spPr>
        <p:txBody>
          <a:bodyPr>
            <a:noAutofit/>
          </a:bodyPr>
          <a:lstStyle/>
          <a:p>
            <a:r>
              <a:rPr lang="ru-RU" sz="1600" dirty="0">
                <a:solidFill>
                  <a:srgbClr val="FF0000"/>
                </a:solidFill>
              </a:rPr>
              <a:t>Ценой</a:t>
            </a:r>
            <a:r>
              <a:rPr lang="ru-RU" sz="1600" dirty="0"/>
              <a:t> поставленных товаров, выполненных работ, оказанных услуг по договору, предусмотренному приложением в графе "Дополнительные требования к участникам закупки", </a:t>
            </a:r>
            <a:r>
              <a:rPr lang="ru-RU" sz="1600" dirty="0">
                <a:solidFill>
                  <a:srgbClr val="FF0000"/>
                </a:solidFill>
              </a:rPr>
              <a:t>считается общая цена (сумма цен) товаров, работ, услуг, указанная в акте (актах) приемки поставленных товаров, выполненных работ, оказанных услуг, предусмотренных приложением в графе "Информация и документы, подтверждающие соответствие участников закупки дополнительным требованиям</a:t>
            </a:r>
            <a:r>
              <a:rPr lang="ru-RU" sz="1600" dirty="0"/>
              <a:t>". </a:t>
            </a:r>
            <a:r>
              <a:rPr lang="ru-RU" sz="1600" u="sng" dirty="0"/>
              <a:t>Если при исполнении такого договора составлено несколько актов приемки поставленных товаров, выполненных работ, оказанных услуг, участниками закупки направляются в соответствии с требованиями Федерального закона "О контрактной системе в сфере закупок товаров, работ, услуг для обеспечения государственных и муниципальных нужд" (далее - Закон о контрактной системе) все такие акты;</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8704" y="134305"/>
            <a:ext cx="10515600" cy="451621"/>
          </a:xfrm>
        </p:spPr>
        <p:txBody>
          <a:bodyPr>
            <a:normAutofit fontScale="90000"/>
          </a:bodyPr>
          <a:lstStyle/>
          <a:p>
            <a:r>
              <a:rPr lang="ru-RU" dirty="0">
                <a:solidFill>
                  <a:srgbClr val="00B0F0"/>
                </a:solidFill>
              </a:rPr>
              <a:t>Важно!</a:t>
            </a:r>
          </a:p>
        </p:txBody>
      </p:sp>
      <p:sp>
        <p:nvSpPr>
          <p:cNvPr id="3" name="Объект 2"/>
          <p:cNvSpPr>
            <a:spLocks noGrp="1"/>
          </p:cNvSpPr>
          <p:nvPr>
            <p:ph idx="1"/>
          </p:nvPr>
        </p:nvSpPr>
        <p:spPr>
          <a:xfrm>
            <a:off x="314417" y="585926"/>
            <a:ext cx="11753295" cy="4351338"/>
          </a:xfrm>
        </p:spPr>
        <p:txBody>
          <a:bodyPr>
            <a:noAutofit/>
          </a:bodyPr>
          <a:lstStyle/>
          <a:p>
            <a:r>
              <a:rPr lang="ru-RU" sz="1200" b="1" dirty="0">
                <a:solidFill>
                  <a:srgbClr val="FF0000"/>
                </a:solidFill>
              </a:rPr>
              <a:t>Договором, предусмотренным </a:t>
            </a:r>
          </a:p>
          <a:p>
            <a:r>
              <a:rPr lang="ru-RU" sz="1200" b="1" dirty="0"/>
              <a:t>пунктом 1 позиции 2</a:t>
            </a:r>
            <a:r>
              <a:rPr lang="ru-RU" sz="1200" dirty="0"/>
              <a:t>,  - опыт исполнения договора, предусматривающего выполнение работ по сохранению объектов культурного наследия, при которых не затрагиваются конструктивные и другие характеристики надежности и безопасности таких объектов;</a:t>
            </a:r>
          </a:p>
          <a:p>
            <a:r>
              <a:rPr lang="ru-RU" sz="1200" b="1" dirty="0"/>
              <a:t>пунктом 1 позиции 9</a:t>
            </a:r>
            <a:r>
              <a:rPr lang="ru-RU" sz="1200" dirty="0"/>
              <a:t>, -  опыт исполнения договора, предусматривающего выполнение работ по строительству некапитального строения, сооружения (строений, сооружений), благоустройству территории;</a:t>
            </a:r>
          </a:p>
          <a:p>
            <a:r>
              <a:rPr lang="ru-RU" sz="1200" b="1" dirty="0"/>
              <a:t>пунктом 1 позиции 10</a:t>
            </a:r>
            <a:r>
              <a:rPr lang="ru-RU" sz="1200" dirty="0"/>
              <a:t>,  -  опыт исполнения договора, предусматривающего выполнение работ по капитальному ремонту объекта капитального строительства (за исключением линейного объекта);</a:t>
            </a:r>
          </a:p>
          <a:p>
            <a:r>
              <a:rPr lang="ru-RU" sz="1200" b="1" dirty="0"/>
              <a:t>пунктом 1 позиции 11</a:t>
            </a:r>
            <a:r>
              <a:rPr lang="ru-RU" sz="1200" dirty="0"/>
              <a:t>,  - опыт исполнения договора, предусматривающего выполнение работ по капитальному ремонту линейного объекта, за исключением автомобильной дороги;</a:t>
            </a:r>
          </a:p>
          <a:p>
            <a:r>
              <a:rPr lang="ru-RU" sz="1200" b="1" dirty="0"/>
              <a:t>пунктом 1 позиции 12,  </a:t>
            </a:r>
            <a:r>
              <a:rPr lang="ru-RU" sz="1200" dirty="0"/>
              <a:t>- опыт исполнения договора, предусматривающего выполнение работ по сносу объекта капитального строительства (в том числе линейного объекта);</a:t>
            </a:r>
          </a:p>
          <a:p>
            <a:r>
              <a:rPr lang="ru-RU" sz="1200" b="1" dirty="0"/>
              <a:t>позицией 14</a:t>
            </a:r>
            <a:r>
              <a:rPr lang="ru-RU" sz="1200" dirty="0"/>
              <a:t>,  - наличие опыта исполнения участником закупки договора, предусматривающего выполнение работ по техническому обслуживанию зданий, сооружений</a:t>
            </a:r>
          </a:p>
          <a:p>
            <a:r>
              <a:rPr lang="ru-RU" sz="1200" b="1" dirty="0"/>
              <a:t>пунктами 1 и 2 позиции 15 </a:t>
            </a:r>
            <a:r>
              <a:rPr lang="ru-RU" sz="1200" b="1" i="1" dirty="0">
                <a:solidFill>
                  <a:srgbClr val="7030A0"/>
                </a:solidFill>
              </a:rPr>
              <a:t>(в позиции 15 всего 2 пункта</a:t>
            </a:r>
            <a:r>
              <a:rPr lang="en-US" sz="1200" b="1" i="1" dirty="0">
                <a:solidFill>
                  <a:srgbClr val="7030A0"/>
                </a:solidFill>
              </a:rPr>
              <a:t>)</a:t>
            </a:r>
            <a:r>
              <a:rPr lang="ru-RU" sz="1200" dirty="0"/>
              <a:t>, - 1) опыт исполнения договора, предусматривающего выполнение работ по текущему ремонту зданий, сооружений; 2) опыт исполнения договора, предусматривающего выполнение работ по капитальному ремонту объекта капитального строительства.</a:t>
            </a:r>
          </a:p>
          <a:p>
            <a:r>
              <a:rPr lang="ru-RU" sz="1200" b="1" dirty="0"/>
              <a:t>пунктом 2 позиции 17</a:t>
            </a:r>
            <a:r>
              <a:rPr lang="ru-RU" sz="1200" dirty="0"/>
              <a:t>,  - опыт исполнения договора, предусматривающего выполнение работ по капитальному ремонту автомобильной дороги;</a:t>
            </a:r>
          </a:p>
          <a:p>
            <a:r>
              <a:rPr lang="ru-RU" sz="1200" b="1" dirty="0"/>
              <a:t>пунктами 1 и 2 позиции 18, - </a:t>
            </a:r>
            <a:r>
              <a:rPr lang="ru-RU" sz="1200" dirty="0"/>
              <a:t>1) опыт исполнения договора, предусматривающего выполнение работ по ремонту, содержанию автомобильной дороги; 2) опыт исполнения договора, предусматривающего выполнение работ по капитальному ремонту автомобильной дороги; </a:t>
            </a:r>
          </a:p>
          <a:p>
            <a:r>
              <a:rPr lang="ru-RU" sz="1200" b="1" dirty="0"/>
              <a:t>позицией 32  </a:t>
            </a:r>
            <a:r>
              <a:rPr lang="ru-RU" sz="1200" dirty="0"/>
              <a:t>- наличие опыта исполнения участником закупки договора, предусматривающего выполнение работ по техническому обслуживанию медицинской техники.</a:t>
            </a:r>
          </a:p>
          <a:p>
            <a:r>
              <a:rPr lang="ru-RU" sz="1200" b="1" dirty="0"/>
              <a:t>и позициями 33 - 36  </a:t>
            </a:r>
            <a:r>
              <a:rPr lang="ru-RU" sz="1200" dirty="0"/>
              <a:t>- 33. наличие опыта исполнения участником закупки договора, предусматривающего оказание услуг общественного питания и (или) поставки пищевых продуктов;</a:t>
            </a:r>
          </a:p>
          <a:p>
            <a:pPr marL="0" indent="0">
              <a:buNone/>
            </a:pPr>
            <a:r>
              <a:rPr lang="ru-RU" sz="1200" dirty="0"/>
              <a:t>34. наличие опыта исполнения участником закупки договора, предусматривающего оказание услуг по обеспечению охраны объектов (территорий).</a:t>
            </a:r>
          </a:p>
          <a:p>
            <a:pPr marL="0" indent="0">
              <a:buNone/>
            </a:pPr>
            <a:r>
              <a:rPr lang="ru-RU" sz="1200" dirty="0"/>
              <a:t>35. наличие опыта исполнения участником закупки договора, предусматривающего оказание услуг по организации отдыха детей и их оздоровлению.</a:t>
            </a:r>
          </a:p>
          <a:p>
            <a:pPr marL="0" indent="0">
              <a:buNone/>
            </a:pPr>
            <a:r>
              <a:rPr lang="ru-RU" sz="1200" dirty="0"/>
              <a:t>36. наличие опыта исполнения участником закупки договора, предусматривающего оказание услуг по уборке зданий, сооружений, прилегающих к ним территорий.</a:t>
            </a:r>
          </a:p>
          <a:p>
            <a:r>
              <a:rPr lang="ru-RU" sz="1200" dirty="0"/>
              <a:t>приложения в графе "Дополнительные требования к участникам закупки", </a:t>
            </a:r>
            <a:r>
              <a:rPr lang="ru-RU" sz="1200" dirty="0">
                <a:solidFill>
                  <a:srgbClr val="FF0000"/>
                </a:solidFill>
              </a:rPr>
              <a:t>считается контракт, заключенный и исполненный в соответствии с Законом о контрактной системе, либо договор, заключенный и исполненный в соответствии с Федеральным законом "О закупках товаров, работ, услуг отдельными видами юридических лиц";</a:t>
            </a:r>
            <a:endParaRPr lang="ru-RU" sz="1200" u="sng" dirty="0">
              <a:solidFill>
                <a:srgbClr val="FF0000"/>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8704" y="0"/>
            <a:ext cx="10515600" cy="451621"/>
          </a:xfrm>
        </p:spPr>
        <p:txBody>
          <a:bodyPr>
            <a:normAutofit fontScale="90000"/>
          </a:bodyPr>
          <a:lstStyle/>
          <a:p>
            <a:r>
              <a:rPr lang="ru-RU" dirty="0">
                <a:solidFill>
                  <a:srgbClr val="00B0F0"/>
                </a:solidFill>
              </a:rPr>
              <a:t>Важно!</a:t>
            </a:r>
          </a:p>
        </p:txBody>
      </p:sp>
      <p:sp>
        <p:nvSpPr>
          <p:cNvPr id="3" name="Объект 2"/>
          <p:cNvSpPr>
            <a:spLocks noGrp="1"/>
          </p:cNvSpPr>
          <p:nvPr>
            <p:ph idx="1"/>
          </p:nvPr>
        </p:nvSpPr>
        <p:spPr>
          <a:xfrm>
            <a:off x="248575" y="376120"/>
            <a:ext cx="11753295" cy="4351338"/>
          </a:xfrm>
        </p:spPr>
        <p:txBody>
          <a:bodyPr>
            <a:noAutofit/>
          </a:bodyPr>
          <a:lstStyle/>
          <a:p>
            <a:r>
              <a:rPr lang="ru-RU" sz="1600" u="sng" dirty="0">
                <a:solidFill>
                  <a:srgbClr val="FF0000"/>
                </a:solidFill>
              </a:rPr>
              <a:t>По каким пунктам можно опыт подтвердить любым договором, а не только по 44-ФЗ и 223-ФЗ</a:t>
            </a:r>
          </a:p>
          <a:p>
            <a:endParaRPr lang="ru-RU" sz="1200" u="sng" dirty="0"/>
          </a:p>
        </p:txBody>
      </p:sp>
      <p:graphicFrame>
        <p:nvGraphicFramePr>
          <p:cNvPr id="4" name="Таблица 3"/>
          <p:cNvGraphicFramePr>
            <a:graphicFrameLocks noGrp="1"/>
          </p:cNvGraphicFramePr>
          <p:nvPr/>
        </p:nvGraphicFramePr>
        <p:xfrm>
          <a:off x="248575" y="681736"/>
          <a:ext cx="11546850" cy="6176264"/>
        </p:xfrm>
        <a:graphic>
          <a:graphicData uri="http://schemas.openxmlformats.org/drawingml/2006/table">
            <a:tbl>
              <a:tblPr>
                <a:tableStyleId>{5C22544A-7EE6-4342-B048-85BDC9FD1C3A}</a:tableStyleId>
              </a:tblPr>
              <a:tblGrid>
                <a:gridCol w="6187736">
                  <a:extLst>
                    <a:ext uri="{9D8B030D-6E8A-4147-A177-3AD203B41FA5}">
                      <a16:colId xmlns:a16="http://schemas.microsoft.com/office/drawing/2014/main" val="20000"/>
                    </a:ext>
                  </a:extLst>
                </a:gridCol>
                <a:gridCol w="5359114">
                  <a:extLst>
                    <a:ext uri="{9D8B030D-6E8A-4147-A177-3AD203B41FA5}">
                      <a16:colId xmlns:a16="http://schemas.microsoft.com/office/drawing/2014/main" val="20001"/>
                    </a:ext>
                  </a:extLst>
                </a:gridCol>
              </a:tblGrid>
              <a:tr h="0">
                <a:tc>
                  <a:txBody>
                    <a:bodyPr/>
                    <a:lstStyle/>
                    <a:p>
                      <a:pPr algn="ctr">
                        <a:lnSpc>
                          <a:spcPct val="107000"/>
                        </a:lnSpc>
                      </a:pPr>
                      <a:r>
                        <a:rPr lang="ru-RU" sz="1200" b="1" dirty="0">
                          <a:effectLst/>
                          <a:latin typeface="+mn-lt"/>
                          <a:ea typeface="Times New Roman" panose="02020603050405020304" pitchFamily="18" charset="0"/>
                          <a:cs typeface="Times New Roman" panose="02020603050405020304" pitchFamily="18" charset="0"/>
                        </a:rPr>
                        <a:t>ПОЗИЦИЯ в 2571</a:t>
                      </a:r>
                    </a:p>
                  </a:txBody>
                  <a:tcPr marL="68580" marR="68580" marT="0" marB="0"/>
                </a:tc>
                <a:tc>
                  <a:txBody>
                    <a:bodyPr/>
                    <a:lstStyle/>
                    <a:p>
                      <a:pPr algn="ctr">
                        <a:lnSpc>
                          <a:spcPct val="107000"/>
                        </a:lnSpc>
                      </a:pPr>
                      <a:r>
                        <a:rPr lang="ru-RU" sz="1200" b="1" dirty="0">
                          <a:effectLst/>
                          <a:latin typeface="+mn-lt"/>
                          <a:ea typeface="Times New Roman" panose="02020603050405020304" pitchFamily="18" charset="0"/>
                          <a:cs typeface="Times New Roman" panose="02020603050405020304" pitchFamily="18" charset="0"/>
                        </a:rPr>
                        <a:t>В КАКОЙ ЧАСТИ ОПЫТА</a:t>
                      </a:r>
                    </a:p>
                  </a:txBody>
                  <a:tcPr marL="68580" marR="68580" marT="0" marB="0"/>
                </a:tc>
                <a:extLst>
                  <a:ext uri="{0D108BD9-81ED-4DB2-BD59-A6C34878D82A}">
                    <a16:rowId xmlns:a16="http://schemas.microsoft.com/office/drawing/2014/main" val="10000"/>
                  </a:ext>
                </a:extLst>
              </a:tr>
              <a:tr h="0">
                <a:tc>
                  <a:txBody>
                    <a:bodyPr/>
                    <a:lstStyle/>
                    <a:p>
                      <a:pPr>
                        <a:lnSpc>
                          <a:spcPct val="107000"/>
                        </a:lnSpc>
                      </a:pPr>
                      <a:r>
                        <a:rPr lang="ru-RU" sz="1200" dirty="0">
                          <a:effectLst/>
                          <a:latin typeface="+mn-lt"/>
                        </a:rPr>
                        <a:t>Работы по сохранению объектов культурного наследия (памятников истории и культуры) народов Российской Федерации (далее - объект культурного наследия), при которых затрагиваются конструктивные и другие характеристики надежности и безопасности таких объектов</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nSpc>
                          <a:spcPct val="107000"/>
                        </a:lnSpc>
                      </a:pPr>
                      <a:r>
                        <a:rPr lang="ru-RU" sz="1200" dirty="0">
                          <a:effectLst/>
                          <a:latin typeface="+mn-lt"/>
                        </a:rPr>
                        <a:t>Работы по сохранению объектов культурного наследия, при которых не затрагиваются конструктивные и другие характеристики надежности </a:t>
                      </a:r>
                      <a:br>
                        <a:rPr lang="ru-RU" sz="1200" dirty="0">
                          <a:effectLst/>
                          <a:latin typeface="+mn-lt"/>
                        </a:rPr>
                      </a:br>
                      <a:r>
                        <a:rPr lang="ru-RU" sz="1200" dirty="0">
                          <a:effectLst/>
                          <a:latin typeface="+mn-lt"/>
                        </a:rPr>
                        <a:t>и безопасности таких объектов </a:t>
                      </a: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В части опыта исполнения договора, предусматривающего выполнение </a:t>
                      </a:r>
                    </a:p>
                    <a:p>
                      <a:pPr>
                        <a:lnSpc>
                          <a:spcPct val="107000"/>
                        </a:lnSpc>
                      </a:pPr>
                      <a:r>
                        <a:rPr lang="ru-RU" sz="1200" dirty="0">
                          <a:effectLst/>
                          <a:latin typeface="+mn-lt"/>
                          <a:ea typeface="Times New Roman" panose="02020603050405020304" pitchFamily="18" charset="0"/>
                          <a:cs typeface="Times New Roman" panose="02020603050405020304" pitchFamily="18" charset="0"/>
                        </a:rPr>
                        <a:t>работ по сохранению объектов культурного наследия, при которых затрагиваются конструктивные и другие характеристики надежности </a:t>
                      </a:r>
                    </a:p>
                    <a:p>
                      <a:pPr>
                        <a:lnSpc>
                          <a:spcPct val="107000"/>
                        </a:lnSpc>
                      </a:pPr>
                      <a:r>
                        <a:rPr lang="ru-RU" sz="1200" dirty="0">
                          <a:effectLst/>
                          <a:latin typeface="+mn-lt"/>
                          <a:ea typeface="Times New Roman" panose="02020603050405020304" pitchFamily="18" charset="0"/>
                          <a:cs typeface="Times New Roman" panose="02020603050405020304" pitchFamily="18" charset="0"/>
                        </a:rPr>
                        <a:t>и безопасности таких объектов</a:t>
                      </a:r>
                    </a:p>
                    <a:p>
                      <a:pPr>
                        <a:lnSpc>
                          <a:spcPct val="107000"/>
                        </a:lnSpc>
                      </a:pP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Работы по реставрации музейных предметов и музейных коллекций, включенных в состав Музейного фонда Российской Федерации</a:t>
                      </a:r>
                    </a:p>
                  </a:txBody>
                  <a:tcPr marL="68580" marR="68580" marT="0" marB="0"/>
                </a:tc>
                <a:tc>
                  <a:txBody>
                    <a:bodyPr/>
                    <a:lstStyle/>
                    <a:p>
                      <a:pPr>
                        <a:lnSpc>
                          <a:spcPct val="107000"/>
                        </a:lnSpc>
                      </a:pP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0">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Работы по реставрации документов Архивного фонда Российской Федерации, особо ценных и редких документов, входящих в состав библиотечных фондов</a:t>
                      </a:r>
                    </a:p>
                  </a:txBody>
                  <a:tcPr marL="68580" marR="68580" marT="0" marB="0"/>
                </a:tc>
                <a:tc>
                  <a:txBody>
                    <a:bodyPr/>
                    <a:lstStyle/>
                    <a:p>
                      <a:pPr>
                        <a:lnSpc>
                          <a:spcPct val="107000"/>
                        </a:lnSpc>
                      </a:pP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0">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Работы, услуги, связанные с необходимостью допуска подрядчиков, исполнителей к учетным базам данных музеев, архивов, библиотек, к хранилищам (депозитариям) музея, библиотеки, к системам обеспечения безопасности и (или) сохранности музейных предметов и музейных коллекций, архивных документов, библиотечного фонда</a:t>
                      </a:r>
                    </a:p>
                  </a:txBody>
                  <a:tcPr marL="68580" marR="68580" marT="0" marB="0"/>
                </a:tc>
                <a:tc>
                  <a:txBody>
                    <a:bodyPr/>
                    <a:lstStyle/>
                    <a:p>
                      <a:pPr>
                        <a:lnSpc>
                          <a:spcPct val="107000"/>
                        </a:lnSpc>
                      </a:pP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0">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Работы по подготовке проектной документации и (или) выполнению инженерных изысканий в соответствии  с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2"/>
                        </a:rPr>
                        <a:t>законодательством</a:t>
                      </a:r>
                      <a:r>
                        <a:rPr lang="ru-RU" sz="1200" dirty="0">
                          <a:effectLst/>
                          <a:latin typeface="+mn-lt"/>
                          <a:ea typeface="Times New Roman" panose="02020603050405020304" pitchFamily="18" charset="0"/>
                          <a:cs typeface="Times New Roman" panose="02020603050405020304" pitchFamily="18" charset="0"/>
                        </a:rPr>
                        <a:t> о градостроительной деятельности</a:t>
                      </a:r>
                    </a:p>
                  </a:txBody>
                  <a:tcPr marL="68580" marR="68580" marT="0" marB="0"/>
                </a:tc>
                <a:tc>
                  <a:txBody>
                    <a:bodyPr/>
                    <a:lstStyle/>
                    <a:p>
                      <a:pPr>
                        <a:lnSpc>
                          <a:spcPct val="107000"/>
                        </a:lnSpc>
                      </a:pP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0">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Работы по строительству, реконструкции объекта капитального строительства, </a:t>
                      </a:r>
                      <a:br>
                        <a:rPr lang="ru-RU" sz="1200" dirty="0">
                          <a:effectLst/>
                          <a:latin typeface="+mn-lt"/>
                          <a:ea typeface="Times New Roman" panose="02020603050405020304" pitchFamily="18" charset="0"/>
                          <a:cs typeface="Times New Roman" panose="02020603050405020304" pitchFamily="18" charset="0"/>
                        </a:rPr>
                      </a:br>
                      <a:r>
                        <a:rPr lang="ru-RU" sz="1200" dirty="0">
                          <a:effectLst/>
                          <a:latin typeface="+mn-lt"/>
                          <a:ea typeface="Times New Roman" panose="02020603050405020304" pitchFamily="18" charset="0"/>
                          <a:cs typeface="Times New Roman" panose="02020603050405020304" pitchFamily="18" charset="0"/>
                        </a:rPr>
                        <a:t>за исключением линейного объекта</a:t>
                      </a:r>
                    </a:p>
                  </a:txBody>
                  <a:tcPr marL="68580" marR="68580" marT="0" marB="0"/>
                </a:tc>
                <a:tc>
                  <a:txBody>
                    <a:bodyPr/>
                    <a:lstStyle/>
                    <a:p>
                      <a:pPr>
                        <a:lnSpc>
                          <a:spcPct val="107000"/>
                        </a:lnSpc>
                      </a:pP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0">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Работы по строительству, реконструкции линейного объекта, за исключением </a:t>
                      </a:r>
                      <a:br>
                        <a:rPr lang="ru-RU" sz="1200" dirty="0">
                          <a:effectLst/>
                          <a:latin typeface="+mn-lt"/>
                          <a:ea typeface="Times New Roman" panose="02020603050405020304" pitchFamily="18" charset="0"/>
                          <a:cs typeface="Times New Roman" panose="02020603050405020304" pitchFamily="18" charset="0"/>
                        </a:rPr>
                      </a:br>
                      <a:r>
                        <a:rPr lang="ru-RU" sz="1200" dirty="0">
                          <a:effectLst/>
                          <a:latin typeface="+mn-lt"/>
                          <a:ea typeface="Times New Roman" panose="02020603050405020304" pitchFamily="18" charset="0"/>
                          <a:cs typeface="Times New Roman" panose="02020603050405020304" pitchFamily="18" charset="0"/>
                        </a:rPr>
                        <a:t>предусмотренных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3" action="ppaction://hlinkfile"/>
                        </a:rPr>
                        <a:t>позицией 17</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rPr>
                        <a:t> </a:t>
                      </a:r>
                      <a:r>
                        <a:rPr lang="ru-RU" sz="1200" dirty="0">
                          <a:effectLst/>
                          <a:latin typeface="+mn-lt"/>
                          <a:ea typeface="Times New Roman" panose="02020603050405020304" pitchFamily="18" charset="0"/>
                          <a:cs typeface="Times New Roman" panose="02020603050405020304" pitchFamily="18" charset="0"/>
                        </a:rPr>
                        <a:t>настоящего приложения работ </a:t>
                      </a:r>
                      <a:br>
                        <a:rPr lang="ru-RU" sz="1200" dirty="0">
                          <a:effectLst/>
                          <a:latin typeface="+mn-lt"/>
                          <a:ea typeface="Times New Roman" panose="02020603050405020304" pitchFamily="18" charset="0"/>
                          <a:cs typeface="Times New Roman" panose="02020603050405020304" pitchFamily="18" charset="0"/>
                        </a:rPr>
                      </a:br>
                      <a:r>
                        <a:rPr lang="ru-RU" sz="1200" dirty="0">
                          <a:effectLst/>
                          <a:latin typeface="+mn-lt"/>
                          <a:ea typeface="Times New Roman" panose="02020603050405020304" pitchFamily="18" charset="0"/>
                          <a:cs typeface="Times New Roman" panose="02020603050405020304" pitchFamily="18" charset="0"/>
                        </a:rPr>
                        <a:t>по строительству, реконструкции автомобильной дороги</a:t>
                      </a:r>
                    </a:p>
                  </a:txBody>
                  <a:tcPr marL="68580" marR="68580" marT="0" marB="0"/>
                </a:tc>
                <a:tc>
                  <a:txBody>
                    <a:bodyPr/>
                    <a:lstStyle/>
                    <a:p>
                      <a:pPr>
                        <a:lnSpc>
                          <a:spcPct val="107000"/>
                        </a:lnSpc>
                      </a:pP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0">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Работы по строительству некапитального строения, сооружения (строений, сооружений), благоустройству территории</a:t>
                      </a: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В части опыта исполнения договора строительного подряда, предусматривающего выполнение работ по строительству, реконструкции объекта капитального строительства (в том числе линейного объекта);</a:t>
                      </a:r>
                    </a:p>
                    <a:p>
                      <a:pPr>
                        <a:lnSpc>
                          <a:spcPct val="107000"/>
                        </a:lnSpc>
                      </a:pPr>
                      <a:r>
                        <a:rPr lang="ru-RU" sz="1200" dirty="0">
                          <a:effectLst/>
                          <a:latin typeface="+mn-lt"/>
                          <a:ea typeface="Times New Roman" panose="02020603050405020304" pitchFamily="18" charset="0"/>
                          <a:cs typeface="Times New Roman" panose="02020603050405020304" pitchFamily="18" charset="0"/>
                        </a:rPr>
                        <a:t>опыта выполнения участником закупки, являющимся застройщиком, работ по строительству, реконструкции объекта капитального строительства (в том числе линейного объекта).</a:t>
                      </a:r>
                    </a:p>
                    <a:p>
                      <a:pPr>
                        <a:lnSpc>
                          <a:spcPct val="107000"/>
                        </a:lnSpc>
                      </a:pP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8704" y="0"/>
            <a:ext cx="10515600" cy="451621"/>
          </a:xfrm>
        </p:spPr>
        <p:txBody>
          <a:bodyPr>
            <a:normAutofit fontScale="90000"/>
          </a:bodyPr>
          <a:lstStyle/>
          <a:p>
            <a:r>
              <a:rPr lang="ru-RU" dirty="0">
                <a:solidFill>
                  <a:srgbClr val="00B0F0"/>
                </a:solidFill>
              </a:rPr>
              <a:t>Важно!</a:t>
            </a:r>
          </a:p>
        </p:txBody>
      </p:sp>
      <p:sp>
        <p:nvSpPr>
          <p:cNvPr id="3" name="Объект 2"/>
          <p:cNvSpPr>
            <a:spLocks noGrp="1"/>
          </p:cNvSpPr>
          <p:nvPr>
            <p:ph idx="1"/>
          </p:nvPr>
        </p:nvSpPr>
        <p:spPr>
          <a:xfrm>
            <a:off x="248575" y="451621"/>
            <a:ext cx="11753295" cy="4351338"/>
          </a:xfrm>
        </p:spPr>
        <p:txBody>
          <a:bodyPr>
            <a:noAutofit/>
          </a:bodyPr>
          <a:lstStyle/>
          <a:p>
            <a:r>
              <a:rPr lang="ru-RU" sz="1600" u="sng" dirty="0">
                <a:solidFill>
                  <a:srgbClr val="FF0000"/>
                </a:solidFill>
              </a:rPr>
              <a:t>По каким пунктам можно опыт подтвердить любым договором, а не только по 44-ФЗ и 223-ФЗ</a:t>
            </a:r>
          </a:p>
          <a:p>
            <a:endParaRPr lang="ru-RU" sz="1200" u="sng" dirty="0"/>
          </a:p>
        </p:txBody>
      </p:sp>
      <p:graphicFrame>
        <p:nvGraphicFramePr>
          <p:cNvPr id="4" name="Таблица 3"/>
          <p:cNvGraphicFramePr>
            <a:graphicFrameLocks noGrp="1"/>
          </p:cNvGraphicFramePr>
          <p:nvPr/>
        </p:nvGraphicFramePr>
        <p:xfrm>
          <a:off x="106532" y="788972"/>
          <a:ext cx="11984853" cy="6015101"/>
        </p:xfrm>
        <a:graphic>
          <a:graphicData uri="http://schemas.openxmlformats.org/drawingml/2006/table">
            <a:tbl>
              <a:tblPr>
                <a:tableStyleId>{5C22544A-7EE6-4342-B048-85BDC9FD1C3A}</a:tableStyleId>
              </a:tblPr>
              <a:tblGrid>
                <a:gridCol w="5316722">
                  <a:extLst>
                    <a:ext uri="{9D8B030D-6E8A-4147-A177-3AD203B41FA5}">
                      <a16:colId xmlns:a16="http://schemas.microsoft.com/office/drawing/2014/main" val="20000"/>
                    </a:ext>
                  </a:extLst>
                </a:gridCol>
                <a:gridCol w="6668131">
                  <a:extLst>
                    <a:ext uri="{9D8B030D-6E8A-4147-A177-3AD203B41FA5}">
                      <a16:colId xmlns:a16="http://schemas.microsoft.com/office/drawing/2014/main" val="20001"/>
                    </a:ext>
                  </a:extLst>
                </a:gridCol>
              </a:tblGrid>
              <a:tr h="0">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Работы по капитальному ремонту объекта капитального строительства (за исключением линейного объекта)</a:t>
                      </a:r>
                    </a:p>
                    <a:p>
                      <a:pPr>
                        <a:lnSpc>
                          <a:spcPct val="107000"/>
                        </a:lnSpc>
                      </a:pP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В части опыта исполнения договора строительного подряда, предусматривающего выполнение работ по строительству, реконструкции </a:t>
                      </a:r>
                    </a:p>
                    <a:p>
                      <a:pPr>
                        <a:lnSpc>
                          <a:spcPct val="107000"/>
                        </a:lnSpc>
                      </a:pPr>
                      <a:r>
                        <a:rPr lang="ru-RU" sz="1200" dirty="0">
                          <a:effectLst/>
                          <a:latin typeface="+mn-lt"/>
                          <a:ea typeface="Times New Roman" panose="02020603050405020304" pitchFamily="18" charset="0"/>
                          <a:cs typeface="Times New Roman" panose="02020603050405020304" pitchFamily="18" charset="0"/>
                        </a:rPr>
                        <a:t>объекта капитального строительства (за исключением линейного объекта);</a:t>
                      </a:r>
                    </a:p>
                    <a:p>
                      <a:pPr>
                        <a:lnSpc>
                          <a:spcPct val="107000"/>
                        </a:lnSpc>
                      </a:pPr>
                      <a:r>
                        <a:rPr lang="ru-RU" sz="1200" dirty="0">
                          <a:effectLst/>
                          <a:latin typeface="+mn-lt"/>
                          <a:ea typeface="Times New Roman" panose="02020603050405020304" pitchFamily="18" charset="0"/>
                          <a:cs typeface="Times New Roman" panose="02020603050405020304" pitchFamily="18" charset="0"/>
                        </a:rPr>
                        <a:t>опыта выполнения участником закупки, являющимся застройщиком, работ </a:t>
                      </a:r>
                    </a:p>
                    <a:p>
                      <a:pPr>
                        <a:lnSpc>
                          <a:spcPct val="107000"/>
                        </a:lnSpc>
                      </a:pPr>
                      <a:r>
                        <a:rPr lang="ru-RU" sz="1200" dirty="0">
                          <a:effectLst/>
                          <a:latin typeface="+mn-lt"/>
                          <a:ea typeface="Times New Roman" panose="02020603050405020304" pitchFamily="18" charset="0"/>
                          <a:cs typeface="Times New Roman" panose="02020603050405020304" pitchFamily="18" charset="0"/>
                        </a:rPr>
                        <a:t>по строительству, реконструкции  объекта капитального строительства </a:t>
                      </a:r>
                    </a:p>
                    <a:p>
                      <a:pPr>
                        <a:lnSpc>
                          <a:spcPct val="107000"/>
                        </a:lnSpc>
                      </a:pPr>
                      <a:r>
                        <a:rPr lang="ru-RU" sz="1200" dirty="0">
                          <a:effectLst/>
                          <a:latin typeface="+mn-lt"/>
                          <a:ea typeface="Times New Roman" panose="02020603050405020304" pitchFamily="18" charset="0"/>
                          <a:cs typeface="Times New Roman" panose="02020603050405020304" pitchFamily="18" charset="0"/>
                        </a:rPr>
                        <a:t>(за исключением линейного объекта).</a:t>
                      </a:r>
                    </a:p>
                  </a:txBody>
                  <a:tcPr marL="68580" marR="68580" marT="0" marB="0"/>
                </a:tc>
                <a:extLst>
                  <a:ext uri="{0D108BD9-81ED-4DB2-BD59-A6C34878D82A}">
                    <a16:rowId xmlns:a16="http://schemas.microsoft.com/office/drawing/2014/main" val="10000"/>
                  </a:ext>
                </a:extLst>
              </a:tr>
              <a:tr h="0">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Работы по капитальному ремонту линейного объекта, за исключением работ, предусмотренных позицией 18 настоящего приложения, работ по капитальному ремонту автомобильной дороги </a:t>
                      </a: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В части опыта исполнения договора строительного подряда, предусматривающего выполнение работ по строительству, реконструкции </a:t>
                      </a:r>
                    </a:p>
                    <a:p>
                      <a:pPr>
                        <a:lnSpc>
                          <a:spcPct val="107000"/>
                        </a:lnSpc>
                      </a:pPr>
                      <a:r>
                        <a:rPr lang="ru-RU" sz="1200" dirty="0">
                          <a:effectLst/>
                          <a:latin typeface="+mn-lt"/>
                          <a:ea typeface="Times New Roman" panose="02020603050405020304" pitchFamily="18" charset="0"/>
                          <a:cs typeface="Times New Roman" panose="02020603050405020304" pitchFamily="18" charset="0"/>
                        </a:rPr>
                        <a:t>линейного объекта, за исключением автомобильной дороги;</a:t>
                      </a:r>
                    </a:p>
                    <a:p>
                      <a:pPr>
                        <a:lnSpc>
                          <a:spcPct val="107000"/>
                        </a:lnSpc>
                      </a:pPr>
                      <a:r>
                        <a:rPr lang="ru-RU" sz="1200" dirty="0">
                          <a:effectLst/>
                          <a:latin typeface="+mn-lt"/>
                          <a:ea typeface="Times New Roman" panose="02020603050405020304" pitchFamily="18" charset="0"/>
                          <a:cs typeface="Times New Roman" panose="02020603050405020304" pitchFamily="18" charset="0"/>
                        </a:rPr>
                        <a:t>опыта выполнения участником закупки, являющимся застройщиком, работ </a:t>
                      </a:r>
                    </a:p>
                    <a:p>
                      <a:pPr>
                        <a:lnSpc>
                          <a:spcPct val="107000"/>
                        </a:lnSpc>
                      </a:pPr>
                      <a:r>
                        <a:rPr lang="ru-RU" sz="1200" dirty="0">
                          <a:effectLst/>
                          <a:latin typeface="+mn-lt"/>
                          <a:ea typeface="Times New Roman" panose="02020603050405020304" pitchFamily="18" charset="0"/>
                          <a:cs typeface="Times New Roman" panose="02020603050405020304" pitchFamily="18" charset="0"/>
                        </a:rPr>
                        <a:t>по строительству, реконструкции линейного объекта, за исключением автомобильной дороги.</a:t>
                      </a:r>
                    </a:p>
                  </a:txBody>
                  <a:tcPr marL="68580" marR="68580" marT="0" marB="0"/>
                </a:tc>
                <a:extLst>
                  <a:ext uri="{0D108BD9-81ED-4DB2-BD59-A6C34878D82A}">
                    <a16:rowId xmlns:a16="http://schemas.microsoft.com/office/drawing/2014/main" val="10001"/>
                  </a:ext>
                </a:extLst>
              </a:tr>
              <a:tr h="0">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Работы по сносу объекта капитального строительства (в том числе линейного объекта)</a:t>
                      </a: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В части опыта исполнения договора строительного подряда, предусматривающего выполнение работ по строительству, реконструкции </a:t>
                      </a:r>
                    </a:p>
                    <a:p>
                      <a:pPr>
                        <a:lnSpc>
                          <a:spcPct val="107000"/>
                        </a:lnSpc>
                      </a:pPr>
                      <a:r>
                        <a:rPr lang="ru-RU" sz="1200" dirty="0">
                          <a:effectLst/>
                          <a:latin typeface="+mn-lt"/>
                          <a:ea typeface="Times New Roman" panose="02020603050405020304" pitchFamily="18" charset="0"/>
                          <a:cs typeface="Times New Roman" panose="02020603050405020304" pitchFamily="18" charset="0"/>
                        </a:rPr>
                        <a:t>объекта капитального строительства (в том числе линейного объекта);</a:t>
                      </a:r>
                    </a:p>
                    <a:p>
                      <a:pPr>
                        <a:lnSpc>
                          <a:spcPct val="107000"/>
                        </a:lnSpc>
                      </a:pPr>
                      <a:r>
                        <a:rPr lang="ru-RU" sz="1200" dirty="0">
                          <a:effectLst/>
                          <a:latin typeface="+mn-lt"/>
                          <a:ea typeface="Times New Roman" panose="02020603050405020304" pitchFamily="18" charset="0"/>
                          <a:cs typeface="Times New Roman" panose="02020603050405020304" pitchFamily="18" charset="0"/>
                        </a:rPr>
                        <a:t>опыта выполнения участником закупки, являющимся застройщиком, работ </a:t>
                      </a:r>
                    </a:p>
                    <a:p>
                      <a:pPr>
                        <a:lnSpc>
                          <a:spcPct val="107000"/>
                        </a:lnSpc>
                      </a:pPr>
                      <a:r>
                        <a:rPr lang="ru-RU" sz="1200" dirty="0">
                          <a:effectLst/>
                          <a:latin typeface="+mn-lt"/>
                          <a:ea typeface="Times New Roman" panose="02020603050405020304" pitchFamily="18" charset="0"/>
                          <a:cs typeface="Times New Roman" panose="02020603050405020304" pitchFamily="18" charset="0"/>
                        </a:rPr>
                        <a:t>по строительству, реконструкции  объекта капитального строительства (в том числе линейного объекта).</a:t>
                      </a:r>
                    </a:p>
                    <a:p>
                      <a:pPr>
                        <a:lnSpc>
                          <a:spcPct val="107000"/>
                        </a:lnSpc>
                      </a:pP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Работы по строительству, реконструкции особо опасных, технически сложных, уникальных объектов капитального строительства</a:t>
                      </a:r>
                    </a:p>
                  </a:txBody>
                  <a:tcPr marL="68580" marR="68580" marT="0" marB="0"/>
                </a:tc>
                <a:tc>
                  <a:txBody>
                    <a:bodyPr/>
                    <a:lstStyle/>
                    <a:p>
                      <a:pPr>
                        <a:lnSpc>
                          <a:spcPct val="107000"/>
                        </a:lnSpc>
                      </a:pP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0">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Услуги по проведению обязательного публичного технологического и ценового аудита крупных инвестиционных проектов с государственным участием </a:t>
                      </a:r>
                      <a:r>
                        <a:rPr lang="en-US" sz="1200" dirty="0">
                          <a:effectLst/>
                          <a:latin typeface="+mn-lt"/>
                          <a:ea typeface="Times New Roman" panose="02020603050405020304" pitchFamily="18" charset="0"/>
                          <a:cs typeface="Times New Roman" panose="02020603050405020304" pitchFamily="18" charset="0"/>
                        </a:rPr>
                        <a:t> </a:t>
                      </a:r>
                      <a:r>
                        <a:rPr lang="ru-RU" sz="1200" dirty="0">
                          <a:effectLst/>
                          <a:latin typeface="+mn-lt"/>
                          <a:ea typeface="Times New Roman" panose="02020603050405020304" pitchFamily="18" charset="0"/>
                          <a:cs typeface="Times New Roman" panose="02020603050405020304" pitchFamily="18" charset="0"/>
                        </a:rPr>
                        <a:t>(далее - инвестиционные проекты) в отношении объектов капитального строительства, финансирование строительства, реконструкции или технического перевооружения которых планируется осуществлять полностью или частично за счет средств федерального бюджета с использованием механизма федеральной адресной инвестиционной программы</a:t>
                      </a:r>
                    </a:p>
                  </a:txBody>
                  <a:tcPr marL="68580" marR="68580" marT="0" marB="0"/>
                </a:tc>
                <a:tc>
                  <a:txBody>
                    <a:bodyPr/>
                    <a:lstStyle/>
                    <a:p>
                      <a:pPr>
                        <a:lnSpc>
                          <a:spcPct val="107000"/>
                        </a:lnSpc>
                      </a:pP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0">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Работы по строительству, реконструкции, капитальному ремонту автомобильной дороги</a:t>
                      </a: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В части опыта исполнения договора строительного подряда, предусматривающего выполнение работ по строительству, реконструкции автомобильной дороги; опыта выполнения участником закупки, являющимся застройщиком, работ  по строительству, реконструкции, капитальному ремонту автомобильной дороги.</a:t>
                      </a:r>
                    </a:p>
                  </a:txBody>
                  <a:tcPr marL="68580" marR="68580" marT="0" marB="0"/>
                </a:tc>
                <a:extLst>
                  <a:ext uri="{0D108BD9-81ED-4DB2-BD59-A6C34878D82A}">
                    <a16:rowId xmlns:a16="http://schemas.microsoft.com/office/drawing/2014/main" val="10005"/>
                  </a:ext>
                </a:extLst>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8704" y="0"/>
            <a:ext cx="10515600" cy="451621"/>
          </a:xfrm>
        </p:spPr>
        <p:txBody>
          <a:bodyPr>
            <a:normAutofit fontScale="90000"/>
          </a:bodyPr>
          <a:lstStyle/>
          <a:p>
            <a:r>
              <a:rPr lang="ru-RU" dirty="0">
                <a:solidFill>
                  <a:srgbClr val="00B0F0"/>
                </a:solidFill>
              </a:rPr>
              <a:t>Важно!</a:t>
            </a:r>
          </a:p>
        </p:txBody>
      </p:sp>
      <p:sp>
        <p:nvSpPr>
          <p:cNvPr id="3" name="Объект 2"/>
          <p:cNvSpPr>
            <a:spLocks noGrp="1"/>
          </p:cNvSpPr>
          <p:nvPr>
            <p:ph idx="1"/>
          </p:nvPr>
        </p:nvSpPr>
        <p:spPr>
          <a:xfrm>
            <a:off x="248575" y="451621"/>
            <a:ext cx="11753295" cy="4351338"/>
          </a:xfrm>
        </p:spPr>
        <p:txBody>
          <a:bodyPr>
            <a:noAutofit/>
          </a:bodyPr>
          <a:lstStyle/>
          <a:p>
            <a:r>
              <a:rPr lang="ru-RU" sz="1600" u="sng" dirty="0">
                <a:solidFill>
                  <a:srgbClr val="FF0000"/>
                </a:solidFill>
              </a:rPr>
              <a:t>По каким пунктам можно опыт подтвердить любым договором, а не только по 44-ФЗ и 223-ФЗ</a:t>
            </a:r>
          </a:p>
          <a:p>
            <a:endParaRPr lang="ru-RU" sz="1200" u="sng" dirty="0"/>
          </a:p>
        </p:txBody>
      </p:sp>
      <p:graphicFrame>
        <p:nvGraphicFramePr>
          <p:cNvPr id="4" name="Таблица 3"/>
          <p:cNvGraphicFramePr>
            <a:graphicFrameLocks noGrp="1"/>
          </p:cNvGraphicFramePr>
          <p:nvPr/>
        </p:nvGraphicFramePr>
        <p:xfrm>
          <a:off x="106532" y="788972"/>
          <a:ext cx="11984853" cy="5750306"/>
        </p:xfrm>
        <a:graphic>
          <a:graphicData uri="http://schemas.openxmlformats.org/drawingml/2006/table">
            <a:tbl>
              <a:tblPr>
                <a:tableStyleId>{5C22544A-7EE6-4342-B048-85BDC9FD1C3A}</a:tableStyleId>
              </a:tblPr>
              <a:tblGrid>
                <a:gridCol w="7466120">
                  <a:extLst>
                    <a:ext uri="{9D8B030D-6E8A-4147-A177-3AD203B41FA5}">
                      <a16:colId xmlns:a16="http://schemas.microsoft.com/office/drawing/2014/main" val="20000"/>
                    </a:ext>
                  </a:extLst>
                </a:gridCol>
                <a:gridCol w="4518733">
                  <a:extLst>
                    <a:ext uri="{9D8B030D-6E8A-4147-A177-3AD203B41FA5}">
                      <a16:colId xmlns:a16="http://schemas.microsoft.com/office/drawing/2014/main" val="20001"/>
                    </a:ext>
                  </a:extLst>
                </a:gridCol>
              </a:tblGrid>
              <a:tr h="0">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Работы по ремонту, содержанию автомобильной дороги</a:t>
                      </a:r>
                    </a:p>
                  </a:txBody>
                  <a:tcPr marL="68580" marR="68580" marT="0" marB="0"/>
                </a:tc>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В части опыта исполнения договора строительного подряда, предусматривающего выполнение работ по строительству, реконструкции автомобильной дороги;</a:t>
                      </a:r>
                    </a:p>
                    <a:p>
                      <a:pPr>
                        <a:lnSpc>
                          <a:spcPct val="107000"/>
                        </a:lnSpc>
                      </a:pPr>
                      <a:r>
                        <a:rPr lang="ru-RU" sz="1200" dirty="0">
                          <a:effectLst/>
                          <a:latin typeface="+mn-lt"/>
                          <a:ea typeface="Times New Roman" panose="02020603050405020304" pitchFamily="18" charset="0"/>
                          <a:cs typeface="Times New Roman" panose="02020603050405020304" pitchFamily="18" charset="0"/>
                        </a:rPr>
                        <a:t>опыта выполнения участником закупки, являющимся застройщиком,  работ по строительству, реконструкции автомобильной дороги.</a:t>
                      </a:r>
                    </a:p>
                  </a:txBody>
                  <a:tcPr marL="68580" marR="68580" marT="0" marB="0"/>
                </a:tc>
                <a:extLst>
                  <a:ext uri="{0D108BD9-81ED-4DB2-BD59-A6C34878D82A}">
                    <a16:rowId xmlns:a16="http://schemas.microsoft.com/office/drawing/2014/main" val="10000"/>
                  </a:ext>
                </a:extLst>
              </a:tr>
              <a:tr h="0">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Транспортные услуги, связанные с выполнением воинских морских </a:t>
                      </a:r>
                      <a:br>
                        <a:rPr lang="ru-RU" sz="1200" dirty="0">
                          <a:effectLst/>
                          <a:latin typeface="+mn-lt"/>
                          <a:ea typeface="Times New Roman" panose="02020603050405020304" pitchFamily="18" charset="0"/>
                          <a:cs typeface="Times New Roman" panose="02020603050405020304" pitchFamily="18" charset="0"/>
                        </a:rPr>
                      </a:br>
                      <a:r>
                        <a:rPr lang="ru-RU" sz="1200" dirty="0">
                          <a:effectLst/>
                          <a:latin typeface="+mn-lt"/>
                          <a:ea typeface="Times New Roman" panose="02020603050405020304" pitchFamily="18" charset="0"/>
                          <a:cs typeface="Times New Roman" panose="02020603050405020304" pitchFamily="18" charset="0"/>
                        </a:rPr>
                        <a:t>и речных перевозок</a:t>
                      </a:r>
                    </a:p>
                  </a:txBody>
                  <a:tcPr marL="68580" marR="68580" marT="0" marB="0"/>
                </a:tc>
                <a:tc>
                  <a:txBody>
                    <a:bodyPr/>
                    <a:lstStyle/>
                    <a:p>
                      <a:pPr>
                        <a:lnSpc>
                          <a:spcPct val="107000"/>
                        </a:lnSpc>
                      </a:pP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Работы, услуги, связанные с техническим обслуживанием, ремонтным монтажом </a:t>
                      </a:r>
                      <a:br>
                        <a:rPr lang="ru-RU" sz="1200" dirty="0">
                          <a:effectLst/>
                          <a:latin typeface="+mn-lt"/>
                          <a:ea typeface="Times New Roman" panose="02020603050405020304" pitchFamily="18" charset="0"/>
                          <a:cs typeface="Times New Roman" panose="02020603050405020304" pitchFamily="18" charset="0"/>
                        </a:rPr>
                      </a:br>
                      <a:r>
                        <a:rPr lang="ru-RU" sz="1200" dirty="0">
                          <a:effectLst/>
                          <a:latin typeface="+mn-lt"/>
                          <a:ea typeface="Times New Roman" panose="02020603050405020304" pitchFamily="18" charset="0"/>
                          <a:cs typeface="Times New Roman" panose="02020603050405020304" pitchFamily="18" charset="0"/>
                        </a:rPr>
                        <a:t>и ремонтом железнодорожного подвижного состава, находящегося в оперативном управлении Вооруженных Сил Российской Федерации и подведомственных </a:t>
                      </a:r>
                      <a:br>
                        <a:rPr lang="ru-RU" sz="1200" dirty="0">
                          <a:effectLst/>
                          <a:latin typeface="+mn-lt"/>
                          <a:ea typeface="Times New Roman" panose="02020603050405020304" pitchFamily="18" charset="0"/>
                          <a:cs typeface="Times New Roman" panose="02020603050405020304" pitchFamily="18" charset="0"/>
                        </a:rPr>
                      </a:br>
                      <a:r>
                        <a:rPr lang="ru-RU" sz="1200" dirty="0">
                          <a:effectLst/>
                          <a:latin typeface="+mn-lt"/>
                          <a:ea typeface="Times New Roman" panose="02020603050405020304" pitchFamily="18" charset="0"/>
                          <a:cs typeface="Times New Roman" panose="02020603050405020304" pitchFamily="18" charset="0"/>
                        </a:rPr>
                        <a:t>Минобороны России организаций</a:t>
                      </a:r>
                    </a:p>
                  </a:txBody>
                  <a:tcPr marL="68580" marR="68580" marT="0" marB="0"/>
                </a:tc>
                <a:tc>
                  <a:txBody>
                    <a:bodyPr/>
                    <a:lstStyle/>
                    <a:p>
                      <a:pPr>
                        <a:lnSpc>
                          <a:spcPct val="107000"/>
                        </a:lnSpc>
                      </a:pP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Создание, модернизация, поставка, ремонт, сервисное обслуживание и утилизация вооружения, военной и специальной техники</a:t>
                      </a:r>
                    </a:p>
                  </a:txBody>
                  <a:tcPr marL="68580" marR="68580" marT="0" marB="0"/>
                </a:tc>
                <a:tc>
                  <a:txBody>
                    <a:bodyPr/>
                    <a:lstStyle/>
                    <a:p>
                      <a:pPr>
                        <a:lnSpc>
                          <a:spcPct val="107000"/>
                        </a:lnSpc>
                      </a:pP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0">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Работы по ремонту вооружения и военной техники ядерного оружейного комплекса</a:t>
                      </a:r>
                    </a:p>
                  </a:txBody>
                  <a:tcPr marL="68580" marR="68580" marT="0" marB="0"/>
                </a:tc>
                <a:tc>
                  <a:txBody>
                    <a:bodyPr/>
                    <a:lstStyle/>
                    <a:p>
                      <a:pPr>
                        <a:lnSpc>
                          <a:spcPct val="107000"/>
                        </a:lnSpc>
                      </a:pP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0">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Товары, включенные в группы 10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2"/>
                        </a:rPr>
                        <a:t>1005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3"/>
                        </a:rPr>
                        <a:t>1010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4"/>
                        </a:rPr>
                        <a:t>1015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5"/>
                        </a:rPr>
                        <a:t>1020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6"/>
                        </a:rPr>
                        <a:t>1025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7"/>
                        </a:rPr>
                        <a:t>1030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8"/>
                        </a:rPr>
                        <a:t>1035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9"/>
                        </a:rPr>
                        <a:t>1040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0"/>
                        </a:rPr>
                        <a:t>1045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1"/>
                        </a:rPr>
                        <a:t>1055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2"/>
                        </a:rPr>
                        <a:t>1070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3"/>
                        </a:rPr>
                        <a:t>1075</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4"/>
                        </a:rPr>
                        <a:t>1076</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5"/>
                        </a:rPr>
                        <a:t>1077</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6"/>
                        </a:rPr>
                        <a:t>1080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7"/>
                        </a:rPr>
                        <a:t>1090</a:t>
                      </a:r>
                      <a:r>
                        <a:rPr lang="ru-RU" sz="1200" dirty="0">
                          <a:effectLst/>
                          <a:latin typeface="+mn-lt"/>
                          <a:ea typeface="Times New Roman" panose="02020603050405020304" pitchFamily="18" charset="0"/>
                          <a:cs typeface="Times New Roman" panose="02020603050405020304" pitchFamily="18" charset="0"/>
                        </a:rPr>
                        <a:t>, </a:t>
                      </a:r>
                      <a:r>
                        <a:rPr lang="ru-RU" sz="1200" u="none" strike="noStrike" dirty="0">
                          <a:solidFill>
                            <a:srgbClr val="106BBE"/>
                          </a:solidFill>
                          <a:effectLst/>
                          <a:latin typeface="+mn-lt"/>
                          <a:ea typeface="Times New Roman" panose="02020603050405020304" pitchFamily="18" charset="0"/>
                          <a:cs typeface="Times New Roman" panose="02020603050405020304" pitchFamily="18" charset="0"/>
                          <a:hlinkClick r:id="rId18"/>
                        </a:rPr>
                        <a:t>1095</a:t>
                      </a:r>
                      <a:r>
                        <a:rPr lang="ru-RU" sz="1200" dirty="0">
                          <a:effectLst/>
                          <a:latin typeface="+mn-lt"/>
                          <a:ea typeface="Times New Roman" panose="02020603050405020304" pitchFamily="18" charset="0"/>
                          <a:cs typeface="Times New Roman" panose="02020603050405020304" pitchFamily="18" charset="0"/>
                        </a:rPr>
                        <a:t> - салютные орудия, сигнальные орудия, катапультные установки отстрела, пистолетные ракетницы, …</a:t>
                      </a:r>
                    </a:p>
                  </a:txBody>
                  <a:tcPr marL="68580" marR="68580" marT="0" marB="0"/>
                </a:tc>
                <a:tc>
                  <a:txBody>
                    <a:bodyPr/>
                    <a:lstStyle/>
                    <a:p>
                      <a:pPr>
                        <a:lnSpc>
                          <a:spcPct val="107000"/>
                        </a:lnSpc>
                      </a:pP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0">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Работы по проектированию пунктов хранения ядерных материалов </a:t>
                      </a:r>
                      <a:br>
                        <a:rPr lang="ru-RU" sz="1200" dirty="0">
                          <a:effectLst/>
                          <a:latin typeface="+mn-lt"/>
                          <a:ea typeface="Times New Roman" panose="02020603050405020304" pitchFamily="18" charset="0"/>
                          <a:cs typeface="Times New Roman" panose="02020603050405020304" pitchFamily="18" charset="0"/>
                        </a:rPr>
                      </a:br>
                      <a:r>
                        <a:rPr lang="ru-RU" sz="1200" dirty="0">
                          <a:effectLst/>
                          <a:latin typeface="+mn-lt"/>
                          <a:ea typeface="Times New Roman" panose="02020603050405020304" pitchFamily="18" charset="0"/>
                          <a:cs typeface="Times New Roman" panose="02020603050405020304" pitchFamily="18" charset="0"/>
                        </a:rPr>
                        <a:t>и радиоактивных веществ, пунктов хранения, хранилищ радиоактивных отходов (далее - пункты хранения), ядерных установок, радиационных источников</a:t>
                      </a:r>
                    </a:p>
                  </a:txBody>
                  <a:tcPr marL="68580" marR="68580" marT="0" marB="0"/>
                </a:tc>
                <a:tc>
                  <a:txBody>
                    <a:bodyPr/>
                    <a:lstStyle/>
                    <a:p>
                      <a:pPr>
                        <a:lnSpc>
                          <a:spcPct val="107000"/>
                        </a:lnSpc>
                      </a:pP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0">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Работы по сооружению ядерных установок, радиационных источников, пунктов хранения</a:t>
                      </a:r>
                    </a:p>
                  </a:txBody>
                  <a:tcPr marL="68580" marR="68580" marT="0" marB="0"/>
                </a:tc>
                <a:tc>
                  <a:txBody>
                    <a:bodyPr/>
                    <a:lstStyle/>
                    <a:p>
                      <a:pPr>
                        <a:lnSpc>
                          <a:spcPct val="107000"/>
                        </a:lnSpc>
                      </a:pP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0">
                <a:tc>
                  <a:txBody>
                    <a:bodyPr/>
                    <a:lstStyle/>
                    <a:p>
                      <a:pPr>
                        <a:lnSpc>
                          <a:spcPct val="107000"/>
                        </a:lnSpc>
                      </a:pPr>
                      <a:r>
                        <a:rPr lang="ru-RU" sz="1200">
                          <a:effectLst/>
                          <a:latin typeface="+mn-lt"/>
                          <a:ea typeface="Times New Roman" panose="02020603050405020304" pitchFamily="18" charset="0"/>
                          <a:cs typeface="Times New Roman" panose="02020603050405020304" pitchFamily="18" charset="0"/>
                        </a:rPr>
                        <a:t>Работы по выводу из эксплуатации ядерных установок, радиационных источников, пунктов хранения</a:t>
                      </a:r>
                    </a:p>
                  </a:txBody>
                  <a:tcPr marL="68580" marR="68580" marT="0" marB="0"/>
                </a:tc>
                <a:tc>
                  <a:txBody>
                    <a:bodyPr/>
                    <a:lstStyle/>
                    <a:p>
                      <a:pPr>
                        <a:lnSpc>
                          <a:spcPct val="107000"/>
                        </a:lnSpc>
                      </a:pP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0">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Работы, услуги по транспортированию ядерных материалов, радиоактивных веществ, радиоактивных отходов</a:t>
                      </a:r>
                    </a:p>
                  </a:txBody>
                  <a:tcPr marL="68580" marR="68580" marT="0" marB="0"/>
                </a:tc>
                <a:tc>
                  <a:txBody>
                    <a:bodyPr/>
                    <a:lstStyle/>
                    <a:p>
                      <a:pPr>
                        <a:lnSpc>
                          <a:spcPct val="107000"/>
                        </a:lnSpc>
                      </a:pP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r h="0">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Работы, услуги по хранению ядерных материалов, радиоактивных веществ, радиоактивных отходов, по захоронению радиоактивных отходов</a:t>
                      </a:r>
                    </a:p>
                  </a:txBody>
                  <a:tcPr marL="68580" marR="68580" marT="0" marB="0"/>
                </a:tc>
                <a:tc>
                  <a:txBody>
                    <a:bodyPr/>
                    <a:lstStyle/>
                    <a:p>
                      <a:pPr>
                        <a:lnSpc>
                          <a:spcPct val="107000"/>
                        </a:lnSpc>
                      </a:pP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10"/>
                  </a:ext>
                </a:extLst>
              </a:tr>
              <a:tr h="0">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Работы, услуги по переработке ядерных материалов, радиоактивных веществ, радиоактивных отходов</a:t>
                      </a:r>
                    </a:p>
                  </a:txBody>
                  <a:tcPr marL="68580" marR="68580" marT="0" marB="0"/>
                </a:tc>
                <a:tc>
                  <a:txBody>
                    <a:bodyPr/>
                    <a:lstStyle/>
                    <a:p>
                      <a:pPr>
                        <a:lnSpc>
                          <a:spcPct val="107000"/>
                        </a:lnSpc>
                      </a:pP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11"/>
                  </a:ext>
                </a:extLst>
              </a:tr>
              <a:tr h="0">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Работы по конструированию оборудования для ядерных установок, радиационных источников, пунктов хранения</a:t>
                      </a:r>
                    </a:p>
                  </a:txBody>
                  <a:tcPr marL="68580" marR="68580" marT="0" marB="0"/>
                </a:tc>
                <a:tc>
                  <a:txBody>
                    <a:bodyPr/>
                    <a:lstStyle/>
                    <a:p>
                      <a:pPr>
                        <a:lnSpc>
                          <a:spcPct val="107000"/>
                        </a:lnSpc>
                      </a:pP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12"/>
                  </a:ext>
                </a:extLst>
              </a:tr>
              <a:tr h="0">
                <a:tc>
                  <a:txBody>
                    <a:bodyPr/>
                    <a:lstStyle/>
                    <a:p>
                      <a:pPr>
                        <a:lnSpc>
                          <a:spcPct val="107000"/>
                        </a:lnSpc>
                      </a:pPr>
                      <a:r>
                        <a:rPr lang="ru-RU" sz="1200" dirty="0">
                          <a:effectLst/>
                          <a:latin typeface="+mn-lt"/>
                          <a:ea typeface="Times New Roman" panose="02020603050405020304" pitchFamily="18" charset="0"/>
                          <a:cs typeface="Times New Roman" panose="02020603050405020304" pitchFamily="18" charset="0"/>
                        </a:rPr>
                        <a:t>Работы по изготовлению оборудования для ядерных установок, радиационных источников, пунктов хранения</a:t>
                      </a:r>
                    </a:p>
                  </a:txBody>
                  <a:tcPr marL="68580" marR="68580" marT="0" marB="0"/>
                </a:tc>
                <a:tc>
                  <a:txBody>
                    <a:bodyPr/>
                    <a:lstStyle/>
                    <a:p>
                      <a:pPr>
                        <a:lnSpc>
                          <a:spcPct val="107000"/>
                        </a:lnSpc>
                      </a:pPr>
                      <a:endParaRPr lang="ru-RU"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13"/>
                  </a:ext>
                </a:extLst>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8704" y="134305"/>
            <a:ext cx="10515600" cy="451621"/>
          </a:xfrm>
        </p:spPr>
        <p:txBody>
          <a:bodyPr>
            <a:normAutofit fontScale="90000"/>
          </a:bodyPr>
          <a:lstStyle/>
          <a:p>
            <a:r>
              <a:rPr lang="ru-RU" dirty="0">
                <a:solidFill>
                  <a:srgbClr val="00B0F0"/>
                </a:solidFill>
              </a:rPr>
              <a:t>Важно!</a:t>
            </a:r>
          </a:p>
        </p:txBody>
      </p:sp>
      <p:sp>
        <p:nvSpPr>
          <p:cNvPr id="3" name="Объект 2"/>
          <p:cNvSpPr>
            <a:spLocks noGrp="1"/>
          </p:cNvSpPr>
          <p:nvPr>
            <p:ph idx="1"/>
          </p:nvPr>
        </p:nvSpPr>
        <p:spPr>
          <a:xfrm>
            <a:off x="314417" y="905522"/>
            <a:ext cx="11753295" cy="4351338"/>
          </a:xfrm>
        </p:spPr>
        <p:txBody>
          <a:bodyPr>
            <a:noAutofit/>
          </a:bodyPr>
          <a:lstStyle/>
          <a:p>
            <a:r>
              <a:rPr lang="ru-RU" sz="1600" dirty="0"/>
              <a:t>Предусмотренные приложением в графе "Информация и документы, подтверждающие соответствие участников закупки дополнительным требованиям" информация и документы направляются участниками закупки в соответствии с требованиями Закона о контрактной системе </a:t>
            </a:r>
            <a:r>
              <a:rPr lang="ru-RU" sz="1600" dirty="0">
                <a:solidFill>
                  <a:srgbClr val="FF0000"/>
                </a:solidFill>
              </a:rPr>
              <a:t>в полном объеме и со всеми приложениями</a:t>
            </a:r>
            <a:r>
              <a:rPr lang="ru-RU" sz="1600" dirty="0"/>
              <a:t>, за исключением случаев, предусмотренных абзацами шестым и седьмым подпункта "г" настоящего пункта. При проведении предусмотренных Законом о контрактной системе электронных процедур, закрытых электронных процедур такие информация и документы направляются в форме электронных документов или в форме электронных образов бумажных документов. При проведении закрытого конкурса, закрытого аукциона направляются документы или заверенные участником закупки их копии;</a:t>
            </a:r>
          </a:p>
          <a:p>
            <a:endParaRPr lang="ru-RU" sz="1400" dirty="0"/>
          </a:p>
          <a:p>
            <a:r>
              <a:rPr lang="ru-RU" sz="1400" i="1" dirty="0"/>
              <a:t>Абзац 6: к предусмотренному приложением в графе "Информация и документы, подтверждающие соответствие участников закупки дополнительным требованиям" акту приемки объекта капитального строительства относятся в том числе акт приемки законченного строительством объекта по типовым межотраслевым формам N КС-11, N КС-14 и акт приемки объекта капитального строительства по формам, предусмотренным сводом правил, содержащим порядок приемки в эксплуатацию законченных строительством и реконструированных объектов капитального строительства производственного и непроизводственного назначения. Допускается направление в соответствии с Законом о контрактной системе таких актов без приложений. Ценой выполненных работ по договорам, предусмотренным приложением в графе "Дополнительные требования к участникам закупки", является указанная в актах, предусмотренных настоящим абзацем, стоимость принимаемых основных фондов, в том числе стоимость строительно-монтажных работ, стоимость оборудования, инструмента, инвентаря либо (если акт приемки объекта капитального строительства не содержит цену выполненных работ) указанная в акте (актах) выполненных работ цена выполненных работ;</a:t>
            </a:r>
          </a:p>
          <a:p>
            <a:endParaRPr lang="ru-RU" sz="1400" i="1" dirty="0"/>
          </a:p>
          <a:p>
            <a:r>
              <a:rPr lang="ru-RU" sz="1400" i="1" dirty="0"/>
              <a:t>Абзац 7: допускается направление в соответствии с Законом о контрактной системе предусмотренных приложением в графе "Информация и документы, подтверждающие соответствие участников закупки дополнительным требованиям" договоров, актов приемки объекта капитального строительства без приложения к ним проектной документации (если проектная документация является приложением к таким договорам, актам);</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8704" y="134305"/>
            <a:ext cx="10515600" cy="451621"/>
          </a:xfrm>
        </p:spPr>
        <p:txBody>
          <a:bodyPr>
            <a:normAutofit fontScale="90000"/>
          </a:bodyPr>
          <a:lstStyle/>
          <a:p>
            <a:r>
              <a:rPr lang="ru-RU" dirty="0">
                <a:solidFill>
                  <a:srgbClr val="00B0F0"/>
                </a:solidFill>
              </a:rPr>
              <a:t>Важно!</a:t>
            </a:r>
          </a:p>
        </p:txBody>
      </p:sp>
      <p:sp>
        <p:nvSpPr>
          <p:cNvPr id="3" name="Объект 2"/>
          <p:cNvSpPr>
            <a:spLocks noGrp="1"/>
          </p:cNvSpPr>
          <p:nvPr>
            <p:ph idx="1"/>
          </p:nvPr>
        </p:nvSpPr>
        <p:spPr>
          <a:xfrm>
            <a:off x="314417" y="905522"/>
            <a:ext cx="11753295" cy="4351338"/>
          </a:xfrm>
        </p:spPr>
        <p:txBody>
          <a:bodyPr>
            <a:noAutofit/>
          </a:bodyPr>
          <a:lstStyle/>
          <a:p>
            <a:r>
              <a:rPr lang="ru-RU" sz="1600" dirty="0"/>
              <a:t>Если предусмотренные приложением в графе "Информация и документы, подтверждающие соответствие участников закупки дополнительным требованиям" </a:t>
            </a:r>
            <a:r>
              <a:rPr lang="ru-RU" sz="1600" dirty="0">
                <a:solidFill>
                  <a:srgbClr val="FF0000"/>
                </a:solidFill>
              </a:rPr>
              <a:t>документы и информация о таких документах содержатся в открытых и общедоступных государственных реестрах</a:t>
            </a:r>
            <a:r>
              <a:rPr lang="ru-RU" sz="1600" dirty="0"/>
              <a:t>, размещенных в информационно-телекоммуникационной сети "Интернет", в том числе ведение которых осуществляется в единой информационной системе в сфере закупок (далее - единая информационная система) с размещением на официальном сайте единой информационной системы в информационно-телекоммуникационной сети "Интернет" таких документов, </a:t>
            </a:r>
            <a:r>
              <a:rPr lang="ru-RU" sz="1600" dirty="0">
                <a:solidFill>
                  <a:srgbClr val="FF0000"/>
                </a:solidFill>
              </a:rPr>
              <a:t>вместо направления таких документов участник закупки вправе направить в соответствии с Законом о контрактной системе номер реестровой записи из соответствующего реестра;</a:t>
            </a:r>
          </a:p>
          <a:p>
            <a:endParaRPr lang="ru-RU" sz="1600" dirty="0"/>
          </a:p>
          <a:p>
            <a:r>
              <a:rPr lang="ru-RU" sz="1600" dirty="0"/>
              <a:t>В случае наличия противоречий между информацией, содержащейся в единой информационной системе, и информацией, содержащейся в документах, направляемых участниками закупки и предусмотренных приложением в графе "Информация и документы, подтверждающие соответствие участников закупки дополнительным требованиям", </a:t>
            </a:r>
            <a:r>
              <a:rPr lang="ru-RU" sz="1600" dirty="0">
                <a:solidFill>
                  <a:srgbClr val="FF0000"/>
                </a:solidFill>
              </a:rPr>
              <a:t>приоритет имеет информация, содержащаяся в единой информационной системе;</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p:cNvGraphicFramePr>
            <a:graphicFrameLocks noGrp="1"/>
          </p:cNvGraphicFramePr>
          <p:nvPr>
            <p:ph idx="1"/>
          </p:nvPr>
        </p:nvGraphicFramePr>
        <p:xfrm>
          <a:off x="176169" y="0"/>
          <a:ext cx="11608265" cy="5678925"/>
        </p:xfrm>
        <a:graphic>
          <a:graphicData uri="http://schemas.openxmlformats.org/drawingml/2006/table">
            <a:tbl>
              <a:tblPr firstRow="1" bandRow="1">
                <a:tableStyleId>{7DF18680-E054-41AD-8BC1-D1AEF772440D}</a:tableStyleId>
              </a:tblPr>
              <a:tblGrid>
                <a:gridCol w="9929069">
                  <a:extLst>
                    <a:ext uri="{9D8B030D-6E8A-4147-A177-3AD203B41FA5}">
                      <a16:colId xmlns:a16="http://schemas.microsoft.com/office/drawing/2014/main" val="20000"/>
                    </a:ext>
                  </a:extLst>
                </a:gridCol>
                <a:gridCol w="1679196">
                  <a:extLst>
                    <a:ext uri="{9D8B030D-6E8A-4147-A177-3AD203B41FA5}">
                      <a16:colId xmlns:a16="http://schemas.microsoft.com/office/drawing/2014/main" val="20001"/>
                    </a:ext>
                  </a:extLst>
                </a:gridCol>
              </a:tblGrid>
              <a:tr h="332625">
                <a:tc>
                  <a:txBody>
                    <a:bodyPr/>
                    <a:lstStyle/>
                    <a:p>
                      <a:r>
                        <a:rPr lang="ru-RU" dirty="0"/>
                        <a:t>Будущая редакция</a:t>
                      </a:r>
                    </a:p>
                  </a:txBody>
                  <a:tcPr/>
                </a:tc>
                <a:tc>
                  <a:txBody>
                    <a:bodyPr/>
                    <a:lstStyle/>
                    <a:p>
                      <a:r>
                        <a:rPr lang="ru-RU" dirty="0"/>
                        <a:t>Комментарий</a:t>
                      </a:r>
                    </a:p>
                  </a:txBody>
                  <a:tcPr/>
                </a:tc>
                <a:extLst>
                  <a:ext uri="{0D108BD9-81ED-4DB2-BD59-A6C34878D82A}">
                    <a16:rowId xmlns:a16="http://schemas.microsoft.com/office/drawing/2014/main" val="10000"/>
                  </a:ext>
                </a:extLst>
              </a:tr>
              <a:tr h="5313165">
                <a:tc>
                  <a:txBody>
                    <a:bodyPr/>
                    <a:lstStyle/>
                    <a:p>
                      <a:r>
                        <a:rPr lang="ru-RU" sz="1600" kern="1200" dirty="0">
                          <a:solidFill>
                            <a:schemeClr val="dk1"/>
                          </a:solidFill>
                          <a:effectLst/>
                          <a:latin typeface="+mn-lt"/>
                          <a:ea typeface="+mn-ea"/>
                          <a:cs typeface="+mn-cs"/>
                        </a:rPr>
                        <a:t>10. Заказчик вправе проводить в соответствии с настоящим Федеральным законом электронный запрос котировок:</a:t>
                      </a:r>
                    </a:p>
                    <a:p>
                      <a:r>
                        <a:rPr lang="ru-RU" sz="1600" kern="1200" dirty="0">
                          <a:solidFill>
                            <a:schemeClr val="dk1"/>
                          </a:solidFill>
                          <a:effectLst/>
                          <a:latin typeface="+mn-lt"/>
                          <a:ea typeface="+mn-ea"/>
                          <a:cs typeface="+mn-cs"/>
                        </a:rPr>
                        <a:t>1) в случае, если при осуществлении закупки </a:t>
                      </a:r>
                      <a:r>
                        <a:rPr lang="ru-RU" sz="1600" b="1" kern="1200" dirty="0">
                          <a:solidFill>
                            <a:schemeClr val="dk1"/>
                          </a:solidFill>
                          <a:effectLst/>
                          <a:latin typeface="+mn-lt"/>
                          <a:ea typeface="+mn-ea"/>
                          <a:cs typeface="+mn-cs"/>
                        </a:rPr>
                        <a:t>начальная (максимальная) цена контракта не превышает три миллиона рублей. </a:t>
                      </a:r>
                    </a:p>
                    <a:p>
                      <a:r>
                        <a:rPr lang="ru-RU" sz="1600" kern="1200" dirty="0">
                          <a:solidFill>
                            <a:schemeClr val="dk1"/>
                          </a:solidFill>
                          <a:effectLst/>
                          <a:latin typeface="+mn-lt"/>
                          <a:ea typeface="+mn-ea"/>
                          <a:cs typeface="+mn-cs"/>
                        </a:rPr>
                        <a:t>При этом годовой объем закупок, осуществляемых путем проведения электронного запроса котировок, </a:t>
                      </a:r>
                      <a:r>
                        <a:rPr lang="ru-RU" sz="1600" b="1" kern="1200" dirty="0">
                          <a:solidFill>
                            <a:srgbClr val="FF0000"/>
                          </a:solidFill>
                          <a:effectLst/>
                          <a:latin typeface="+mn-lt"/>
                          <a:ea typeface="+mn-ea"/>
                          <a:cs typeface="+mn-cs"/>
                        </a:rPr>
                        <a:t>не должен превышать двадцать процентов совокупного годового объема закупок заказчика или не должен превышать сто миллионов рублей в отношении заказчика, совокупный годовой объем закупок которого в прошлом календарном году составил менее пятисот миллионов рублей. </a:t>
                      </a:r>
                      <a:r>
                        <a:rPr lang="ru-RU" sz="1600" b="1" u="sng" kern="1200" dirty="0">
                          <a:solidFill>
                            <a:srgbClr val="002060"/>
                          </a:solidFill>
                          <a:effectLst/>
                          <a:latin typeface="+mn-lt"/>
                          <a:ea typeface="+mn-ea"/>
                          <a:cs typeface="+mn-cs"/>
                        </a:rPr>
                        <a:t>Правительство Российской Федерации вправе принять решение об увеличении начальной (максимальной) цены контракта и годового объема закупок в целях закупки отдельных наименований медицинских изделий;</a:t>
                      </a:r>
                    </a:p>
                    <a:p>
                      <a:endParaRPr lang="ru-RU" sz="1600" b="1" kern="1200" dirty="0">
                        <a:solidFill>
                          <a:srgbClr val="FF0000"/>
                        </a:solidFill>
                        <a:effectLst/>
                        <a:latin typeface="+mn-lt"/>
                        <a:ea typeface="+mn-ea"/>
                        <a:cs typeface="+mn-cs"/>
                      </a:endParaRPr>
                    </a:p>
                  </a:txBody>
                  <a:tcPr/>
                </a:tc>
                <a:tc>
                  <a:txBody>
                    <a:bodyPr/>
                    <a:lstStyle/>
                    <a:p>
                      <a:pPr marL="0" indent="0">
                        <a:buFont typeface="Arial" panose="020B0604020202020204" pitchFamily="34" charset="0"/>
                        <a:buNone/>
                      </a:pPr>
                      <a:r>
                        <a:rPr lang="ru-RU" sz="1600" i="1" dirty="0"/>
                        <a:t>Предельный размер НМЦК в ЗК сохраняется, годовой объем увеличивается – сейчас не более 10% СГОЗ. </a:t>
                      </a:r>
                    </a:p>
                    <a:p>
                      <a:pPr marL="0" indent="0">
                        <a:buFont typeface="Arial" panose="020B0604020202020204" pitchFamily="34" charset="0"/>
                        <a:buNone/>
                      </a:pPr>
                      <a:endParaRPr lang="ru-RU" sz="1600" i="1" dirty="0"/>
                    </a:p>
                    <a:p>
                      <a:pPr marL="0" indent="0">
                        <a:buFont typeface="Arial" panose="020B0604020202020204" pitchFamily="34" charset="0"/>
                        <a:buNone/>
                      </a:pPr>
                      <a:endParaRPr lang="ru-RU" sz="1600" i="1" dirty="0"/>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8704" y="134305"/>
            <a:ext cx="10515600" cy="451621"/>
          </a:xfrm>
        </p:spPr>
        <p:txBody>
          <a:bodyPr>
            <a:normAutofit fontScale="90000"/>
          </a:bodyPr>
          <a:lstStyle/>
          <a:p>
            <a:r>
              <a:rPr lang="ru-RU" dirty="0">
                <a:solidFill>
                  <a:srgbClr val="00B0F0"/>
                </a:solidFill>
              </a:rPr>
              <a:t>Важно!</a:t>
            </a:r>
          </a:p>
        </p:txBody>
      </p:sp>
      <p:sp>
        <p:nvSpPr>
          <p:cNvPr id="3" name="Объект 2"/>
          <p:cNvSpPr>
            <a:spLocks noGrp="1"/>
          </p:cNvSpPr>
          <p:nvPr>
            <p:ph idx="1"/>
          </p:nvPr>
        </p:nvSpPr>
        <p:spPr>
          <a:xfrm>
            <a:off x="296662" y="772357"/>
            <a:ext cx="11753295" cy="4351338"/>
          </a:xfrm>
        </p:spPr>
        <p:txBody>
          <a:bodyPr>
            <a:noAutofit/>
          </a:bodyPr>
          <a:lstStyle/>
          <a:p>
            <a:r>
              <a:rPr lang="ru-RU" sz="1600" dirty="0"/>
              <a:t>В случае, предусмотренном частью 24 статьи 22 Закона о контрактной системе, положения настоящего пункта и положения, предусмотренные приложением в графе "Дополнительные требования к участникам закупки", касающиеся начальной (максимальной) цены контракта, применяются к максимальному значению цены контракта;</a:t>
            </a:r>
          </a:p>
          <a:p>
            <a:endParaRPr lang="ru-RU" sz="1600" dirty="0"/>
          </a:p>
          <a:p>
            <a:r>
              <a:rPr lang="ru-RU" sz="1600" dirty="0"/>
              <a:t>В случае проведения совместного конкурса или аукциона положения настоящего пункта и положения, предусмотренные приложением в графе "Дополнительные требования к участникам закупки", касающиеся начальной (максимальной) цены контракта, применяются к сумме начальных (максимальных) цен каждого контракта, заключаемого по результатам проведения такого совместного конкурса или аукциона, а в случае, предусмотренном частью 24 статьи 22 Закона о контрактной системе, - к сумме максимальных значений цены контракта;</a:t>
            </a:r>
          </a:p>
          <a:p>
            <a:endParaRPr lang="ru-RU" sz="1600" dirty="0"/>
          </a:p>
          <a:p>
            <a:r>
              <a:rPr lang="ru-RU" sz="1600" dirty="0"/>
              <a:t>Опытом исполнения договора, предусмотренным приложением в графе "Дополнительные требования к участникам закупки", также считается </a:t>
            </a:r>
            <a:r>
              <a:rPr lang="ru-RU" sz="1600" dirty="0">
                <a:solidFill>
                  <a:srgbClr val="FF0000"/>
                </a:solidFill>
              </a:rPr>
              <a:t>опыт исполнения контрактов, исполненных участником закупки по результатам проведения совместного конкурса или аукциона. При этом ценой поставленных товаров, выполненных работ, оказанных услуг считается сумма цен товаров, работ, услуг, поставленных, выполненных, оказанных по таким контрактам;</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8704" y="134305"/>
            <a:ext cx="10515600" cy="451621"/>
          </a:xfrm>
        </p:spPr>
        <p:txBody>
          <a:bodyPr>
            <a:normAutofit fontScale="90000"/>
          </a:bodyPr>
          <a:lstStyle/>
          <a:p>
            <a:r>
              <a:rPr lang="ru-RU" dirty="0">
                <a:solidFill>
                  <a:srgbClr val="00B0F0"/>
                </a:solidFill>
              </a:rPr>
              <a:t>Важно!</a:t>
            </a:r>
          </a:p>
        </p:txBody>
      </p:sp>
      <p:sp>
        <p:nvSpPr>
          <p:cNvPr id="3" name="Объект 2"/>
          <p:cNvSpPr>
            <a:spLocks noGrp="1"/>
          </p:cNvSpPr>
          <p:nvPr>
            <p:ph idx="1"/>
          </p:nvPr>
        </p:nvSpPr>
        <p:spPr>
          <a:xfrm>
            <a:off x="296662" y="772357"/>
            <a:ext cx="11753295" cy="4351338"/>
          </a:xfrm>
        </p:spPr>
        <p:txBody>
          <a:bodyPr>
            <a:noAutofit/>
          </a:bodyPr>
          <a:lstStyle/>
          <a:p>
            <a:r>
              <a:rPr lang="ru-RU" sz="1600" dirty="0"/>
              <a:t>4. Установить, что информацией и документами, подтверждающими соответствие участника закупки дополнительному требованию, установленному в соответствии с частью 2.1 статьи 31 Закона о контрактной системе </a:t>
            </a:r>
            <a:r>
              <a:rPr lang="ru-RU" sz="1600" i="1" dirty="0">
                <a:solidFill>
                  <a:srgbClr val="7030A0"/>
                </a:solidFill>
              </a:rPr>
              <a:t>(универсальная </a:t>
            </a:r>
            <a:r>
              <a:rPr lang="ru-RU" sz="1600" i="1" dirty="0" err="1">
                <a:solidFill>
                  <a:srgbClr val="7030A0"/>
                </a:solidFill>
              </a:rPr>
              <a:t>предквалификация</a:t>
            </a:r>
            <a:r>
              <a:rPr lang="ru-RU" sz="1600" i="1" dirty="0">
                <a:solidFill>
                  <a:srgbClr val="7030A0"/>
                </a:solidFill>
              </a:rPr>
              <a:t>), </a:t>
            </a:r>
            <a:r>
              <a:rPr lang="ru-RU" sz="1600" dirty="0"/>
              <a:t>являются:</a:t>
            </a:r>
          </a:p>
          <a:p>
            <a:endParaRPr lang="ru-RU" sz="1600" dirty="0"/>
          </a:p>
          <a:p>
            <a:r>
              <a:rPr lang="ru-RU" sz="1600" dirty="0"/>
              <a:t>а) номер реестровой записи в предусмотренном Законом о контрактной системе реестре контрактов, заключенных заказчиками (в случае исполнения участником закупки контракта, информация и документы в отношении которого включены в установленном порядке в такой реестр и размещены на официальном сайте единой информационной системы в информационно-телекоммуникационной сети "Интернет");</a:t>
            </a:r>
          </a:p>
          <a:p>
            <a:endParaRPr lang="ru-RU" sz="1600" dirty="0"/>
          </a:p>
          <a:p>
            <a:r>
              <a:rPr lang="ru-RU" sz="1600" dirty="0"/>
              <a:t>б) выписка из предусмотренного Законом о контрактной системе реестра контрактов, содержащего сведения, составляющие государственную тайну (в случае исполнения участником закупки контракта, информация о котором включена в установленном порядке в такой реестр);</a:t>
            </a:r>
          </a:p>
          <a:p>
            <a:endParaRPr lang="ru-RU" sz="1600" dirty="0"/>
          </a:p>
          <a:p>
            <a:r>
              <a:rPr lang="ru-RU" sz="1600" dirty="0"/>
              <a:t>в) исполненный контракт, заключенный в соответствии с Законом о контрактной системе, или договор, заключенный в соответствии с Федеральным законом "О закупках товаров, работ, услуг отдельными видами юридических лиц", а также акт приемки поставленных товаров, выполненных работ, оказанных услуг, подтверждающий цену поставленных товаров, выполненных работ, оказанных услуг.</a:t>
            </a:r>
            <a:endParaRPr lang="ru-RU" sz="1400" i="1" dirty="0">
              <a:solidFill>
                <a:srgbClr val="FF0000"/>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p:cNvGraphicFramePr>
            <a:graphicFrameLocks noGrp="1"/>
          </p:cNvGraphicFramePr>
          <p:nvPr/>
        </p:nvGraphicFramePr>
        <p:xfrm>
          <a:off x="300854" y="249149"/>
          <a:ext cx="11595225" cy="6492240"/>
        </p:xfrm>
        <a:graphic>
          <a:graphicData uri="http://schemas.openxmlformats.org/drawingml/2006/table">
            <a:tbl>
              <a:tblPr firstRow="1" bandRow="1">
                <a:tableStyleId>{F5AB1C69-6EDB-4FF4-983F-18BD219EF322}</a:tableStyleId>
              </a:tblPr>
              <a:tblGrid>
                <a:gridCol w="1128451">
                  <a:extLst>
                    <a:ext uri="{9D8B030D-6E8A-4147-A177-3AD203B41FA5}">
                      <a16:colId xmlns:a16="http://schemas.microsoft.com/office/drawing/2014/main" val="20000"/>
                    </a:ext>
                  </a:extLst>
                </a:gridCol>
                <a:gridCol w="5095782">
                  <a:extLst>
                    <a:ext uri="{9D8B030D-6E8A-4147-A177-3AD203B41FA5}">
                      <a16:colId xmlns:a16="http://schemas.microsoft.com/office/drawing/2014/main" val="20001"/>
                    </a:ext>
                  </a:extLst>
                </a:gridCol>
                <a:gridCol w="5370992">
                  <a:extLst>
                    <a:ext uri="{9D8B030D-6E8A-4147-A177-3AD203B41FA5}">
                      <a16:colId xmlns:a16="http://schemas.microsoft.com/office/drawing/2014/main" val="20002"/>
                    </a:ext>
                  </a:extLst>
                </a:gridCol>
              </a:tblGrid>
              <a:tr h="370840">
                <a:tc>
                  <a:txBody>
                    <a:bodyPr/>
                    <a:lstStyle/>
                    <a:p>
                      <a:endParaRPr lang="ru-RU" sz="1400" dirty="0"/>
                    </a:p>
                  </a:txBody>
                  <a:tcPr/>
                </a:tc>
                <a:tc>
                  <a:txBody>
                    <a:bodyPr/>
                    <a:lstStyle/>
                    <a:p>
                      <a:pPr algn="ctr"/>
                      <a:r>
                        <a:rPr lang="ru-RU" sz="1400" dirty="0"/>
                        <a:t>2571 ПП (здесь и далее: опыт - за 5 лет </a:t>
                      </a:r>
                      <a:r>
                        <a:rPr lang="ru-RU" sz="1400" u="sng" dirty="0"/>
                        <a:t>до дня окончания срока подачи </a:t>
                      </a:r>
                      <a:r>
                        <a:rPr lang="ru-RU" sz="1400" dirty="0"/>
                        <a:t>заявок на участие в закупке с учетом правопреемства (в случае наличия подтверждающего документа).</a:t>
                      </a:r>
                    </a:p>
                  </a:txBody>
                  <a:tcPr/>
                </a:tc>
                <a:tc>
                  <a:txBody>
                    <a:bodyPr/>
                    <a:lstStyle/>
                    <a:p>
                      <a:pPr algn="ctr"/>
                      <a:r>
                        <a:rPr lang="ru-RU" sz="1400" dirty="0"/>
                        <a:t>99 ПП</a:t>
                      </a:r>
                    </a:p>
                  </a:txBody>
                  <a:tcPr/>
                </a:tc>
                <a:extLst>
                  <a:ext uri="{0D108BD9-81ED-4DB2-BD59-A6C34878D82A}">
                    <a16:rowId xmlns:a16="http://schemas.microsoft.com/office/drawing/2014/main" val="10000"/>
                  </a:ext>
                </a:extLst>
              </a:tr>
              <a:tr h="370840">
                <a:tc>
                  <a:txBody>
                    <a:bodyPr/>
                    <a:lstStyle/>
                    <a:p>
                      <a:r>
                        <a:rPr lang="ru-RU" sz="1200" dirty="0"/>
                        <a:t>Объект закупки</a:t>
                      </a:r>
                    </a:p>
                  </a:txBody>
                  <a:tcPr/>
                </a:tc>
                <a:tc>
                  <a:txBody>
                    <a:bodyPr/>
                    <a:lstStyle/>
                    <a:p>
                      <a:r>
                        <a:rPr lang="ru-RU" sz="1200" dirty="0"/>
                        <a:t>Работы по сохранению объектов культурного наследия (памятников истории и культуры) народов Российской Федерации (далее - объект культурного наследия), при которых затрагиваются конструктивные и другие характеристики надежности и безопасности таких объектов </a:t>
                      </a:r>
                      <a:r>
                        <a:rPr lang="ru-RU" sz="1200" b="1" dirty="0">
                          <a:solidFill>
                            <a:srgbClr val="FF0000"/>
                          </a:solidFill>
                        </a:rPr>
                        <a:t>(если НМЦК превышает 500 тыс. рублей)</a:t>
                      </a:r>
                    </a:p>
                  </a:txBody>
                  <a:tcPr/>
                </a:tc>
                <a:tc>
                  <a:txBody>
                    <a:bodyPr/>
                    <a:lstStyle/>
                    <a:p>
                      <a:r>
                        <a:rPr lang="ru-RU" sz="1200" dirty="0"/>
                        <a:t>Проведение работ по сохранению объектов культурного наследия (памятников истории и культуры) народов Российской Федерации, при которых затрагиваются конструктивные и другие характеристики надежности и безопасности объекта культурного наследия</a:t>
                      </a:r>
                    </a:p>
                  </a:txBody>
                  <a:tcPr/>
                </a:tc>
                <a:extLst>
                  <a:ext uri="{0D108BD9-81ED-4DB2-BD59-A6C34878D82A}">
                    <a16:rowId xmlns:a16="http://schemas.microsoft.com/office/drawing/2014/main" val="10001"/>
                  </a:ext>
                </a:extLst>
              </a:tr>
              <a:tr h="370840">
                <a:tc>
                  <a:txBody>
                    <a:bodyPr/>
                    <a:lstStyle/>
                    <a:p>
                      <a:r>
                        <a:rPr lang="ru-RU" sz="1200" dirty="0"/>
                        <a:t>Доп. Требования к участникам</a:t>
                      </a:r>
                    </a:p>
                  </a:txBody>
                  <a:tcPr/>
                </a:tc>
                <a:tc>
                  <a:txBody>
                    <a:bodyPr/>
                    <a:lstStyle/>
                    <a:p>
                      <a:r>
                        <a:rPr lang="ru-RU" sz="1200" dirty="0">
                          <a:solidFill>
                            <a:srgbClr val="FF0000"/>
                          </a:solidFill>
                        </a:rPr>
                        <a:t>наличие опыта </a:t>
                      </a:r>
                      <a:r>
                        <a:rPr lang="ru-RU" sz="1200" dirty="0"/>
                        <a:t>исполнения участником закупки договора, предусматривающего выполнение работ по сохранению</a:t>
                      </a:r>
                    </a:p>
                    <a:p>
                      <a:r>
                        <a:rPr lang="ru-RU" sz="1200" dirty="0"/>
                        <a:t>объектов культурного наследия, при которых затрагиваются конструктивные и другие характеристики надежности и безопасности таких объектов.</a:t>
                      </a:r>
                    </a:p>
                    <a:p>
                      <a:r>
                        <a:rPr lang="ru-RU" sz="1200" dirty="0"/>
                        <a:t>Цена выполненных работ по договору должна составлять не менее 20 процентов начальной (максимальной) цены контракта, заключаемого по результатам определения поставщика (подрядчика, исполнителя)</a:t>
                      </a:r>
                    </a:p>
                  </a:txBody>
                  <a:tcPr/>
                </a:tc>
                <a:tc>
                  <a:txBody>
                    <a:bodyPr/>
                    <a:lstStyle/>
                    <a:p>
                      <a:r>
                        <a:rPr lang="ru-RU" sz="1200" dirty="0">
                          <a:solidFill>
                            <a:srgbClr val="FF0000"/>
                          </a:solidFill>
                        </a:rPr>
                        <a:t>наличие за последние 3 года </a:t>
                      </a:r>
                      <a:r>
                        <a:rPr lang="ru-RU" sz="1200" u="sng" dirty="0">
                          <a:solidFill>
                            <a:srgbClr val="FF0000"/>
                          </a:solidFill>
                        </a:rPr>
                        <a:t>до даты подачи заявки </a:t>
                      </a:r>
                      <a:r>
                        <a:rPr lang="ru-RU" sz="1200" dirty="0">
                          <a:solidFill>
                            <a:srgbClr val="FF0000"/>
                          </a:solidFill>
                        </a:rPr>
                        <a:t>на участие в закупке опыта </a:t>
                      </a:r>
                      <a:r>
                        <a:rPr lang="ru-RU" sz="1200" dirty="0"/>
                        <a:t>исполнения </a:t>
                      </a:r>
                      <a:r>
                        <a:rPr lang="ru-RU" sz="1200" dirty="0">
                          <a:solidFill>
                            <a:schemeClr val="tx1"/>
                          </a:solidFill>
                        </a:rPr>
                        <a:t>(с учетом правопреемства) </a:t>
                      </a:r>
                      <a:r>
                        <a:rPr lang="ru-RU" sz="1200" dirty="0"/>
                        <a:t>одного контракта (договора) на проведение работ по сохранению объектов культурного наследия (памятников истории и культуры) народов Российской Федерации, при которых затрагиваются конструктивные и другие характеристики надежности и безопасности объекта культурного наследия.</a:t>
                      </a:r>
                    </a:p>
                    <a:p>
                      <a:r>
                        <a:rPr lang="ru-RU" sz="1200" dirty="0"/>
                        <a:t>При этом стоимость такого одного контракта (договора) составляет не менее 20 процентов начальной (максимальной) цены контракта, договора (цены лота), на право заключить который проводится закупка</a:t>
                      </a:r>
                    </a:p>
                  </a:txBody>
                  <a:tcPr/>
                </a:tc>
                <a:extLst>
                  <a:ext uri="{0D108BD9-81ED-4DB2-BD59-A6C34878D82A}">
                    <a16:rowId xmlns:a16="http://schemas.microsoft.com/office/drawing/2014/main" val="10002"/>
                  </a:ext>
                </a:extLst>
              </a:tr>
              <a:tr h="370840">
                <a:tc>
                  <a:txBody>
                    <a:bodyPr/>
                    <a:lstStyle/>
                    <a:p>
                      <a:r>
                        <a:rPr lang="ru-RU" sz="1200" dirty="0"/>
                        <a:t>Информация и документы</a:t>
                      </a:r>
                    </a:p>
                  </a:txBody>
                  <a:tcPr/>
                </a:tc>
                <a:tc>
                  <a:txBody>
                    <a:bodyPr/>
                    <a:lstStyle/>
                    <a:p>
                      <a:r>
                        <a:rPr lang="ru-RU" sz="1200" dirty="0"/>
                        <a:t>1) исполненный договор;</a:t>
                      </a:r>
                    </a:p>
                    <a:p>
                      <a:r>
                        <a:rPr lang="ru-RU" sz="1200" dirty="0"/>
                        <a:t>2) акт выполненных работ, </a:t>
                      </a:r>
                      <a:r>
                        <a:rPr lang="ru-RU" sz="1200" dirty="0">
                          <a:solidFill>
                            <a:srgbClr val="FF0000"/>
                          </a:solidFill>
                        </a:rPr>
                        <a:t>подтверждающий цену выполненных работ;</a:t>
                      </a:r>
                    </a:p>
                    <a:p>
                      <a:r>
                        <a:rPr lang="ru-RU" sz="1200" dirty="0"/>
                        <a:t>3) </a:t>
                      </a:r>
                      <a:r>
                        <a:rPr lang="ru-RU" sz="1200" dirty="0">
                          <a:solidFill>
                            <a:srgbClr val="FF0000"/>
                          </a:solidFill>
                        </a:rPr>
                        <a:t>акт приемки выполненных работ по сохранению объекта культурного наследия;</a:t>
                      </a:r>
                    </a:p>
                    <a:p>
                      <a:r>
                        <a:rPr lang="ru-RU" sz="1200" dirty="0"/>
                        <a:t>4) разрешение на ввод объекта капитального строительства в эксплуатацию (за исключением случаев, при которых такое разрешение не выдается в соответствии с законодательством о градостроительной деятельности)</a:t>
                      </a:r>
                    </a:p>
                  </a:txBody>
                  <a:tcPr/>
                </a:tc>
                <a:tc>
                  <a:txBody>
                    <a:bodyPr/>
                    <a:lstStyle/>
                    <a:p>
                      <a:r>
                        <a:rPr lang="ru-RU" sz="1200" dirty="0"/>
                        <a:t>копия исполненного контракта (договора);</a:t>
                      </a:r>
                    </a:p>
                    <a:p>
                      <a:endParaRPr lang="ru-RU" sz="1200" dirty="0"/>
                    </a:p>
                    <a:p>
                      <a:r>
                        <a:rPr lang="ru-RU" sz="1200" dirty="0"/>
                        <a:t>копия акта (актов) выполненных работ, </a:t>
                      </a:r>
                      <a:r>
                        <a:rPr lang="ru-RU" sz="1200" dirty="0">
                          <a:solidFill>
                            <a:srgbClr val="FF0000"/>
                          </a:solidFill>
                        </a:rPr>
                        <a:t>содержащего (содержащих) все обязательные реквизиты, установленные частью 2 статьи 9 Федерального закона "О бухгалтерском учете", </a:t>
                      </a:r>
                      <a:r>
                        <a:rPr lang="ru-RU" sz="1200" dirty="0"/>
                        <a:t>и подтверждающего (подтверждающих) стоимость исполненного контракта (договора) (за исключением случая, если застройщик является лицом, осуществляющим строительство). </a:t>
                      </a:r>
                      <a:r>
                        <a:rPr lang="ru-RU" sz="1200" dirty="0">
                          <a:solidFill>
                            <a:srgbClr val="FF0000"/>
                          </a:solidFill>
                        </a:rPr>
                        <a:t>Указанный документ (документы) должен быть подписан (подписаны) не ранее чем за 3 года до даты окончания срока подачи заявок на участие в закупке;</a:t>
                      </a:r>
                    </a:p>
                    <a:p>
                      <a:endParaRPr lang="ru-RU" sz="1200" dirty="0"/>
                    </a:p>
                    <a:p>
                      <a:r>
                        <a:rPr lang="ru-RU" sz="1200" dirty="0"/>
                        <a:t>копия разрешения на ввод объекта капитального строительства в эксплуатацию (за исключением случаев, при которых разрешение на ввод объекта капитального строительства в эксплуатацию не выдается в соответствии с законодательством о градостроительной деятельности). </a:t>
                      </a:r>
                      <a:r>
                        <a:rPr lang="ru-RU" sz="1200" dirty="0">
                          <a:solidFill>
                            <a:srgbClr val="FF0000"/>
                          </a:solidFill>
                        </a:rPr>
                        <a:t>Указанный документ должен быть подписан не ранее чем за 3 года до даты окончания срока подачи заявок на участие в закупке</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p:cNvGraphicFramePr>
            <a:graphicFrameLocks noGrp="1"/>
          </p:cNvGraphicFramePr>
          <p:nvPr/>
        </p:nvGraphicFramePr>
        <p:xfrm>
          <a:off x="116889" y="172720"/>
          <a:ext cx="11958222" cy="6512560"/>
        </p:xfrm>
        <a:graphic>
          <a:graphicData uri="http://schemas.openxmlformats.org/drawingml/2006/table">
            <a:tbl>
              <a:tblPr firstRow="1" bandRow="1">
                <a:tableStyleId>{F5AB1C69-6EDB-4FF4-983F-18BD219EF322}</a:tableStyleId>
              </a:tblPr>
              <a:tblGrid>
                <a:gridCol w="841899">
                  <a:extLst>
                    <a:ext uri="{9D8B030D-6E8A-4147-A177-3AD203B41FA5}">
                      <a16:colId xmlns:a16="http://schemas.microsoft.com/office/drawing/2014/main" val="20000"/>
                    </a:ext>
                  </a:extLst>
                </a:gridCol>
                <a:gridCol w="5405777">
                  <a:extLst>
                    <a:ext uri="{9D8B030D-6E8A-4147-A177-3AD203B41FA5}">
                      <a16:colId xmlns:a16="http://schemas.microsoft.com/office/drawing/2014/main" val="20001"/>
                    </a:ext>
                  </a:extLst>
                </a:gridCol>
                <a:gridCol w="5710546">
                  <a:extLst>
                    <a:ext uri="{9D8B030D-6E8A-4147-A177-3AD203B41FA5}">
                      <a16:colId xmlns:a16="http://schemas.microsoft.com/office/drawing/2014/main" val="20002"/>
                    </a:ext>
                  </a:extLst>
                </a:gridCol>
              </a:tblGrid>
              <a:tr h="370840">
                <a:tc>
                  <a:txBody>
                    <a:bodyPr/>
                    <a:lstStyle/>
                    <a:p>
                      <a:endParaRPr lang="ru-RU" sz="1400" dirty="0"/>
                    </a:p>
                  </a:txBody>
                  <a:tcPr/>
                </a:tc>
                <a:tc>
                  <a:txBody>
                    <a:bodyPr/>
                    <a:lstStyle/>
                    <a:p>
                      <a:pPr algn="ctr"/>
                      <a:r>
                        <a:rPr lang="ru-RU" sz="1400" dirty="0"/>
                        <a:t>2571 ПП</a:t>
                      </a:r>
                    </a:p>
                  </a:txBody>
                  <a:tcPr/>
                </a:tc>
                <a:tc>
                  <a:txBody>
                    <a:bodyPr/>
                    <a:lstStyle/>
                    <a:p>
                      <a:pPr algn="ctr"/>
                      <a:r>
                        <a:rPr lang="ru-RU" sz="1400" dirty="0"/>
                        <a:t>99 ПП</a:t>
                      </a:r>
                    </a:p>
                  </a:txBody>
                  <a:tcPr/>
                </a:tc>
                <a:extLst>
                  <a:ext uri="{0D108BD9-81ED-4DB2-BD59-A6C34878D82A}">
                    <a16:rowId xmlns:a16="http://schemas.microsoft.com/office/drawing/2014/main" val="10000"/>
                  </a:ext>
                </a:extLst>
              </a:tr>
              <a:tr h="370840">
                <a:tc>
                  <a:txBody>
                    <a:bodyPr/>
                    <a:lstStyle/>
                    <a:p>
                      <a:r>
                        <a:rPr lang="ru-RU" sz="1100" dirty="0"/>
                        <a:t>Объект</a:t>
                      </a:r>
                    </a:p>
                  </a:txBody>
                  <a:tcPr/>
                </a:tc>
                <a:tc>
                  <a:txBody>
                    <a:bodyPr/>
                    <a:lstStyle/>
                    <a:p>
                      <a:r>
                        <a:rPr lang="ru-RU" sz="1100" dirty="0"/>
                        <a:t>Работы по сохранению объектов культурного наследия, при которых</a:t>
                      </a:r>
                    </a:p>
                    <a:p>
                      <a:r>
                        <a:rPr lang="ru-RU" sz="1100" dirty="0"/>
                        <a:t>не затрагиваются конструктивные и другие характеристики надежности</a:t>
                      </a:r>
                    </a:p>
                    <a:p>
                      <a:r>
                        <a:rPr lang="ru-RU" sz="1100" dirty="0"/>
                        <a:t>и безопасности таких объектов </a:t>
                      </a:r>
                      <a:r>
                        <a:rPr lang="ru-RU" sz="1100" b="1" dirty="0">
                          <a:solidFill>
                            <a:srgbClr val="FF0000"/>
                          </a:solidFill>
                        </a:rPr>
                        <a:t>(если НМЦК превышает 500 тыс. рублей)</a:t>
                      </a:r>
                    </a:p>
                  </a:txBody>
                  <a:tcPr/>
                </a:tc>
                <a:tc>
                  <a:txBody>
                    <a:bodyPr/>
                    <a:lstStyle/>
                    <a:p>
                      <a:r>
                        <a:rPr lang="ru-RU" sz="1100" dirty="0"/>
                        <a:t>Проведение работ по сохранению объектов культурного наследия (памятников истории и культуры) народов Российской Федерации, при которых не затрагиваются конструктивные и другие характеристики надежности и безопасности объекта культурного наследия</a:t>
                      </a:r>
                    </a:p>
                  </a:txBody>
                  <a:tcPr/>
                </a:tc>
                <a:extLst>
                  <a:ext uri="{0D108BD9-81ED-4DB2-BD59-A6C34878D82A}">
                    <a16:rowId xmlns:a16="http://schemas.microsoft.com/office/drawing/2014/main" val="10001"/>
                  </a:ext>
                </a:extLst>
              </a:tr>
              <a:tr h="370840">
                <a:tc>
                  <a:txBody>
                    <a:bodyPr/>
                    <a:lstStyle/>
                    <a:p>
                      <a:r>
                        <a:rPr lang="ru-RU" sz="1100" dirty="0"/>
                        <a:t>Доп. Требования к участникам</a:t>
                      </a:r>
                    </a:p>
                  </a:txBody>
                  <a:tcPr/>
                </a:tc>
                <a:tc>
                  <a:txBody>
                    <a:bodyPr/>
                    <a:lstStyle/>
                    <a:p>
                      <a:r>
                        <a:rPr lang="ru-RU" sz="1100" dirty="0"/>
                        <a:t>наличие у участника закупки</a:t>
                      </a:r>
                    </a:p>
                    <a:p>
                      <a:r>
                        <a:rPr lang="ru-RU" sz="1100" dirty="0"/>
                        <a:t>следующего опыта выполнения работ:</a:t>
                      </a:r>
                    </a:p>
                    <a:p>
                      <a:r>
                        <a:rPr lang="ru-RU" sz="1100" dirty="0"/>
                        <a:t>1) опыт исполнения договора, предусматривающего выполнение работ</a:t>
                      </a:r>
                    </a:p>
                    <a:p>
                      <a:r>
                        <a:rPr lang="ru-RU" sz="1100" dirty="0"/>
                        <a:t>по сохранению объектов культурного наследия, при которых не затрагиваются конструктивные и другие характеристики надежности и безопасности таких объектов;</a:t>
                      </a:r>
                    </a:p>
                    <a:p>
                      <a:r>
                        <a:rPr lang="ru-RU" sz="1100" dirty="0"/>
                        <a:t>2) опыт исполнения договора, предусматривающего выполнение работ по сохранению объектов культурного наследия, при которых затрагиваются конструктивные и другие характеристики надежности и безопасности таких объектов.</a:t>
                      </a:r>
                    </a:p>
                    <a:p>
                      <a:r>
                        <a:rPr lang="ru-RU" sz="1100" dirty="0"/>
                        <a:t>Цена выполненных работ по договору, предусмотренному пунктом 1 или 2 настоящей графы настоящей позиции, должна составлять не менее 20 процентов НМЦК, заключаемого по результатам определения поставщика …</a:t>
                      </a:r>
                    </a:p>
                  </a:txBody>
                  <a:tcPr/>
                </a:tc>
                <a:tc>
                  <a:txBody>
                    <a:bodyPr/>
                    <a:lstStyle/>
                    <a:p>
                      <a:r>
                        <a:rPr lang="ru-RU" sz="1100" b="0" dirty="0">
                          <a:solidFill>
                            <a:srgbClr val="FF0000"/>
                          </a:solidFill>
                        </a:rPr>
                        <a:t>наличие за последние 3 года до даты подачи заявки на участие </a:t>
                      </a:r>
                      <a:r>
                        <a:rPr lang="ru-RU" sz="1100" dirty="0"/>
                        <a:t>в закупке опыта исполнения (с учетом правопреемства) одного контракта (договора) на проведение работ по сохранению объектов культурного наследия (памятников истории и культуры) народов Российской Федерации, при которых затрагиваются конструктивные и другие характеристики надежности и безопасности объекта культурного наследия, либо одного контракта (договора), заключенного в соответствии с 44-ФЗ  или 223-ФЗ, на проведение работ по сохранению объектов культурного наследия (памятников истории и культуры) народов Российской Федерации, при которых не затрагиваются конструктивные и другие характеристики надежности и безопасности объекта культурного наследия.</a:t>
                      </a:r>
                    </a:p>
                    <a:p>
                      <a:r>
                        <a:rPr lang="ru-RU" sz="1100" dirty="0"/>
                        <a:t>          При этом стоимость такого одного контракта (договора) составляет не менее 20 процентов НМЦК, договора (цены лота), на право заключить который проводится закупка</a:t>
                      </a:r>
                    </a:p>
                  </a:txBody>
                  <a:tcPr/>
                </a:tc>
                <a:extLst>
                  <a:ext uri="{0D108BD9-81ED-4DB2-BD59-A6C34878D82A}">
                    <a16:rowId xmlns:a16="http://schemas.microsoft.com/office/drawing/2014/main" val="10002"/>
                  </a:ext>
                </a:extLst>
              </a:tr>
              <a:tr h="370840">
                <a:tc>
                  <a:txBody>
                    <a:bodyPr/>
                    <a:lstStyle/>
                    <a:p>
                      <a:r>
                        <a:rPr lang="ru-RU" sz="1100" dirty="0"/>
                        <a:t>Информация и документы</a:t>
                      </a:r>
                    </a:p>
                  </a:txBody>
                  <a:tcPr/>
                </a:tc>
                <a:tc>
                  <a:txBody>
                    <a:bodyPr/>
                    <a:lstStyle/>
                    <a:p>
                      <a:r>
                        <a:rPr lang="ru-RU" sz="1100" dirty="0"/>
                        <a:t>В случае наличия опыта, предусмотренного пунктом 1 графы "Дополнительные требования к участникам закупки"</a:t>
                      </a:r>
                    </a:p>
                    <a:p>
                      <a:r>
                        <a:rPr lang="ru-RU" sz="1100" dirty="0"/>
                        <a:t>настоящей позиции:</a:t>
                      </a:r>
                    </a:p>
                    <a:p>
                      <a:r>
                        <a:rPr lang="ru-RU" sz="1100" dirty="0"/>
                        <a:t>1) исполненный договор;</a:t>
                      </a:r>
                    </a:p>
                    <a:p>
                      <a:r>
                        <a:rPr lang="ru-RU" sz="1100" dirty="0"/>
                        <a:t>2) акт выполненных работ, </a:t>
                      </a:r>
                      <a:r>
                        <a:rPr lang="ru-RU" sz="1100" dirty="0">
                          <a:solidFill>
                            <a:srgbClr val="FF0000"/>
                          </a:solidFill>
                        </a:rPr>
                        <a:t>подтверждающий цену выполненных работ;</a:t>
                      </a:r>
                    </a:p>
                    <a:p>
                      <a:r>
                        <a:rPr lang="ru-RU" sz="1100" dirty="0"/>
                        <a:t>3) </a:t>
                      </a:r>
                      <a:r>
                        <a:rPr lang="ru-RU" sz="1100" dirty="0">
                          <a:solidFill>
                            <a:srgbClr val="FF0000"/>
                          </a:solidFill>
                        </a:rPr>
                        <a:t>акт приемки выполненных работ по сохранению объекта культурного наследия.</a:t>
                      </a:r>
                    </a:p>
                    <a:p>
                      <a:endParaRPr lang="ru-RU" sz="1100" dirty="0">
                        <a:solidFill>
                          <a:srgbClr val="FF0000"/>
                        </a:solidFill>
                      </a:endParaRPr>
                    </a:p>
                    <a:p>
                      <a:r>
                        <a:rPr lang="ru-RU" sz="1100" dirty="0"/>
                        <a:t>В случае наличия опыта, предусмотренного пунктом 2 графы "Дополнительные требования к участникам закупки"</a:t>
                      </a:r>
                    </a:p>
                    <a:p>
                      <a:r>
                        <a:rPr lang="ru-RU" sz="1100" dirty="0"/>
                        <a:t>настоящей позиции:</a:t>
                      </a:r>
                    </a:p>
                    <a:p>
                      <a:r>
                        <a:rPr lang="ru-RU" sz="1100" dirty="0"/>
                        <a:t>1) исполненный договор;</a:t>
                      </a:r>
                    </a:p>
                    <a:p>
                      <a:r>
                        <a:rPr lang="ru-RU" sz="1100" dirty="0"/>
                        <a:t>2) акт выполненных работ, </a:t>
                      </a:r>
                      <a:r>
                        <a:rPr lang="ru-RU" sz="1100" dirty="0">
                          <a:solidFill>
                            <a:srgbClr val="FF0000"/>
                          </a:solidFill>
                        </a:rPr>
                        <a:t>подтверждающий цену выполненных работ;</a:t>
                      </a:r>
                    </a:p>
                    <a:p>
                      <a:r>
                        <a:rPr lang="ru-RU" sz="1100" dirty="0"/>
                        <a:t>3) </a:t>
                      </a:r>
                      <a:r>
                        <a:rPr lang="ru-RU" sz="1100" dirty="0">
                          <a:solidFill>
                            <a:srgbClr val="FF0000"/>
                          </a:solidFill>
                        </a:rPr>
                        <a:t>акт приемки выполненных работ по сохранению объекта культурного наследия;</a:t>
                      </a:r>
                    </a:p>
                    <a:p>
                      <a:r>
                        <a:rPr lang="ru-RU" sz="1100" dirty="0"/>
                        <a:t>4) разрешение на ввод объекта капитального строительства в эксплуатацию (за исключением случаев, при которых такое разрешение не выдается в соответствии с законодательством о градостроительной деятельности)</a:t>
                      </a:r>
                    </a:p>
                  </a:txBody>
                  <a:tcPr/>
                </a:tc>
                <a:tc>
                  <a:txBody>
                    <a:bodyPr/>
                    <a:lstStyle/>
                    <a:p>
                      <a:r>
                        <a:rPr lang="ru-RU" sz="1100" dirty="0"/>
                        <a:t> - копия исполненного контракта (договора) на проведение работ по сохранению объектов культурного наследия (памятников истории и культуры) народов РФ, при которых затрагиваются конструктивные и другие характеристики надежности и безопасности объекта культурного наследия, либо копия контракта (договора), сведения о котором содержатся в реестре контрактов, заключенных заказчиками в соответствии с 44-ФЗ, или в реестре договоров, заключенных заказчиками по результатам закупки в соответствии с 223-ФЗ, на проведение работ по сохранению объектов культурного наследия (памятников истории и культуры) народов РФ, при которых не затрагиваются конструктивные и другие характеристики надежности и безопасности объекта культурного наследия;</a:t>
                      </a:r>
                    </a:p>
                    <a:p>
                      <a:r>
                        <a:rPr lang="ru-RU" sz="1100" dirty="0"/>
                        <a:t> - копия акта (актов) выполненных работ, </a:t>
                      </a:r>
                      <a:r>
                        <a:rPr lang="ru-RU" sz="1100" dirty="0">
                          <a:solidFill>
                            <a:srgbClr val="FF0000"/>
                          </a:solidFill>
                        </a:rPr>
                        <a:t>содержащего (содержащих) все обязательные реквизиты, установленные частью 2 статьи 9  ФЗ "О бухгалтерском учете", </a:t>
                      </a:r>
                      <a:r>
                        <a:rPr lang="ru-RU" sz="1100" dirty="0"/>
                        <a:t>и подтверждающего (подтверждающих) стоимость исполненного контракта (договора) (за исключением случая, </a:t>
                      </a:r>
                      <a:r>
                        <a:rPr lang="ru-RU" sz="1100" dirty="0">
                          <a:solidFill>
                            <a:srgbClr val="FF0000"/>
                          </a:solidFill>
                        </a:rPr>
                        <a:t>если застройщик является лицом, осуществляющим строительство). Указанный документ (документы) должен быть подписан (подписаны) не ранее чем за 3 года до даты окончания срока подачи заявок на участие в закупке;</a:t>
                      </a:r>
                    </a:p>
                    <a:p>
                      <a:r>
                        <a:rPr lang="ru-RU" sz="1100" dirty="0"/>
                        <a:t> - копия разрешения на ввод объекта капитального строительства в эксплуатацию (за исключением случаев, при которых разрешение на ввод объекта капитального строительства в эксплуатацию не выдается в соответствии с законодательством о градостроительной деятельности).</a:t>
                      </a:r>
                    </a:p>
                    <a:p>
                      <a:r>
                        <a:rPr lang="ru-RU" sz="1100" b="0" dirty="0">
                          <a:solidFill>
                            <a:srgbClr val="FF0000"/>
                          </a:solidFill>
                        </a:rPr>
                        <a:t>Указанный документ должен быть подписан не ранее чем за 3 года до даты окончания срока подачи заявок на участие в закупке</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p:cNvGraphicFramePr>
            <a:graphicFrameLocks noGrp="1"/>
          </p:cNvGraphicFramePr>
          <p:nvPr/>
        </p:nvGraphicFramePr>
        <p:xfrm>
          <a:off x="115410" y="80474"/>
          <a:ext cx="11940465" cy="6703060"/>
        </p:xfrm>
        <a:graphic>
          <a:graphicData uri="http://schemas.openxmlformats.org/drawingml/2006/table">
            <a:tbl>
              <a:tblPr firstRow="1" bandRow="1">
                <a:tableStyleId>{F5AB1C69-6EDB-4FF4-983F-18BD219EF322}</a:tableStyleId>
              </a:tblPr>
              <a:tblGrid>
                <a:gridCol w="620997">
                  <a:extLst>
                    <a:ext uri="{9D8B030D-6E8A-4147-A177-3AD203B41FA5}">
                      <a16:colId xmlns:a16="http://schemas.microsoft.com/office/drawing/2014/main" val="20000"/>
                    </a:ext>
                  </a:extLst>
                </a:gridCol>
                <a:gridCol w="6488981">
                  <a:extLst>
                    <a:ext uri="{9D8B030D-6E8A-4147-A177-3AD203B41FA5}">
                      <a16:colId xmlns:a16="http://schemas.microsoft.com/office/drawing/2014/main" val="20001"/>
                    </a:ext>
                  </a:extLst>
                </a:gridCol>
                <a:gridCol w="4830487">
                  <a:extLst>
                    <a:ext uri="{9D8B030D-6E8A-4147-A177-3AD203B41FA5}">
                      <a16:colId xmlns:a16="http://schemas.microsoft.com/office/drawing/2014/main" val="20002"/>
                    </a:ext>
                  </a:extLst>
                </a:gridCol>
              </a:tblGrid>
              <a:tr h="370840">
                <a:tc>
                  <a:txBody>
                    <a:bodyPr/>
                    <a:lstStyle/>
                    <a:p>
                      <a:endParaRPr lang="ru-RU" sz="1400" dirty="0"/>
                    </a:p>
                  </a:txBody>
                  <a:tcPr/>
                </a:tc>
                <a:tc>
                  <a:txBody>
                    <a:bodyPr/>
                    <a:lstStyle/>
                    <a:p>
                      <a:pPr algn="ctr"/>
                      <a:r>
                        <a:rPr lang="ru-RU" sz="1400" dirty="0"/>
                        <a:t>2571 ПП</a:t>
                      </a:r>
                    </a:p>
                  </a:txBody>
                  <a:tcPr/>
                </a:tc>
                <a:tc>
                  <a:txBody>
                    <a:bodyPr/>
                    <a:lstStyle/>
                    <a:p>
                      <a:pPr algn="ctr"/>
                      <a:r>
                        <a:rPr lang="ru-RU" sz="1400" dirty="0"/>
                        <a:t>99 ПП</a:t>
                      </a:r>
                    </a:p>
                  </a:txBody>
                  <a:tcPr/>
                </a:tc>
                <a:extLst>
                  <a:ext uri="{0D108BD9-81ED-4DB2-BD59-A6C34878D82A}">
                    <a16:rowId xmlns:a16="http://schemas.microsoft.com/office/drawing/2014/main" val="10000"/>
                  </a:ext>
                </a:extLst>
              </a:tr>
              <a:tr h="370840">
                <a:tc>
                  <a:txBody>
                    <a:bodyPr/>
                    <a:lstStyle/>
                    <a:p>
                      <a:r>
                        <a:rPr lang="ru-RU" sz="1150" dirty="0"/>
                        <a:t>Объект</a:t>
                      </a:r>
                    </a:p>
                  </a:txBody>
                  <a:tcPr/>
                </a:tc>
                <a:tc>
                  <a:txBody>
                    <a:bodyPr/>
                    <a:lstStyle/>
                    <a:p>
                      <a:r>
                        <a:rPr lang="ru-RU" sz="1150" dirty="0"/>
                        <a:t>Работы по реставрации музейных предметов и музейных коллекций, включенных в состав Музейного фонда Российской Федерации </a:t>
                      </a:r>
                      <a:r>
                        <a:rPr lang="ru-RU" sz="1150" b="1" dirty="0">
                          <a:solidFill>
                            <a:srgbClr val="FF0000"/>
                          </a:solidFill>
                        </a:rPr>
                        <a:t>(если НМЦК превышает 500 тыс. рублей)</a:t>
                      </a:r>
                    </a:p>
                  </a:txBody>
                  <a:tcPr/>
                </a:tc>
                <a:tc>
                  <a:txBody>
                    <a:bodyPr/>
                    <a:lstStyle/>
                    <a:p>
                      <a:r>
                        <a:rPr lang="ru-RU" sz="1150" dirty="0"/>
                        <a:t>Проведение работ по реставрации музейных предметов и музейных коллекций, включенных в состав Музейного фонда Российской Федерации, </a:t>
                      </a:r>
                      <a:r>
                        <a:rPr lang="ru-RU" sz="1150" dirty="0">
                          <a:solidFill>
                            <a:srgbClr val="FF0000"/>
                          </a:solidFill>
                        </a:rPr>
                        <a:t>документов Архивного фонда Российской Федерации, особо ценных и редких документов, входящих в состав библиотечных фондов</a:t>
                      </a:r>
                    </a:p>
                  </a:txBody>
                  <a:tcPr/>
                </a:tc>
                <a:extLst>
                  <a:ext uri="{0D108BD9-81ED-4DB2-BD59-A6C34878D82A}">
                    <a16:rowId xmlns:a16="http://schemas.microsoft.com/office/drawing/2014/main" val="10001"/>
                  </a:ext>
                </a:extLst>
              </a:tr>
              <a:tr h="370840">
                <a:tc>
                  <a:txBody>
                    <a:bodyPr/>
                    <a:lstStyle/>
                    <a:p>
                      <a:r>
                        <a:rPr lang="ru-RU" sz="1150" dirty="0"/>
                        <a:t>Доп. Требования к участникам</a:t>
                      </a:r>
                    </a:p>
                  </a:txBody>
                  <a:tcPr/>
                </a:tc>
                <a:tc>
                  <a:txBody>
                    <a:bodyPr/>
                    <a:lstStyle/>
                    <a:p>
                      <a:r>
                        <a:rPr lang="ru-RU" sz="1150" dirty="0"/>
                        <a:t>наличие опыта исполнения участником закупки договора, предусматривающего выполнение работ по реставрации музейных предметов и музейных коллекций, включенных в состав Музейного фонда Российской Федерации.</a:t>
                      </a:r>
                    </a:p>
                    <a:p>
                      <a:r>
                        <a:rPr lang="ru-RU" sz="1150" dirty="0"/>
                        <a:t>Цена выполненных работ по договору должна составлять не менее 20 процентов начальной (максимальной) цены контракта, заключаемого по результатам определения поставщика (подрядчика, исполнителя)</a:t>
                      </a:r>
                    </a:p>
                  </a:txBody>
                  <a:tcPr/>
                </a:tc>
                <a:tc>
                  <a:txBody>
                    <a:bodyPr/>
                    <a:lstStyle/>
                    <a:p>
                      <a:r>
                        <a:rPr lang="ru-RU" sz="1150" dirty="0">
                          <a:solidFill>
                            <a:srgbClr val="FF0000"/>
                          </a:solidFill>
                        </a:rPr>
                        <a:t>наличие за последние 3 года до даты подачи заявки</a:t>
                      </a:r>
                      <a:r>
                        <a:rPr lang="ru-RU" sz="1150" dirty="0"/>
                        <a:t> на участие в закупке опыта исполнения (с учетом правопреемства) одного контракта (договора) на проведение работ по реставрации музейных предметов и музейных коллекций, включенных в состав Музейного фонда Российской Федерации</a:t>
                      </a:r>
                      <a:r>
                        <a:rPr lang="ru-RU" sz="1150" dirty="0">
                          <a:solidFill>
                            <a:srgbClr val="FF0000"/>
                          </a:solidFill>
                        </a:rPr>
                        <a:t>, и (или) документов Архивного фонда Российской Федерации, и (или) особо ценных и редких документов, входящих в состав библиотечных фондов.</a:t>
                      </a:r>
                    </a:p>
                    <a:p>
                      <a:r>
                        <a:rPr lang="ru-RU" sz="1150" dirty="0"/>
                        <a:t>При этом стоимость такого одного контракта (договора) составляет</a:t>
                      </a:r>
                    </a:p>
                    <a:p>
                      <a:r>
                        <a:rPr lang="ru-RU" sz="1150" dirty="0"/>
                        <a:t>не менее 20 процентов НМЦК, договора (цены лота), на право заключить который проводится закупка</a:t>
                      </a:r>
                    </a:p>
                  </a:txBody>
                  <a:tcPr/>
                </a:tc>
                <a:extLst>
                  <a:ext uri="{0D108BD9-81ED-4DB2-BD59-A6C34878D82A}">
                    <a16:rowId xmlns:a16="http://schemas.microsoft.com/office/drawing/2014/main" val="10002"/>
                  </a:ext>
                </a:extLst>
              </a:tr>
              <a:tr h="370840">
                <a:tc>
                  <a:txBody>
                    <a:bodyPr/>
                    <a:lstStyle/>
                    <a:p>
                      <a:r>
                        <a:rPr lang="ru-RU" sz="1150" dirty="0"/>
                        <a:t>Информация и документы</a:t>
                      </a:r>
                    </a:p>
                  </a:txBody>
                  <a:tcPr/>
                </a:tc>
                <a:tc>
                  <a:txBody>
                    <a:bodyPr/>
                    <a:lstStyle/>
                    <a:p>
                      <a:r>
                        <a:rPr lang="ru-RU" sz="1150" dirty="0"/>
                        <a:t>1) исполненный договор;</a:t>
                      </a:r>
                    </a:p>
                    <a:p>
                      <a:r>
                        <a:rPr lang="ru-RU" sz="1150" dirty="0"/>
                        <a:t>2) акт выполненных работ, </a:t>
                      </a:r>
                      <a:r>
                        <a:rPr lang="ru-RU" sz="1150" dirty="0">
                          <a:solidFill>
                            <a:srgbClr val="FF0000"/>
                          </a:solidFill>
                        </a:rPr>
                        <a:t>подтверждающий цену выполненных работ</a:t>
                      </a:r>
                    </a:p>
                  </a:txBody>
                  <a:tcPr/>
                </a:tc>
                <a:tc>
                  <a:txBody>
                    <a:bodyPr/>
                    <a:lstStyle/>
                    <a:p>
                      <a:r>
                        <a:rPr lang="ru-RU" sz="1150" dirty="0">
                          <a:solidFill>
                            <a:schemeClr val="tx1"/>
                          </a:solidFill>
                        </a:rPr>
                        <a:t> - копия исполненного контракта (договора);</a:t>
                      </a:r>
                    </a:p>
                    <a:p>
                      <a:r>
                        <a:rPr lang="ru-RU" sz="1150" dirty="0">
                          <a:solidFill>
                            <a:schemeClr val="tx1"/>
                          </a:solidFill>
                        </a:rPr>
                        <a:t> - копия акта (актов) выполненных работ, содержащего (содержащих) все обязательные реквизиты, установленные частью 2 статьи 9 Федерального закона "О бухгалтерском учете", и подтверждающего (подтверждающих) стоимость исполненного контракта (договора).</a:t>
                      </a:r>
                    </a:p>
                    <a:p>
                      <a:r>
                        <a:rPr lang="ru-RU" sz="1150" dirty="0">
                          <a:solidFill>
                            <a:srgbClr val="FF0000"/>
                          </a:solidFill>
                        </a:rPr>
                        <a:t>Указанный документ (документы) должен быть подписан (подписаны) не ранее чем за 3 года до даты окончания срока подачи заявок на участие в закупке</a:t>
                      </a:r>
                    </a:p>
                  </a:txBody>
                  <a:tcPr/>
                </a:tc>
                <a:extLst>
                  <a:ext uri="{0D108BD9-81ED-4DB2-BD59-A6C34878D82A}">
                    <a16:rowId xmlns:a16="http://schemas.microsoft.com/office/drawing/2014/main" val="10003"/>
                  </a:ext>
                </a:extLst>
              </a:tr>
              <a:tr h="370840">
                <a:tc>
                  <a:txBody>
                    <a:bodyPr/>
                    <a:lstStyle/>
                    <a:p>
                      <a:r>
                        <a:rPr lang="ru-RU" sz="1150" dirty="0"/>
                        <a:t> +</a:t>
                      </a:r>
                    </a:p>
                  </a:txBody>
                  <a:tcPr/>
                </a:tc>
                <a:tc>
                  <a:txBody>
                    <a:bodyPr/>
                    <a:lstStyle/>
                    <a:p>
                      <a:r>
                        <a:rPr lang="ru-RU" sz="1150" dirty="0"/>
                        <a:t>Работы по реставрации документов Архивного фонда Российской Федерации, особо ценных и редких документов, входящих в состав библиотечных фондов </a:t>
                      </a:r>
                      <a:r>
                        <a:rPr lang="ru-RU" sz="1150" b="1" dirty="0">
                          <a:solidFill>
                            <a:srgbClr val="FF0000"/>
                          </a:solidFill>
                        </a:rPr>
                        <a:t>(если НМЦК превышает 500 тыс. рублей)</a:t>
                      </a:r>
                    </a:p>
                  </a:txBody>
                  <a:tcPr/>
                </a:tc>
                <a:tc>
                  <a:txBody>
                    <a:bodyPr/>
                    <a:lstStyle/>
                    <a:p>
                      <a:r>
                        <a:rPr lang="ru-RU" sz="1150" dirty="0">
                          <a:solidFill>
                            <a:srgbClr val="FF0000"/>
                          </a:solidFill>
                        </a:rPr>
                        <a:t>-</a:t>
                      </a:r>
                    </a:p>
                  </a:txBody>
                  <a:tcPr/>
                </a:tc>
                <a:extLst>
                  <a:ext uri="{0D108BD9-81ED-4DB2-BD59-A6C34878D82A}">
                    <a16:rowId xmlns:a16="http://schemas.microsoft.com/office/drawing/2014/main" val="10004"/>
                  </a:ext>
                </a:extLst>
              </a:tr>
              <a:tr h="370840">
                <a:tc>
                  <a:txBody>
                    <a:bodyPr/>
                    <a:lstStyle/>
                    <a:p>
                      <a:endParaRPr lang="ru-RU" sz="1150" dirty="0"/>
                    </a:p>
                  </a:txBody>
                  <a:tcPr/>
                </a:tc>
                <a:tc>
                  <a:txBody>
                    <a:bodyPr/>
                    <a:lstStyle/>
                    <a:p>
                      <a:r>
                        <a:rPr lang="ru-RU" sz="1150" dirty="0"/>
                        <a:t>наличие опыта исполнения участником закупки договора, предусматривающего выполнение работ по реставрации документов Архивного фонда Российской Федерации, особо ценных и редких документов, входящих в состав библиотечных фондов.</a:t>
                      </a:r>
                    </a:p>
                    <a:p>
                      <a:r>
                        <a:rPr lang="ru-RU" sz="1150" dirty="0"/>
                        <a:t>Цена выполненных работ по договору должна составлять не менее 20 процентов начальной (максимальной) цены контракта, заключаемого по результатам определения поставщика (подрядчика, исполнителя)</a:t>
                      </a:r>
                    </a:p>
                  </a:txBody>
                  <a:tcPr/>
                </a:tc>
                <a:tc>
                  <a:txBody>
                    <a:bodyPr/>
                    <a:lstStyle/>
                    <a:p>
                      <a:r>
                        <a:rPr lang="ru-RU" sz="1150" dirty="0">
                          <a:solidFill>
                            <a:srgbClr val="FF0000"/>
                          </a:solidFill>
                        </a:rPr>
                        <a:t>-</a:t>
                      </a:r>
                    </a:p>
                  </a:txBody>
                  <a:tcPr/>
                </a:tc>
                <a:extLst>
                  <a:ext uri="{0D108BD9-81ED-4DB2-BD59-A6C34878D82A}">
                    <a16:rowId xmlns:a16="http://schemas.microsoft.com/office/drawing/2014/main" val="10005"/>
                  </a:ext>
                </a:extLst>
              </a:tr>
              <a:tr h="370840">
                <a:tc>
                  <a:txBody>
                    <a:bodyPr/>
                    <a:lstStyle/>
                    <a:p>
                      <a:endParaRPr lang="ru-RU" sz="1150" dirty="0"/>
                    </a:p>
                  </a:txBody>
                  <a:tcPr/>
                </a:tc>
                <a:tc>
                  <a:txBody>
                    <a:bodyPr/>
                    <a:lstStyle/>
                    <a:p>
                      <a:r>
                        <a:rPr lang="ru-RU" sz="1150" dirty="0"/>
                        <a:t>1) исполненный договор;</a:t>
                      </a:r>
                    </a:p>
                    <a:p>
                      <a:r>
                        <a:rPr lang="ru-RU" sz="1150" dirty="0"/>
                        <a:t>2) акт выполненных работ, </a:t>
                      </a:r>
                      <a:r>
                        <a:rPr lang="ru-RU" sz="1150" dirty="0">
                          <a:solidFill>
                            <a:srgbClr val="FF0000"/>
                          </a:solidFill>
                        </a:rPr>
                        <a:t>подтверждающий цену выполненных работ</a:t>
                      </a:r>
                    </a:p>
                  </a:txBody>
                  <a:tcPr/>
                </a:tc>
                <a:tc>
                  <a:txBody>
                    <a:bodyPr/>
                    <a:lstStyle/>
                    <a:p>
                      <a:r>
                        <a:rPr lang="ru-RU" sz="1150" dirty="0">
                          <a:solidFill>
                            <a:srgbClr val="FF0000"/>
                          </a:solidFill>
                        </a:rPr>
                        <a:t>-</a:t>
                      </a:r>
                    </a:p>
                  </a:txBody>
                  <a:tcPr/>
                </a:tc>
                <a:extLst>
                  <a:ext uri="{0D108BD9-81ED-4DB2-BD59-A6C34878D82A}">
                    <a16:rowId xmlns:a16="http://schemas.microsoft.com/office/drawing/2014/main" val="10006"/>
                  </a:ext>
                </a:extLst>
              </a:tr>
            </a:tbl>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p:cNvGraphicFramePr>
            <a:graphicFrameLocks noGrp="1"/>
          </p:cNvGraphicFramePr>
          <p:nvPr/>
        </p:nvGraphicFramePr>
        <p:xfrm>
          <a:off x="300854" y="249149"/>
          <a:ext cx="11595225" cy="5400040"/>
        </p:xfrm>
        <a:graphic>
          <a:graphicData uri="http://schemas.openxmlformats.org/drawingml/2006/table">
            <a:tbl>
              <a:tblPr firstRow="1" bandRow="1">
                <a:tableStyleId>{F5AB1C69-6EDB-4FF4-983F-18BD219EF322}</a:tableStyleId>
              </a:tblPr>
              <a:tblGrid>
                <a:gridCol w="1128451">
                  <a:extLst>
                    <a:ext uri="{9D8B030D-6E8A-4147-A177-3AD203B41FA5}">
                      <a16:colId xmlns:a16="http://schemas.microsoft.com/office/drawing/2014/main" val="20000"/>
                    </a:ext>
                  </a:extLst>
                </a:gridCol>
                <a:gridCol w="5095782">
                  <a:extLst>
                    <a:ext uri="{9D8B030D-6E8A-4147-A177-3AD203B41FA5}">
                      <a16:colId xmlns:a16="http://schemas.microsoft.com/office/drawing/2014/main" val="20001"/>
                    </a:ext>
                  </a:extLst>
                </a:gridCol>
                <a:gridCol w="5370992">
                  <a:extLst>
                    <a:ext uri="{9D8B030D-6E8A-4147-A177-3AD203B41FA5}">
                      <a16:colId xmlns:a16="http://schemas.microsoft.com/office/drawing/2014/main" val="20002"/>
                    </a:ext>
                  </a:extLst>
                </a:gridCol>
              </a:tblGrid>
              <a:tr h="370840">
                <a:tc>
                  <a:txBody>
                    <a:bodyPr/>
                    <a:lstStyle/>
                    <a:p>
                      <a:endParaRPr lang="ru-RU" sz="1400" dirty="0"/>
                    </a:p>
                  </a:txBody>
                  <a:tcPr/>
                </a:tc>
                <a:tc>
                  <a:txBody>
                    <a:bodyPr/>
                    <a:lstStyle/>
                    <a:p>
                      <a:pPr algn="ctr"/>
                      <a:r>
                        <a:rPr lang="ru-RU" sz="1400" dirty="0"/>
                        <a:t>2571 ПП</a:t>
                      </a:r>
                    </a:p>
                  </a:txBody>
                  <a:tcPr/>
                </a:tc>
                <a:tc>
                  <a:txBody>
                    <a:bodyPr/>
                    <a:lstStyle/>
                    <a:p>
                      <a:pPr algn="ctr"/>
                      <a:r>
                        <a:rPr lang="ru-RU" sz="1400" dirty="0"/>
                        <a:t>99 ПП</a:t>
                      </a:r>
                    </a:p>
                  </a:txBody>
                  <a:tcPr/>
                </a:tc>
                <a:extLst>
                  <a:ext uri="{0D108BD9-81ED-4DB2-BD59-A6C34878D82A}">
                    <a16:rowId xmlns:a16="http://schemas.microsoft.com/office/drawing/2014/main" val="10000"/>
                  </a:ext>
                </a:extLst>
              </a:tr>
              <a:tr h="370840">
                <a:tc>
                  <a:txBody>
                    <a:bodyPr/>
                    <a:lstStyle/>
                    <a:p>
                      <a:r>
                        <a:rPr lang="ru-RU" sz="1200"/>
                        <a:t>Объект закупки</a:t>
                      </a:r>
                      <a:endParaRPr lang="ru-RU" sz="1200" dirty="0"/>
                    </a:p>
                  </a:txBody>
                  <a:tcPr/>
                </a:tc>
                <a:tc>
                  <a:txBody>
                    <a:bodyPr/>
                    <a:lstStyle/>
                    <a:p>
                      <a:r>
                        <a:rPr lang="ru-RU" sz="1200" dirty="0"/>
                        <a:t>Работы, услуги, связанные с необходимостью допуска подрядчиков, исполнителей к учетным базам данных музеев, архивов, библиотек, к хранилищам (депозитариям) музея, библиотеки, к системам обеспечения безопасности и (или) сохранности музейных предметов</a:t>
                      </a:r>
                    </a:p>
                    <a:p>
                      <a:r>
                        <a:rPr lang="ru-RU" sz="1200" dirty="0"/>
                        <a:t>и музейных коллекций, архивных документов, библиотечного фонда </a:t>
                      </a:r>
                      <a:r>
                        <a:rPr lang="ru-RU" sz="1200" b="1" dirty="0">
                          <a:solidFill>
                            <a:srgbClr val="FF0000"/>
                          </a:solidFill>
                        </a:rPr>
                        <a:t>(если НМЦК превышает 500 тыс. рублей)</a:t>
                      </a:r>
                    </a:p>
                  </a:txBody>
                  <a:tcPr/>
                </a:tc>
                <a:tc>
                  <a:txBody>
                    <a:bodyPr/>
                    <a:lstStyle/>
                    <a:p>
                      <a:r>
                        <a:rPr lang="ru-RU" sz="1200" dirty="0">
                          <a:solidFill>
                            <a:schemeClr val="tx1"/>
                          </a:solidFill>
                        </a:rPr>
                        <a:t>Выполнение работ, оказание услуг, связанных с необходимостью допуска подрядчиков, исполнителей к учетным базам данных музеев, архивов, библиотек, к хранилищам (депозитариям) музея, библиотеки, к системам обеспечения безопасности и (или) сохранности музейных предметов и музейных коллекций, архивных документов, библиотечного фонда</a:t>
                      </a:r>
                    </a:p>
                  </a:txBody>
                  <a:tcPr/>
                </a:tc>
                <a:extLst>
                  <a:ext uri="{0D108BD9-81ED-4DB2-BD59-A6C34878D82A}">
                    <a16:rowId xmlns:a16="http://schemas.microsoft.com/office/drawing/2014/main" val="10001"/>
                  </a:ext>
                </a:extLst>
              </a:tr>
              <a:tr h="370840">
                <a:tc>
                  <a:txBody>
                    <a:bodyPr/>
                    <a:lstStyle/>
                    <a:p>
                      <a:r>
                        <a:rPr lang="ru-RU" sz="1200"/>
                        <a:t>Доп. Требования к участникам</a:t>
                      </a:r>
                      <a:endParaRPr lang="ru-RU" sz="1200" dirty="0"/>
                    </a:p>
                  </a:txBody>
                  <a:tcPr/>
                </a:tc>
                <a:tc>
                  <a:txBody>
                    <a:bodyPr/>
                    <a:lstStyle/>
                    <a:p>
                      <a:r>
                        <a:rPr lang="ru-RU" sz="1200" dirty="0"/>
                        <a:t>наличие опыта исполнения участником закупки договора, предусматривающего выполнение работ, оказание услуг, связанных с необходимостью допуска подрядчиков, исполнителей к учетным базам данных музеев, архивов, библиотек, к хранилищам (депозитариям) музея, библиотеки, к системам обеспечения безопасности и (или) сохранности музейных предметов и музейных коллекций, архивных документов, библиотечного фонда.</a:t>
                      </a:r>
                    </a:p>
                    <a:p>
                      <a:r>
                        <a:rPr lang="ru-RU" sz="1200" dirty="0"/>
                        <a:t>Цена выполненных работ по договору должна составлять не менее 20 процентов начальной (максимальной) цены контракта, заключаемого по результатам определения поставщика (подрядчика, исполнителя)</a:t>
                      </a:r>
                    </a:p>
                  </a:txBody>
                  <a:tcPr/>
                </a:tc>
                <a:tc>
                  <a:txBody>
                    <a:bodyPr/>
                    <a:lstStyle/>
                    <a:p>
                      <a:r>
                        <a:rPr lang="ru-RU" sz="1200" dirty="0">
                          <a:solidFill>
                            <a:srgbClr val="FF0000"/>
                          </a:solidFill>
                        </a:rPr>
                        <a:t>наличие за последние 3 года до даты подачи заявки на участие в закупке </a:t>
                      </a:r>
                      <a:r>
                        <a:rPr lang="ru-RU" sz="1200" dirty="0"/>
                        <a:t>опыта исполнения (с учетом правопреемства) одного контракта (договора) на выполнение работ, оказание услуг, связанных с необходимостью допуска подрядчиков, исполнителей к учетным базам данных музеев, архивов, библиотек, к хранилищам (депозитариям) музея, библиотеки, к системам обеспечения безопасности и (или) сохранности музейных предметов и музейных коллекций, архивных документов, библиотечного фонда. При этом стоимость такого одного контракта (договора) составляет не менее 20 процентов начальной (максимальной) цены контракта, договора (цены лота), на право заключить который проводится закупка</a:t>
                      </a:r>
                    </a:p>
                  </a:txBody>
                  <a:tcPr/>
                </a:tc>
                <a:extLst>
                  <a:ext uri="{0D108BD9-81ED-4DB2-BD59-A6C34878D82A}">
                    <a16:rowId xmlns:a16="http://schemas.microsoft.com/office/drawing/2014/main" val="10002"/>
                  </a:ext>
                </a:extLst>
              </a:tr>
              <a:tr h="370840">
                <a:tc>
                  <a:txBody>
                    <a:bodyPr/>
                    <a:lstStyle/>
                    <a:p>
                      <a:r>
                        <a:rPr lang="ru-RU" sz="1200"/>
                        <a:t>Информация и документы</a:t>
                      </a:r>
                      <a:endParaRPr lang="ru-RU" sz="1200" dirty="0"/>
                    </a:p>
                  </a:txBody>
                  <a:tcPr/>
                </a:tc>
                <a:tc>
                  <a:txBody>
                    <a:bodyPr/>
                    <a:lstStyle/>
                    <a:p>
                      <a:r>
                        <a:rPr lang="ru-RU" sz="1200" dirty="0"/>
                        <a:t>1) исполненный договор;</a:t>
                      </a:r>
                    </a:p>
                    <a:p>
                      <a:r>
                        <a:rPr lang="ru-RU" sz="1200" dirty="0"/>
                        <a:t>2) акт выполненных работ, оказанных услуг, </a:t>
                      </a:r>
                      <a:r>
                        <a:rPr lang="ru-RU" sz="1200" dirty="0">
                          <a:solidFill>
                            <a:srgbClr val="FF0000"/>
                          </a:solidFill>
                        </a:rPr>
                        <a:t>подтверждающий цену выполненных работ, оказанных услуг</a:t>
                      </a:r>
                    </a:p>
                    <a:p>
                      <a:endParaRPr lang="ru-RU" sz="1200" dirty="0"/>
                    </a:p>
                    <a:p>
                      <a:endParaRPr lang="ru-RU" sz="1200" dirty="0"/>
                    </a:p>
                  </a:txBody>
                  <a:tcPr/>
                </a:tc>
                <a:tc>
                  <a:txBody>
                    <a:bodyPr/>
                    <a:lstStyle/>
                    <a:p>
                      <a:r>
                        <a:rPr lang="ru-RU" sz="1200" dirty="0">
                          <a:solidFill>
                            <a:schemeClr val="tx1"/>
                          </a:solidFill>
                        </a:rPr>
                        <a:t>копия исполненного контракта (договора);</a:t>
                      </a:r>
                    </a:p>
                    <a:p>
                      <a:endParaRPr lang="ru-RU" sz="1200" dirty="0">
                        <a:solidFill>
                          <a:schemeClr val="tx1"/>
                        </a:solidFill>
                      </a:endParaRPr>
                    </a:p>
                    <a:p>
                      <a:r>
                        <a:rPr lang="ru-RU" sz="1200" dirty="0">
                          <a:solidFill>
                            <a:schemeClr val="tx1"/>
                          </a:solidFill>
                        </a:rPr>
                        <a:t>копия акта (актов) выполненных работ, оказанных услуг, содержащего (содержащих) все обязательные реквизиты, установленные частью 2 статьи 9 Федерального закона "О бухгалтерском учете", и подтверждающего (подтверждающих) стоимость исполненного контракта (договора).</a:t>
                      </a:r>
                    </a:p>
                    <a:p>
                      <a:endParaRPr lang="ru-RU" sz="1200" dirty="0">
                        <a:solidFill>
                          <a:schemeClr val="tx1"/>
                        </a:solidFill>
                      </a:endParaRPr>
                    </a:p>
                    <a:p>
                      <a:r>
                        <a:rPr lang="ru-RU" sz="1200" dirty="0">
                          <a:solidFill>
                            <a:srgbClr val="FF0000"/>
                          </a:solidFill>
                        </a:rPr>
                        <a:t>Указанный документ (документы) должен быть подписан (подписаны) не ранее чем за 3 года до даты окончания срока подачи заявок на участие в закупке</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p:cNvGraphicFramePr>
            <a:graphicFrameLocks noGrp="1"/>
          </p:cNvGraphicFramePr>
          <p:nvPr/>
        </p:nvGraphicFramePr>
        <p:xfrm>
          <a:off x="300854" y="249149"/>
          <a:ext cx="11595225" cy="4978400"/>
        </p:xfrm>
        <a:graphic>
          <a:graphicData uri="http://schemas.openxmlformats.org/drawingml/2006/table">
            <a:tbl>
              <a:tblPr firstRow="1" bandRow="1">
                <a:tableStyleId>{F5AB1C69-6EDB-4FF4-983F-18BD219EF322}</a:tableStyleId>
              </a:tblPr>
              <a:tblGrid>
                <a:gridCol w="1128451">
                  <a:extLst>
                    <a:ext uri="{9D8B030D-6E8A-4147-A177-3AD203B41FA5}">
                      <a16:colId xmlns:a16="http://schemas.microsoft.com/office/drawing/2014/main" val="20000"/>
                    </a:ext>
                  </a:extLst>
                </a:gridCol>
                <a:gridCol w="5095782">
                  <a:extLst>
                    <a:ext uri="{9D8B030D-6E8A-4147-A177-3AD203B41FA5}">
                      <a16:colId xmlns:a16="http://schemas.microsoft.com/office/drawing/2014/main" val="20001"/>
                    </a:ext>
                  </a:extLst>
                </a:gridCol>
                <a:gridCol w="5370992">
                  <a:extLst>
                    <a:ext uri="{9D8B030D-6E8A-4147-A177-3AD203B41FA5}">
                      <a16:colId xmlns:a16="http://schemas.microsoft.com/office/drawing/2014/main" val="20002"/>
                    </a:ext>
                  </a:extLst>
                </a:gridCol>
              </a:tblGrid>
              <a:tr h="370840">
                <a:tc>
                  <a:txBody>
                    <a:bodyPr/>
                    <a:lstStyle/>
                    <a:p>
                      <a:endParaRPr lang="ru-RU" sz="1400" dirty="0"/>
                    </a:p>
                  </a:txBody>
                  <a:tcPr/>
                </a:tc>
                <a:tc>
                  <a:txBody>
                    <a:bodyPr/>
                    <a:lstStyle/>
                    <a:p>
                      <a:pPr algn="ctr"/>
                      <a:r>
                        <a:rPr lang="ru-RU" sz="1400" dirty="0"/>
                        <a:t>2571 ПП </a:t>
                      </a:r>
                    </a:p>
                  </a:txBody>
                  <a:tcPr/>
                </a:tc>
                <a:tc>
                  <a:txBody>
                    <a:bodyPr/>
                    <a:lstStyle/>
                    <a:p>
                      <a:pPr algn="ctr"/>
                      <a:r>
                        <a:rPr lang="ru-RU" sz="1400" dirty="0"/>
                        <a:t>99 ПП</a:t>
                      </a:r>
                    </a:p>
                  </a:txBody>
                  <a:tcPr/>
                </a:tc>
                <a:extLst>
                  <a:ext uri="{0D108BD9-81ED-4DB2-BD59-A6C34878D82A}">
                    <a16:rowId xmlns:a16="http://schemas.microsoft.com/office/drawing/2014/main" val="10000"/>
                  </a:ext>
                </a:extLst>
              </a:tr>
              <a:tr h="370840">
                <a:tc>
                  <a:txBody>
                    <a:bodyPr/>
                    <a:lstStyle/>
                    <a:p>
                      <a:endParaRPr lang="ru-RU" sz="1400" dirty="0"/>
                    </a:p>
                  </a:txBody>
                  <a:tcPr/>
                </a:tc>
                <a:tc gridSpan="2">
                  <a:txBody>
                    <a:bodyPr/>
                    <a:lstStyle/>
                    <a:p>
                      <a:pPr algn="ctr"/>
                      <a:r>
                        <a:rPr lang="ru-RU" sz="1400" b="1" dirty="0">
                          <a:solidFill>
                            <a:schemeClr val="tx1"/>
                          </a:solidFill>
                        </a:rPr>
                        <a:t>если НМЦК для обеспечения </a:t>
                      </a:r>
                      <a:r>
                        <a:rPr lang="ru-RU" sz="1400" b="1" dirty="0" err="1">
                          <a:solidFill>
                            <a:schemeClr val="tx1"/>
                          </a:solidFill>
                        </a:rPr>
                        <a:t>фед</a:t>
                      </a:r>
                      <a:r>
                        <a:rPr lang="ru-RU" sz="1400" b="1" dirty="0">
                          <a:solidFill>
                            <a:schemeClr val="tx1"/>
                          </a:solidFill>
                        </a:rPr>
                        <a:t>. нужд превышает 10 млн. рублей, для обеспечения нужд субъектов РФ, </a:t>
                      </a:r>
                      <a:r>
                        <a:rPr lang="ru-RU" sz="1400" b="1" dirty="0" err="1">
                          <a:solidFill>
                            <a:schemeClr val="tx1"/>
                          </a:solidFill>
                        </a:rPr>
                        <a:t>мун</a:t>
                      </a:r>
                      <a:r>
                        <a:rPr lang="ru-RU" sz="1400" b="1" dirty="0">
                          <a:solidFill>
                            <a:schemeClr val="tx1"/>
                          </a:solidFill>
                        </a:rPr>
                        <a:t>. нужд - 5 млн. рублей</a:t>
                      </a:r>
                      <a:endParaRPr lang="ru-RU" sz="1400" b="1" dirty="0"/>
                    </a:p>
                  </a:txBody>
                  <a:tcPr/>
                </a:tc>
                <a:tc hMerge="1">
                  <a:txBody>
                    <a:bodyPr/>
                    <a:lstStyle/>
                    <a:p>
                      <a:endParaRPr lang="ru-RU"/>
                    </a:p>
                  </a:txBody>
                  <a:tcPr/>
                </a:tc>
                <a:extLst>
                  <a:ext uri="{0D108BD9-81ED-4DB2-BD59-A6C34878D82A}">
                    <a16:rowId xmlns:a16="http://schemas.microsoft.com/office/drawing/2014/main" val="10001"/>
                  </a:ext>
                </a:extLst>
              </a:tr>
              <a:tr h="370840">
                <a:tc>
                  <a:txBody>
                    <a:bodyPr/>
                    <a:lstStyle/>
                    <a:p>
                      <a:r>
                        <a:rPr lang="ru-RU" sz="1300" dirty="0"/>
                        <a:t>Объект закупки</a:t>
                      </a:r>
                    </a:p>
                  </a:txBody>
                  <a:tcPr/>
                </a:tc>
                <a:tc>
                  <a:txBody>
                    <a:bodyPr/>
                    <a:lstStyle/>
                    <a:p>
                      <a:r>
                        <a:rPr lang="ru-RU" sz="1300" dirty="0"/>
                        <a:t>Работы по подготовке проектной документации и (или) выполнению инженерных изысканий в соответствии</a:t>
                      </a:r>
                    </a:p>
                    <a:p>
                      <a:r>
                        <a:rPr lang="ru-RU" sz="1300" dirty="0"/>
                        <a:t>с законодательством о градостроительной деятельности</a:t>
                      </a:r>
                    </a:p>
                  </a:txBody>
                  <a:tcPr/>
                </a:tc>
                <a:tc>
                  <a:txBody>
                    <a:bodyPr/>
                    <a:lstStyle/>
                    <a:p>
                      <a:r>
                        <a:rPr lang="ru-RU" sz="1300" dirty="0">
                          <a:solidFill>
                            <a:schemeClr val="tx1"/>
                          </a:solidFill>
                        </a:rPr>
                        <a:t>Выполнение в соответствии с законодательством о градостроительной деятельности работ по подготовке проектной документации и (или) выполнению инженерных изысканий, </a:t>
                      </a:r>
                    </a:p>
                  </a:txBody>
                  <a:tcPr/>
                </a:tc>
                <a:extLst>
                  <a:ext uri="{0D108BD9-81ED-4DB2-BD59-A6C34878D82A}">
                    <a16:rowId xmlns:a16="http://schemas.microsoft.com/office/drawing/2014/main" val="10002"/>
                  </a:ext>
                </a:extLst>
              </a:tr>
              <a:tr h="370840">
                <a:tc>
                  <a:txBody>
                    <a:bodyPr/>
                    <a:lstStyle/>
                    <a:p>
                      <a:r>
                        <a:rPr lang="ru-RU" sz="1300"/>
                        <a:t>Доп. Требования к участникам</a:t>
                      </a:r>
                      <a:endParaRPr lang="ru-RU" sz="1300" dirty="0"/>
                    </a:p>
                  </a:txBody>
                  <a:tcPr/>
                </a:tc>
                <a:tc>
                  <a:txBody>
                    <a:bodyPr/>
                    <a:lstStyle/>
                    <a:p>
                      <a:r>
                        <a:rPr lang="ru-RU" sz="1300" dirty="0"/>
                        <a:t>наличие опыта исполнения участником закупки договора, предусматривающего выполнение работ по подготовке проектной документации и (или) выполнению инженерных изысканий в соответствии с законодательством о градостроительной деятельности.</a:t>
                      </a:r>
                    </a:p>
                    <a:p>
                      <a:r>
                        <a:rPr lang="ru-RU" sz="1300" dirty="0"/>
                        <a:t>Цена выполненных работ по договору должна составлять не менее 20 процентов начальной (максимальной) цены контракта, заключаемого по результатам определения поставщика (подрядчика, исполнителя)</a:t>
                      </a:r>
                    </a:p>
                  </a:txBody>
                  <a:tcPr/>
                </a:tc>
                <a:tc>
                  <a:txBody>
                    <a:bodyPr/>
                    <a:lstStyle/>
                    <a:p>
                      <a:r>
                        <a:rPr lang="ru-RU" sz="1300" dirty="0"/>
                        <a:t>наличие за последние 5 лет до даты подачи заявки на участие в закупке опыта исполнения (с учетом правопреемства) одного контракта (договора) на выполнение в соответствии с законодательством о градостроительной деятельности работ по подготовке проектной документации и (или) выполнению инженерных изысканий.</a:t>
                      </a:r>
                    </a:p>
                    <a:p>
                      <a:endParaRPr lang="ru-RU" sz="1300" dirty="0"/>
                    </a:p>
                    <a:p>
                      <a:r>
                        <a:rPr lang="ru-RU" sz="1300" dirty="0"/>
                        <a:t>При этом стоимость такого одного контракта (договора) должна составлять не менее 20 процентов начальной (максимальной) цены контракта (цены лота), на право заключить который проводится закупка</a:t>
                      </a:r>
                    </a:p>
                  </a:txBody>
                  <a:tcPr/>
                </a:tc>
                <a:extLst>
                  <a:ext uri="{0D108BD9-81ED-4DB2-BD59-A6C34878D82A}">
                    <a16:rowId xmlns:a16="http://schemas.microsoft.com/office/drawing/2014/main" val="10003"/>
                  </a:ext>
                </a:extLst>
              </a:tr>
              <a:tr h="370840">
                <a:tc>
                  <a:txBody>
                    <a:bodyPr/>
                    <a:lstStyle/>
                    <a:p>
                      <a:r>
                        <a:rPr lang="ru-RU" sz="1300"/>
                        <a:t>Информация и документы</a:t>
                      </a:r>
                      <a:endParaRPr lang="ru-RU" sz="1300" dirty="0"/>
                    </a:p>
                  </a:txBody>
                  <a:tcPr/>
                </a:tc>
                <a:tc>
                  <a:txBody>
                    <a:bodyPr/>
                    <a:lstStyle/>
                    <a:p>
                      <a:r>
                        <a:rPr lang="ru-RU" sz="1300" dirty="0"/>
                        <a:t>1) исполненный договор;</a:t>
                      </a:r>
                    </a:p>
                    <a:p>
                      <a:r>
                        <a:rPr lang="ru-RU" sz="1300" dirty="0"/>
                        <a:t>2) акт выполненных работ, </a:t>
                      </a:r>
                      <a:r>
                        <a:rPr lang="ru-RU" sz="1300" dirty="0">
                          <a:solidFill>
                            <a:srgbClr val="FF0000"/>
                          </a:solidFill>
                        </a:rPr>
                        <a:t>подтверждающий цену выполненных работ;</a:t>
                      </a:r>
                    </a:p>
                    <a:p>
                      <a:r>
                        <a:rPr lang="ru-RU" sz="1300" b="0" dirty="0">
                          <a:solidFill>
                            <a:srgbClr val="FF0000"/>
                          </a:solidFill>
                        </a:rPr>
                        <a:t>3) положительное заключение экспертизы проектной документации и (или) результатов инженерных изысканий (за исключением случаев, при которых такое заключение не выдается в соответствии с законодательством о градостроительной деятельности)</a:t>
                      </a:r>
                    </a:p>
                  </a:txBody>
                  <a:tcPr/>
                </a:tc>
                <a:tc>
                  <a:txBody>
                    <a:bodyPr/>
                    <a:lstStyle/>
                    <a:p>
                      <a:r>
                        <a:rPr lang="ru-RU" sz="1300" dirty="0">
                          <a:solidFill>
                            <a:schemeClr val="tx1"/>
                          </a:solidFill>
                        </a:rPr>
                        <a:t>копия исполненного контракта (договора);</a:t>
                      </a:r>
                    </a:p>
                    <a:p>
                      <a:r>
                        <a:rPr lang="ru-RU" sz="1300" dirty="0">
                          <a:solidFill>
                            <a:schemeClr val="tx1"/>
                          </a:solidFill>
                        </a:rPr>
                        <a:t>копия акта (актов) выполненных работ, </a:t>
                      </a:r>
                      <a:r>
                        <a:rPr lang="ru-RU" sz="1300" dirty="0">
                          <a:solidFill>
                            <a:srgbClr val="FF0000"/>
                          </a:solidFill>
                        </a:rPr>
                        <a:t>содержащего (содержащих) все обязательные реквизиты, установленные частью 2 статьи 9 Федерального закона "О бухгалтерском учете", </a:t>
                      </a:r>
                      <a:r>
                        <a:rPr lang="ru-RU" sz="1300" dirty="0">
                          <a:solidFill>
                            <a:schemeClr val="tx1"/>
                          </a:solidFill>
                        </a:rPr>
                        <a:t>и подтверждающего (подтверждающих) стоимость исполненного контракта (договора). </a:t>
                      </a:r>
                      <a:r>
                        <a:rPr lang="ru-RU" sz="1300" dirty="0">
                          <a:solidFill>
                            <a:srgbClr val="FF0000"/>
                          </a:solidFill>
                        </a:rPr>
                        <a:t>Указанный документ (документы) должен быть подписан (подписаны) не ранее чем за 5 лет до даты окончания срока подачи заявок на участие в закупке</a:t>
                      </a:r>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p:cNvGraphicFramePr>
            <a:graphicFrameLocks noGrp="1"/>
          </p:cNvGraphicFramePr>
          <p:nvPr/>
        </p:nvGraphicFramePr>
        <p:xfrm>
          <a:off x="116889" y="71120"/>
          <a:ext cx="11958222" cy="6715760"/>
        </p:xfrm>
        <a:graphic>
          <a:graphicData uri="http://schemas.openxmlformats.org/drawingml/2006/table">
            <a:tbl>
              <a:tblPr firstRow="1" bandRow="1">
                <a:tableStyleId>{F5AB1C69-6EDB-4FF4-983F-18BD219EF322}</a:tableStyleId>
              </a:tblPr>
              <a:tblGrid>
                <a:gridCol w="452762">
                  <a:extLst>
                    <a:ext uri="{9D8B030D-6E8A-4147-A177-3AD203B41FA5}">
                      <a16:colId xmlns:a16="http://schemas.microsoft.com/office/drawing/2014/main" val="20000"/>
                    </a:ext>
                  </a:extLst>
                </a:gridCol>
                <a:gridCol w="6356285">
                  <a:extLst>
                    <a:ext uri="{9D8B030D-6E8A-4147-A177-3AD203B41FA5}">
                      <a16:colId xmlns:a16="http://schemas.microsoft.com/office/drawing/2014/main" val="20001"/>
                    </a:ext>
                  </a:extLst>
                </a:gridCol>
                <a:gridCol w="5149175">
                  <a:extLst>
                    <a:ext uri="{9D8B030D-6E8A-4147-A177-3AD203B41FA5}">
                      <a16:colId xmlns:a16="http://schemas.microsoft.com/office/drawing/2014/main" val="20002"/>
                    </a:ext>
                  </a:extLst>
                </a:gridCol>
              </a:tblGrid>
              <a:tr h="370840">
                <a:tc>
                  <a:txBody>
                    <a:bodyPr/>
                    <a:lstStyle/>
                    <a:p>
                      <a:endParaRPr lang="ru-RU" sz="1400" dirty="0"/>
                    </a:p>
                  </a:txBody>
                  <a:tcPr/>
                </a:tc>
                <a:tc>
                  <a:txBody>
                    <a:bodyPr/>
                    <a:lstStyle/>
                    <a:p>
                      <a:pPr algn="ctr"/>
                      <a:r>
                        <a:rPr lang="ru-RU" sz="1400" dirty="0"/>
                        <a:t>2571 ПП</a:t>
                      </a:r>
                    </a:p>
                  </a:txBody>
                  <a:tcPr/>
                </a:tc>
                <a:tc>
                  <a:txBody>
                    <a:bodyPr/>
                    <a:lstStyle/>
                    <a:p>
                      <a:pPr algn="ctr"/>
                      <a:r>
                        <a:rPr lang="ru-RU" sz="1400" dirty="0"/>
                        <a:t>99 ПП</a:t>
                      </a:r>
                    </a:p>
                  </a:txBody>
                  <a:tcPr/>
                </a:tc>
                <a:extLst>
                  <a:ext uri="{0D108BD9-81ED-4DB2-BD59-A6C34878D82A}">
                    <a16:rowId xmlns:a16="http://schemas.microsoft.com/office/drawing/2014/main" val="10000"/>
                  </a:ext>
                </a:extLst>
              </a:tr>
              <a:tr h="370840">
                <a:tc>
                  <a:txBody>
                    <a:bodyPr/>
                    <a:lstStyle/>
                    <a:p>
                      <a:endParaRPr lang="ru-RU" sz="1000"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400" b="1" i="0" u="none" strike="noStrike" kern="1200" cap="none" spc="0" normalizeH="0" baseline="0" noProof="0" dirty="0">
                          <a:ln>
                            <a:noFill/>
                          </a:ln>
                          <a:solidFill>
                            <a:prstClr val="black"/>
                          </a:solidFill>
                          <a:effectLst/>
                          <a:uLnTx/>
                          <a:uFillTx/>
                          <a:latin typeface="+mn-lt"/>
                          <a:ea typeface="+mn-ea"/>
                          <a:cs typeface="+mn-cs"/>
                        </a:rPr>
                        <a:t>если НМЦК для обеспечения </a:t>
                      </a:r>
                      <a:r>
                        <a:rPr kumimoji="0" lang="ru-RU" sz="1400" b="1" i="0" u="none" strike="noStrike" kern="1200" cap="none" spc="0" normalizeH="0" baseline="0" noProof="0" dirty="0" err="1">
                          <a:ln>
                            <a:noFill/>
                          </a:ln>
                          <a:solidFill>
                            <a:prstClr val="black"/>
                          </a:solidFill>
                          <a:effectLst/>
                          <a:uLnTx/>
                          <a:uFillTx/>
                          <a:latin typeface="+mn-lt"/>
                          <a:ea typeface="+mn-ea"/>
                          <a:cs typeface="+mn-cs"/>
                        </a:rPr>
                        <a:t>фед</a:t>
                      </a:r>
                      <a:r>
                        <a:rPr kumimoji="0" lang="ru-RU" sz="1400" b="1" i="0" u="none" strike="noStrike" kern="1200" cap="none" spc="0" normalizeH="0" baseline="0" noProof="0" dirty="0">
                          <a:ln>
                            <a:noFill/>
                          </a:ln>
                          <a:solidFill>
                            <a:prstClr val="black"/>
                          </a:solidFill>
                          <a:effectLst/>
                          <a:uLnTx/>
                          <a:uFillTx/>
                          <a:latin typeface="+mn-lt"/>
                          <a:ea typeface="+mn-ea"/>
                          <a:cs typeface="+mn-cs"/>
                        </a:rPr>
                        <a:t>. нужд превышает 10 млн. рублей, для обеспечения нужд субъектов РФ, </a:t>
                      </a:r>
                      <a:r>
                        <a:rPr kumimoji="0" lang="ru-RU" sz="1400" b="1" i="0" u="none" strike="noStrike" kern="1200" cap="none" spc="0" normalizeH="0" baseline="0" noProof="0" dirty="0" err="1">
                          <a:ln>
                            <a:noFill/>
                          </a:ln>
                          <a:solidFill>
                            <a:prstClr val="black"/>
                          </a:solidFill>
                          <a:effectLst/>
                          <a:uLnTx/>
                          <a:uFillTx/>
                          <a:latin typeface="+mn-lt"/>
                          <a:ea typeface="+mn-ea"/>
                          <a:cs typeface="+mn-cs"/>
                        </a:rPr>
                        <a:t>мун</a:t>
                      </a:r>
                      <a:r>
                        <a:rPr kumimoji="0" lang="ru-RU" sz="1400" b="1" i="0" u="none" strike="noStrike" kern="1200" cap="none" spc="0" normalizeH="0" baseline="0" noProof="0" dirty="0">
                          <a:ln>
                            <a:noFill/>
                          </a:ln>
                          <a:solidFill>
                            <a:prstClr val="black"/>
                          </a:solidFill>
                          <a:effectLst/>
                          <a:uLnTx/>
                          <a:uFillTx/>
                          <a:latin typeface="+mn-lt"/>
                          <a:ea typeface="+mn-ea"/>
                          <a:cs typeface="+mn-cs"/>
                        </a:rPr>
                        <a:t>. нужд - 5 млн. рублей</a:t>
                      </a:r>
                    </a:p>
                  </a:txBody>
                  <a:tcPr/>
                </a:tc>
                <a:tc hMerge="1">
                  <a:txBody>
                    <a:bodyPr/>
                    <a:lstStyle/>
                    <a:p>
                      <a:endParaRPr lang="ru-RU"/>
                    </a:p>
                  </a:txBody>
                  <a:tcPr/>
                </a:tc>
                <a:extLst>
                  <a:ext uri="{0D108BD9-81ED-4DB2-BD59-A6C34878D82A}">
                    <a16:rowId xmlns:a16="http://schemas.microsoft.com/office/drawing/2014/main" val="10001"/>
                  </a:ext>
                </a:extLst>
              </a:tr>
              <a:tr h="370840">
                <a:tc>
                  <a:txBody>
                    <a:bodyPr/>
                    <a:lstStyle/>
                    <a:p>
                      <a:r>
                        <a:rPr lang="ru-RU" sz="1000" dirty="0"/>
                        <a:t>Объект</a:t>
                      </a:r>
                    </a:p>
                  </a:txBody>
                  <a:tcPr/>
                </a:tc>
                <a:tc>
                  <a:txBody>
                    <a:bodyPr/>
                    <a:lstStyle/>
                    <a:p>
                      <a:r>
                        <a:rPr lang="ru-RU" sz="1100" dirty="0"/>
                        <a:t>Работы по строительству, реконструкции объекта капитального строительства, за исключением линейного объекта</a:t>
                      </a:r>
                    </a:p>
                  </a:txBody>
                  <a:tcPr/>
                </a:tc>
                <a:tc>
                  <a:txBody>
                    <a:bodyPr/>
                    <a:lstStyle/>
                    <a:p>
                      <a:r>
                        <a:rPr lang="ru-RU" sz="1100" dirty="0">
                          <a:solidFill>
                            <a:schemeClr val="tx1"/>
                          </a:solidFill>
                        </a:rPr>
                        <a:t>Выполнение работ по строительству, реконструкции объекта капитального строительства, за исключением линейного объекта</a:t>
                      </a:r>
                    </a:p>
                  </a:txBody>
                  <a:tcPr/>
                </a:tc>
                <a:extLst>
                  <a:ext uri="{0D108BD9-81ED-4DB2-BD59-A6C34878D82A}">
                    <a16:rowId xmlns:a16="http://schemas.microsoft.com/office/drawing/2014/main" val="10002"/>
                  </a:ext>
                </a:extLst>
              </a:tr>
              <a:tr h="370840">
                <a:tc>
                  <a:txBody>
                    <a:bodyPr/>
                    <a:lstStyle/>
                    <a:p>
                      <a:r>
                        <a:rPr lang="ru-RU" sz="1000" dirty="0"/>
                        <a:t>Доп. Требования к участникам</a:t>
                      </a:r>
                    </a:p>
                  </a:txBody>
                  <a:tcPr/>
                </a:tc>
                <a:tc>
                  <a:txBody>
                    <a:bodyPr/>
                    <a:lstStyle/>
                    <a:p>
                      <a:r>
                        <a:rPr lang="ru-RU" sz="1100" dirty="0"/>
                        <a:t>наличие у участника закупки следующего опыта выполнения работ:</a:t>
                      </a:r>
                    </a:p>
                    <a:p>
                      <a:r>
                        <a:rPr lang="ru-RU" sz="1100" dirty="0"/>
                        <a:t>1) опыт исполнения договора строительного подряда, предусматривающего выполнение работ по строительству, реконструкции объекта капитального строительства (за исключением линейного объекта);</a:t>
                      </a:r>
                    </a:p>
                    <a:p>
                      <a:endParaRPr lang="ru-RU" sz="1100" dirty="0"/>
                    </a:p>
                    <a:p>
                      <a:r>
                        <a:rPr lang="ru-RU" sz="1100" dirty="0"/>
                        <a:t>2) опыт выполнения участником закупки, являющимся застройщиком, работ по строительству, реконструкции объекта капитального строительства (за исключением линейного объекта).</a:t>
                      </a:r>
                    </a:p>
                    <a:p>
                      <a:r>
                        <a:rPr lang="ru-RU" sz="1100" dirty="0"/>
                        <a:t>Цена выполненных работ по договору, предусмотренных пунктами 1 и 2 настоящей графы настоящей позиции, должна составлять:</a:t>
                      </a:r>
                    </a:p>
                    <a:p>
                      <a:r>
                        <a:rPr lang="ru-RU" sz="1100" dirty="0"/>
                        <a:t> - не менее 50 процентов начальной (максимальной) цены контракта, заключаемого по результатам определения поставщика (подрядчика, исполнителя), </a:t>
                      </a:r>
                      <a:r>
                        <a:rPr lang="ru-RU" sz="1100" dirty="0">
                          <a:solidFill>
                            <a:srgbClr val="FF0000"/>
                          </a:solidFill>
                        </a:rPr>
                        <a:t>если начальная (максимальная) цена контракта не превышает 100 млн. рублей;</a:t>
                      </a:r>
                    </a:p>
                    <a:p>
                      <a:r>
                        <a:rPr lang="ru-RU" sz="1100" dirty="0"/>
                        <a:t> - не менее 40 процентов начальной (максимальной) цены контракта, заключаемого по результатам определения поставщика (подрядчика, исполнителя),если начальная (максимальная) цена контракта составляет или превышает 100 млн. рублей, но не превышает 500 млн. рублей;</a:t>
                      </a:r>
                    </a:p>
                    <a:p>
                      <a:r>
                        <a:rPr lang="ru-RU" sz="1100" dirty="0"/>
                        <a:t> - не менее 30 процентов начальной (максимальной) цены контракта, заключаемого по результатам определения поставщика (подрядчика, исполнителя), если начальная (максимальная) цена контракта составляет или превышает 500 млн. рублей</a:t>
                      </a:r>
                    </a:p>
                  </a:txBody>
                  <a:tcPr/>
                </a:tc>
                <a:tc>
                  <a:txBody>
                    <a:bodyPr/>
                    <a:lstStyle/>
                    <a:p>
                      <a:r>
                        <a:rPr lang="ru-RU" sz="1100" dirty="0"/>
                        <a:t>наличие за последние 5 лет до даты подачи заявки на участие в закупке опыта исполнения (с учетом правопреемства) одного контракта (договора) на выполнение работ по строительству, реконструкции объекта капитального строительства (за исключением линейного объекта).</a:t>
                      </a:r>
                    </a:p>
                    <a:p>
                      <a:r>
                        <a:rPr lang="ru-RU" sz="1100" dirty="0"/>
                        <a:t>При этом стоимость такого одного исполненного контракта (договора) должна составлять:</a:t>
                      </a:r>
                    </a:p>
                    <a:p>
                      <a:r>
                        <a:rPr lang="ru-RU" sz="1100" dirty="0"/>
                        <a:t> - не менее 50 процентов начальной (максимальной) цены контракта (цены лота), на право заключить который проводится закупка, если начальная (максимальная) цена контракта (цена лота) для обеспечения федеральных нужд </a:t>
                      </a:r>
                      <a:r>
                        <a:rPr lang="ru-RU" sz="1100" dirty="0">
                          <a:solidFill>
                            <a:srgbClr val="FF0000"/>
                          </a:solidFill>
                        </a:rPr>
                        <a:t>превышает 10 млн. рублей, для обеспечения нужд субъектов Российской Федерации, муниципальных нужд - 5 млн. рублей;</a:t>
                      </a:r>
                    </a:p>
                    <a:p>
                      <a:r>
                        <a:rPr lang="ru-RU" sz="1100" dirty="0"/>
                        <a:t> - не менее 40 процентов начальной (максимальной) цены контракта (цены лота), на право заключить который проводится закупка, если начальная (максимальная) цена контракта (цена лота) превышает 100 млн. рублей;</a:t>
                      </a:r>
                    </a:p>
                    <a:p>
                      <a:r>
                        <a:rPr lang="ru-RU" sz="1100" dirty="0"/>
                        <a:t> - не менее 30 процентов начальной (максимальной) цены контракта (цены лота), на право заключить который проводится закупка, если начальная (максимальная) цена контракта (цена лота) превышает 500 млн. рублей</a:t>
                      </a:r>
                    </a:p>
                  </a:txBody>
                  <a:tcPr/>
                </a:tc>
                <a:extLst>
                  <a:ext uri="{0D108BD9-81ED-4DB2-BD59-A6C34878D82A}">
                    <a16:rowId xmlns:a16="http://schemas.microsoft.com/office/drawing/2014/main" val="10003"/>
                  </a:ext>
                </a:extLst>
              </a:tr>
              <a:tr h="370840">
                <a:tc>
                  <a:txBody>
                    <a:bodyPr/>
                    <a:lstStyle/>
                    <a:p>
                      <a:r>
                        <a:rPr lang="ru-RU" sz="1000" dirty="0"/>
                        <a:t>Информация и документы</a:t>
                      </a:r>
                    </a:p>
                  </a:txBody>
                  <a:tcPr/>
                </a:tc>
                <a:tc>
                  <a:txBody>
                    <a:bodyPr/>
                    <a:lstStyle/>
                    <a:p>
                      <a:r>
                        <a:rPr lang="ru-RU" sz="1100" dirty="0"/>
                        <a:t>в случае наличия опыта, предусмотренного пунктом 1 графы "Дополнительные требования к участникам закупки" настоящей позиции:</a:t>
                      </a:r>
                    </a:p>
                    <a:p>
                      <a:r>
                        <a:rPr lang="ru-RU" sz="1100" dirty="0"/>
                        <a:t>1) исполненный договор;</a:t>
                      </a:r>
                    </a:p>
                    <a:p>
                      <a:r>
                        <a:rPr lang="ru-RU" sz="1100" dirty="0"/>
                        <a:t>2) </a:t>
                      </a:r>
                      <a:r>
                        <a:rPr lang="ru-RU" sz="1100" dirty="0">
                          <a:solidFill>
                            <a:srgbClr val="FF0000"/>
                          </a:solidFill>
                        </a:rPr>
                        <a:t>акт приемки объекта капитального строительства, а также акт выполненных работ, подтверждающий цену выполненных работ, если акт приемки объекта капитального строительства не содержит цену выполненных работ;</a:t>
                      </a:r>
                    </a:p>
                    <a:p>
                      <a:r>
                        <a:rPr lang="ru-RU" sz="1100" dirty="0"/>
                        <a:t>3) разрешение на ввод объекта капитального строительства в эксплуатацию (за исключением случаев, при которых такое разрешение не выдается в соответствии с законодательством о градостроительной деятельности).</a:t>
                      </a:r>
                    </a:p>
                    <a:p>
                      <a:r>
                        <a:rPr lang="ru-RU" sz="1100" dirty="0"/>
                        <a:t>В случае наличия опыта, предусмотренного пунктом 2 графы "Дополнительные требования к участникам закупки« настоящей позиции:</a:t>
                      </a:r>
                    </a:p>
                    <a:p>
                      <a:r>
                        <a:rPr lang="ru-RU" sz="1100" dirty="0">
                          <a:solidFill>
                            <a:srgbClr val="FF0000"/>
                          </a:solidFill>
                        </a:rPr>
                        <a:t>1) раздел 11 "Смета на строительство объектов капитального строительства" проектной документации;</a:t>
                      </a:r>
                    </a:p>
                    <a:p>
                      <a:r>
                        <a:rPr lang="ru-RU" sz="1100" dirty="0"/>
                        <a:t>2) разрешение на ввод объекта капитального строительства в эксплуатацию</a:t>
                      </a:r>
                    </a:p>
                  </a:txBody>
                  <a:tcPr/>
                </a:tc>
                <a:tc>
                  <a:txBody>
                    <a:bodyPr/>
                    <a:lstStyle/>
                    <a:p>
                      <a:r>
                        <a:rPr lang="ru-RU" sz="1100" dirty="0">
                          <a:solidFill>
                            <a:schemeClr val="tx1"/>
                          </a:solidFill>
                        </a:rPr>
                        <a:t> - копия исполненного контракта (договора);</a:t>
                      </a:r>
                    </a:p>
                    <a:p>
                      <a:r>
                        <a:rPr lang="ru-RU" sz="1100" dirty="0">
                          <a:solidFill>
                            <a:schemeClr val="tx1"/>
                          </a:solidFill>
                        </a:rPr>
                        <a:t>копия акта (актов) выполненных работ, содержащего (содержащих) все </a:t>
                      </a:r>
                      <a:r>
                        <a:rPr lang="ru-RU" sz="1100" dirty="0">
                          <a:solidFill>
                            <a:srgbClr val="FF0000"/>
                          </a:solidFill>
                        </a:rPr>
                        <a:t>обязательные реквизиты, установленные частью 2 статьи 9 Федерального закона "О бухгалтерском учете</a:t>
                      </a:r>
                      <a:r>
                        <a:rPr lang="ru-RU" sz="1100" dirty="0">
                          <a:solidFill>
                            <a:schemeClr val="tx1"/>
                          </a:solidFill>
                        </a:rPr>
                        <a:t>", и подтверждающего (подтверждающих) стоимость исполненного контракта (договора) (за исключением случая, если застройщик является лицом, осуществляющим строительство). </a:t>
                      </a:r>
                      <a:r>
                        <a:rPr lang="ru-RU" sz="1100" dirty="0">
                          <a:solidFill>
                            <a:srgbClr val="FF0000"/>
                          </a:solidFill>
                        </a:rPr>
                        <a:t>Указанный документ (документы) должен быть подписан (подписаны) не ранее чем за 5 лет до даты окончания срока подачи заявок на участие в закупке;</a:t>
                      </a:r>
                    </a:p>
                    <a:p>
                      <a:r>
                        <a:rPr lang="ru-RU" sz="1100" dirty="0">
                          <a:solidFill>
                            <a:schemeClr val="tx1"/>
                          </a:solidFill>
                        </a:rPr>
                        <a:t> - копия разрешения на ввод объекта капитального строительства в эксплуатацию (за исключением случаев, при которых разрешение на ввод объекта капитального строительства в эксплуатацию не выдается в соответствии с законодательством о градостроительной деятельности).</a:t>
                      </a:r>
                      <a:r>
                        <a:rPr lang="ru-RU" sz="1100" dirty="0">
                          <a:solidFill>
                            <a:srgbClr val="FF0000"/>
                          </a:solidFill>
                        </a:rPr>
                        <a:t> Указанный документ должен быть подписан не ранее чем за 5 лет до даты окончания срока подачи заявок на участие в закупке</a:t>
                      </a:r>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p:cNvGraphicFramePr>
            <a:graphicFrameLocks noGrp="1"/>
          </p:cNvGraphicFramePr>
          <p:nvPr/>
        </p:nvGraphicFramePr>
        <p:xfrm>
          <a:off x="116889" y="30480"/>
          <a:ext cx="11958222" cy="6883400"/>
        </p:xfrm>
        <a:graphic>
          <a:graphicData uri="http://schemas.openxmlformats.org/drawingml/2006/table">
            <a:tbl>
              <a:tblPr firstRow="1" bandRow="1">
                <a:tableStyleId>{F5AB1C69-6EDB-4FF4-983F-18BD219EF322}</a:tableStyleId>
              </a:tblPr>
              <a:tblGrid>
                <a:gridCol w="452762">
                  <a:extLst>
                    <a:ext uri="{9D8B030D-6E8A-4147-A177-3AD203B41FA5}">
                      <a16:colId xmlns:a16="http://schemas.microsoft.com/office/drawing/2014/main" val="20000"/>
                    </a:ext>
                  </a:extLst>
                </a:gridCol>
                <a:gridCol w="6773662">
                  <a:extLst>
                    <a:ext uri="{9D8B030D-6E8A-4147-A177-3AD203B41FA5}">
                      <a16:colId xmlns:a16="http://schemas.microsoft.com/office/drawing/2014/main" val="20001"/>
                    </a:ext>
                  </a:extLst>
                </a:gridCol>
                <a:gridCol w="4731798">
                  <a:extLst>
                    <a:ext uri="{9D8B030D-6E8A-4147-A177-3AD203B41FA5}">
                      <a16:colId xmlns:a16="http://schemas.microsoft.com/office/drawing/2014/main" val="20002"/>
                    </a:ext>
                  </a:extLst>
                </a:gridCol>
              </a:tblGrid>
              <a:tr h="370840">
                <a:tc>
                  <a:txBody>
                    <a:bodyPr/>
                    <a:lstStyle/>
                    <a:p>
                      <a:endParaRPr lang="ru-RU" sz="1400" dirty="0"/>
                    </a:p>
                  </a:txBody>
                  <a:tcPr/>
                </a:tc>
                <a:tc>
                  <a:txBody>
                    <a:bodyPr/>
                    <a:lstStyle/>
                    <a:p>
                      <a:pPr algn="ctr"/>
                      <a:r>
                        <a:rPr lang="ru-RU" sz="1400" dirty="0"/>
                        <a:t>2571 ПП</a:t>
                      </a:r>
                    </a:p>
                  </a:txBody>
                  <a:tcPr/>
                </a:tc>
                <a:tc>
                  <a:txBody>
                    <a:bodyPr/>
                    <a:lstStyle/>
                    <a:p>
                      <a:pPr algn="ctr"/>
                      <a:r>
                        <a:rPr lang="ru-RU" sz="1400" dirty="0"/>
                        <a:t>99 ПП</a:t>
                      </a:r>
                    </a:p>
                  </a:txBody>
                  <a:tcPr/>
                </a:tc>
                <a:extLst>
                  <a:ext uri="{0D108BD9-81ED-4DB2-BD59-A6C34878D82A}">
                    <a16:rowId xmlns:a16="http://schemas.microsoft.com/office/drawing/2014/main" val="10000"/>
                  </a:ext>
                </a:extLst>
              </a:tr>
              <a:tr h="370840">
                <a:tc>
                  <a:txBody>
                    <a:bodyPr/>
                    <a:lstStyle/>
                    <a:p>
                      <a:endParaRPr lang="ru-RU" sz="1000"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400" b="1" i="0" u="none" strike="noStrike" kern="1200" cap="none" spc="0" normalizeH="0" baseline="0" noProof="0" dirty="0">
                          <a:ln>
                            <a:noFill/>
                          </a:ln>
                          <a:solidFill>
                            <a:prstClr val="black"/>
                          </a:solidFill>
                          <a:effectLst/>
                          <a:uLnTx/>
                          <a:uFillTx/>
                          <a:latin typeface="+mn-lt"/>
                          <a:ea typeface="+mn-ea"/>
                          <a:cs typeface="+mn-cs"/>
                        </a:rPr>
                        <a:t>если НМЦК для обеспечения </a:t>
                      </a:r>
                      <a:r>
                        <a:rPr kumimoji="0" lang="ru-RU" sz="1400" b="1" i="0" u="none" strike="noStrike" kern="1200" cap="none" spc="0" normalizeH="0" baseline="0" noProof="0" dirty="0" err="1">
                          <a:ln>
                            <a:noFill/>
                          </a:ln>
                          <a:solidFill>
                            <a:prstClr val="black"/>
                          </a:solidFill>
                          <a:effectLst/>
                          <a:uLnTx/>
                          <a:uFillTx/>
                          <a:latin typeface="+mn-lt"/>
                          <a:ea typeface="+mn-ea"/>
                          <a:cs typeface="+mn-cs"/>
                        </a:rPr>
                        <a:t>фед</a:t>
                      </a:r>
                      <a:r>
                        <a:rPr kumimoji="0" lang="ru-RU" sz="1400" b="1" i="0" u="none" strike="noStrike" kern="1200" cap="none" spc="0" normalizeH="0" baseline="0" noProof="0" dirty="0">
                          <a:ln>
                            <a:noFill/>
                          </a:ln>
                          <a:solidFill>
                            <a:prstClr val="black"/>
                          </a:solidFill>
                          <a:effectLst/>
                          <a:uLnTx/>
                          <a:uFillTx/>
                          <a:latin typeface="+mn-lt"/>
                          <a:ea typeface="+mn-ea"/>
                          <a:cs typeface="+mn-cs"/>
                        </a:rPr>
                        <a:t>. нужд превышает 10 млн. рублей, для обеспечения нужд субъектов РФ, </a:t>
                      </a:r>
                      <a:r>
                        <a:rPr kumimoji="0" lang="ru-RU" sz="1400" b="1" i="0" u="none" strike="noStrike" kern="1200" cap="none" spc="0" normalizeH="0" baseline="0" noProof="0" dirty="0" err="1">
                          <a:ln>
                            <a:noFill/>
                          </a:ln>
                          <a:solidFill>
                            <a:prstClr val="black"/>
                          </a:solidFill>
                          <a:effectLst/>
                          <a:uLnTx/>
                          <a:uFillTx/>
                          <a:latin typeface="+mn-lt"/>
                          <a:ea typeface="+mn-ea"/>
                          <a:cs typeface="+mn-cs"/>
                        </a:rPr>
                        <a:t>мун</a:t>
                      </a:r>
                      <a:r>
                        <a:rPr kumimoji="0" lang="ru-RU" sz="1400" b="1" i="0" u="none" strike="noStrike" kern="1200" cap="none" spc="0" normalizeH="0" baseline="0" noProof="0" dirty="0">
                          <a:ln>
                            <a:noFill/>
                          </a:ln>
                          <a:solidFill>
                            <a:prstClr val="black"/>
                          </a:solidFill>
                          <a:effectLst/>
                          <a:uLnTx/>
                          <a:uFillTx/>
                          <a:latin typeface="+mn-lt"/>
                          <a:ea typeface="+mn-ea"/>
                          <a:cs typeface="+mn-cs"/>
                        </a:rPr>
                        <a:t>. нужд - 5 млн. рублей</a:t>
                      </a:r>
                    </a:p>
                  </a:txBody>
                  <a:tcPr/>
                </a:tc>
                <a:tc hMerge="1">
                  <a:txBody>
                    <a:bodyPr/>
                    <a:lstStyle/>
                    <a:p>
                      <a:endParaRPr lang="ru-RU"/>
                    </a:p>
                  </a:txBody>
                  <a:tcPr/>
                </a:tc>
                <a:extLst>
                  <a:ext uri="{0D108BD9-81ED-4DB2-BD59-A6C34878D82A}">
                    <a16:rowId xmlns:a16="http://schemas.microsoft.com/office/drawing/2014/main" val="10001"/>
                  </a:ext>
                </a:extLst>
              </a:tr>
              <a:tr h="370840">
                <a:tc>
                  <a:txBody>
                    <a:bodyPr/>
                    <a:lstStyle/>
                    <a:p>
                      <a:r>
                        <a:rPr lang="ru-RU" sz="1000" dirty="0"/>
                        <a:t>Объект</a:t>
                      </a:r>
                    </a:p>
                  </a:txBody>
                  <a:tcPr/>
                </a:tc>
                <a:tc>
                  <a:txBody>
                    <a:bodyPr/>
                    <a:lstStyle/>
                    <a:p>
                      <a:r>
                        <a:rPr lang="ru-RU" sz="1100" dirty="0"/>
                        <a:t>Работы по строительству, реконструкции линейного объекта</a:t>
                      </a:r>
                      <a:r>
                        <a:rPr lang="ru-RU" sz="1100" dirty="0">
                          <a:solidFill>
                            <a:srgbClr val="FF0000"/>
                          </a:solidFill>
                        </a:rPr>
                        <a:t>, за исключением</a:t>
                      </a:r>
                    </a:p>
                    <a:p>
                      <a:r>
                        <a:rPr lang="ru-RU" sz="1100" dirty="0">
                          <a:solidFill>
                            <a:srgbClr val="FF0000"/>
                          </a:solidFill>
                        </a:rPr>
                        <a:t>предусмотренных позицией 17 настоящего приложения работ по строительству, реконструкции автомобильной дороги</a:t>
                      </a:r>
                    </a:p>
                  </a:txBody>
                  <a:tcPr/>
                </a:tc>
                <a:tc>
                  <a:txBody>
                    <a:bodyPr/>
                    <a:lstStyle/>
                    <a:p>
                      <a:r>
                        <a:rPr lang="ru-RU" sz="1100" dirty="0">
                          <a:solidFill>
                            <a:schemeClr val="tx1"/>
                          </a:solidFill>
                        </a:rPr>
                        <a:t>Выполнение работ по строительству, реконструкции линейного объекта</a:t>
                      </a:r>
                    </a:p>
                  </a:txBody>
                  <a:tcPr/>
                </a:tc>
                <a:extLst>
                  <a:ext uri="{0D108BD9-81ED-4DB2-BD59-A6C34878D82A}">
                    <a16:rowId xmlns:a16="http://schemas.microsoft.com/office/drawing/2014/main" val="10002"/>
                  </a:ext>
                </a:extLst>
              </a:tr>
              <a:tr h="370840">
                <a:tc>
                  <a:txBody>
                    <a:bodyPr/>
                    <a:lstStyle/>
                    <a:p>
                      <a:r>
                        <a:rPr lang="ru-RU" sz="1000" dirty="0"/>
                        <a:t>Доп. Требования к участникам</a:t>
                      </a:r>
                    </a:p>
                  </a:txBody>
                  <a:tcPr/>
                </a:tc>
                <a:tc>
                  <a:txBody>
                    <a:bodyPr/>
                    <a:lstStyle/>
                    <a:p>
                      <a:r>
                        <a:rPr lang="ru-RU" sz="1100" dirty="0"/>
                        <a:t>наличие у участника закупки следующего опыта выполнения работ:</a:t>
                      </a:r>
                    </a:p>
                    <a:p>
                      <a:r>
                        <a:rPr lang="ru-RU" sz="1100" dirty="0"/>
                        <a:t>1) опыт исполнения договора строительного подряда, предусматривающего выполнение работ по строительству, реконструкции линейного объекта, за исключением автомобильной дороги;</a:t>
                      </a:r>
                    </a:p>
                    <a:p>
                      <a:r>
                        <a:rPr lang="ru-RU" sz="1100" dirty="0"/>
                        <a:t>2) опыт выполнения участником закупки, являющимся застройщиком, работ по строительству, реконструкции линейного объекта, за исключением автомобильной дороги.</a:t>
                      </a:r>
                    </a:p>
                    <a:p>
                      <a:r>
                        <a:rPr lang="ru-RU" sz="1100" dirty="0"/>
                        <a:t>Цена выполненных работ по договору, предусмотренному пунктом 1 настоящей графы настоящей позиции, цена выполненных работ, предусмотренных пунктом 2 настоящей графы настоящей позиции, должна составлять:</a:t>
                      </a:r>
                    </a:p>
                    <a:p>
                      <a:r>
                        <a:rPr lang="ru-RU" sz="1100" dirty="0"/>
                        <a:t> - не менее 50 процентов начальной (максимальной) цены контракта, заключаемого по результатам определения поставщика (подрядчика, исполнителя), если начальная (максимальная) цена контракта</a:t>
                      </a:r>
                    </a:p>
                    <a:p>
                      <a:r>
                        <a:rPr lang="ru-RU" sz="1100" dirty="0">
                          <a:solidFill>
                            <a:srgbClr val="FF0000"/>
                          </a:solidFill>
                        </a:rPr>
                        <a:t>не превышает 100 млн. рублей;</a:t>
                      </a:r>
                    </a:p>
                    <a:p>
                      <a:r>
                        <a:rPr lang="ru-RU" sz="1100" dirty="0"/>
                        <a:t> - не менее 40 процентов начальной (максимальной) цены контракта, заключаемого по результатам определения поставщика (подрядчика, исполнителя), если начальная (максимальная) цена контракта составляет или превышает 100 млн. рублей, но не превышает 500 млн. рублей;</a:t>
                      </a:r>
                    </a:p>
                    <a:p>
                      <a:r>
                        <a:rPr lang="ru-RU" sz="1100" dirty="0"/>
                        <a:t> - не менее 30 процентов начальной (максимальной) цены контракта, заключаемого по результатам определения поставщика (подрядчика, исполнителя), если начальная (максимальная) цена контракта составляет или превышает 500 млн. рублей</a:t>
                      </a:r>
                    </a:p>
                  </a:txBody>
                  <a:tcPr/>
                </a:tc>
                <a:tc>
                  <a:txBody>
                    <a:bodyPr/>
                    <a:lstStyle/>
                    <a:p>
                      <a:r>
                        <a:rPr lang="ru-RU" sz="1100" dirty="0"/>
                        <a:t>наличие за последние 5 лет до даты подачи заявки на участие в закупке опыта исполнения (с учетом правопреемства) одного контракта (договора) на выполнение работ по строительству, реконструкции линейного объекта.</a:t>
                      </a:r>
                    </a:p>
                    <a:p>
                      <a:r>
                        <a:rPr lang="ru-RU" sz="1100" dirty="0"/>
                        <a:t>При этом стоимость такого одного исполненного контракта (договора) должна составлять:</a:t>
                      </a:r>
                    </a:p>
                    <a:p>
                      <a:r>
                        <a:rPr lang="ru-RU" sz="1100" dirty="0"/>
                        <a:t>- не менее 50 процентов начальной (максимальной) цены контракта (цены лота), на право заключить который проводится закупка, если начальная (максимальная) цена контракта (цена лота) для обеспечения федеральных нужд </a:t>
                      </a:r>
                      <a:r>
                        <a:rPr lang="ru-RU" sz="1100" dirty="0">
                          <a:solidFill>
                            <a:srgbClr val="FF0000"/>
                          </a:solidFill>
                        </a:rPr>
                        <a:t>превышает 10 млн. рублей, для обеспечения нужд субъектов Российской Федерации, муниципальных нужд - 5 млн. рублей;</a:t>
                      </a:r>
                    </a:p>
                    <a:p>
                      <a:r>
                        <a:rPr lang="ru-RU" sz="1100" dirty="0"/>
                        <a:t>- не менее 40 процентов начальной (максимальной) цены контракта (цены лота), на право заключить который проводится закупка, если начальная (максимальная) цена контракта (цена лота) превышает 100 млн. рублей;</a:t>
                      </a:r>
                    </a:p>
                    <a:p>
                      <a:r>
                        <a:rPr lang="ru-RU" sz="1100" dirty="0"/>
                        <a:t>- не менее 30 процентов начальной (максимальной) цены контракта (цены лота), на право заключить который проводится закупка, если начальная (максимальная) цена контракта (цена лота) превышает 500 млн. рублей;</a:t>
                      </a:r>
                    </a:p>
                  </a:txBody>
                  <a:tcPr/>
                </a:tc>
                <a:extLst>
                  <a:ext uri="{0D108BD9-81ED-4DB2-BD59-A6C34878D82A}">
                    <a16:rowId xmlns:a16="http://schemas.microsoft.com/office/drawing/2014/main" val="10003"/>
                  </a:ext>
                </a:extLst>
              </a:tr>
              <a:tr h="370840">
                <a:tc>
                  <a:txBody>
                    <a:bodyPr/>
                    <a:lstStyle/>
                    <a:p>
                      <a:r>
                        <a:rPr lang="ru-RU" sz="1000" dirty="0"/>
                        <a:t>Информация и документы</a:t>
                      </a:r>
                    </a:p>
                  </a:txBody>
                  <a:tcPr/>
                </a:tc>
                <a:tc>
                  <a:txBody>
                    <a:bodyPr/>
                    <a:lstStyle/>
                    <a:p>
                      <a:r>
                        <a:rPr lang="ru-RU" sz="1100" dirty="0"/>
                        <a:t>в случае наличия опыта, предусмотренного пунктом 1 графы "Дополнительные требования</a:t>
                      </a:r>
                    </a:p>
                    <a:p>
                      <a:r>
                        <a:rPr lang="ru-RU" sz="1100" dirty="0"/>
                        <a:t>к участникам закупки" настоящей позиции:</a:t>
                      </a:r>
                    </a:p>
                    <a:p>
                      <a:r>
                        <a:rPr lang="ru-RU" sz="1100" dirty="0"/>
                        <a:t>1) исполненный договор;</a:t>
                      </a:r>
                    </a:p>
                    <a:p>
                      <a:r>
                        <a:rPr lang="ru-RU" sz="1100" dirty="0"/>
                        <a:t>2) </a:t>
                      </a:r>
                      <a:r>
                        <a:rPr lang="ru-RU" sz="1100" dirty="0">
                          <a:solidFill>
                            <a:srgbClr val="FF0000"/>
                          </a:solidFill>
                        </a:rPr>
                        <a:t>акт приемки объекта капитального строительства, а также акт выполненных работ, подтверждающий цену выполненных работ, если акт приемки объекта капитального строительства не содержит цену выполненных работ;</a:t>
                      </a:r>
                    </a:p>
                    <a:p>
                      <a:r>
                        <a:rPr lang="ru-RU" sz="1100" dirty="0"/>
                        <a:t>3) разрешение на ввод объекта капитального строительства в эксплуатацию (за исключением случаев, при которых такое разрешение не выдается в соответствии с законодательством о градостроительной деятельности) </a:t>
                      </a:r>
                      <a:r>
                        <a:rPr lang="ru-RU" sz="1100" dirty="0">
                          <a:solidFill>
                            <a:srgbClr val="FF0000"/>
                          </a:solidFill>
                        </a:rPr>
                        <a:t>или решение о технической готовности линейного объекта инфраструктуры к временной эксплуатации.</a:t>
                      </a:r>
                    </a:p>
                    <a:p>
                      <a:r>
                        <a:rPr lang="ru-RU" sz="1100" dirty="0"/>
                        <a:t>В случае наличия опыта, предусмотренного пунктом 2 графы "Дополнительные требования к участникам закупки« настоящей позиции:</a:t>
                      </a:r>
                    </a:p>
                    <a:p>
                      <a:r>
                        <a:rPr lang="ru-RU" sz="1100" dirty="0"/>
                        <a:t>1) раздел 11 "</a:t>
                      </a:r>
                      <a:r>
                        <a:rPr lang="ru-RU" sz="1100" dirty="0">
                          <a:solidFill>
                            <a:srgbClr val="FF0000"/>
                          </a:solidFill>
                        </a:rPr>
                        <a:t>Смета на строительство объектов капитального строительства" проектной документации;</a:t>
                      </a:r>
                    </a:p>
                    <a:p>
                      <a:r>
                        <a:rPr lang="ru-RU" sz="1100" dirty="0"/>
                        <a:t>2) разрешение на ввод объекта капитального строительства в эксплуатацию </a:t>
                      </a:r>
                      <a:r>
                        <a:rPr lang="ru-RU" sz="1100" dirty="0">
                          <a:solidFill>
                            <a:srgbClr val="FF0000"/>
                          </a:solidFill>
                        </a:rPr>
                        <a:t>или решение</a:t>
                      </a:r>
                    </a:p>
                    <a:p>
                      <a:r>
                        <a:rPr lang="ru-RU" sz="1100" dirty="0">
                          <a:solidFill>
                            <a:srgbClr val="FF0000"/>
                          </a:solidFill>
                        </a:rPr>
                        <a:t>о технической готовности линейного объекта инфраструктуры к временной эксплуатации</a:t>
                      </a:r>
                    </a:p>
                  </a:txBody>
                  <a:tcPr/>
                </a:tc>
                <a:tc>
                  <a:txBody>
                    <a:bodyPr/>
                    <a:lstStyle/>
                    <a:p>
                      <a:r>
                        <a:rPr lang="ru-RU" sz="1100" dirty="0">
                          <a:solidFill>
                            <a:schemeClr val="tx1"/>
                          </a:solidFill>
                        </a:rPr>
                        <a:t> - копия исполненного контракта (договора);</a:t>
                      </a:r>
                    </a:p>
                    <a:p>
                      <a:r>
                        <a:rPr lang="ru-RU" sz="1100" dirty="0">
                          <a:solidFill>
                            <a:schemeClr val="tx1"/>
                          </a:solidFill>
                        </a:rPr>
                        <a:t> - копия акта (актов) выполненных работ, содержащего (содержащих) все </a:t>
                      </a:r>
                      <a:r>
                        <a:rPr lang="ru-RU" sz="1100" dirty="0">
                          <a:solidFill>
                            <a:srgbClr val="FF0000"/>
                          </a:solidFill>
                        </a:rPr>
                        <a:t>обязательные реквизиты, установленные частью 2 статьи 9 Федерального закона "О бухгалтерском учете</a:t>
                      </a:r>
                      <a:r>
                        <a:rPr lang="ru-RU" sz="1100" dirty="0">
                          <a:solidFill>
                            <a:schemeClr val="tx1"/>
                          </a:solidFill>
                        </a:rPr>
                        <a:t>", и подтверждающего (подтверждающих) стоимость исполненного контракта (договора) (за исключением случая, если застройщик является лицом, осуществляющим строительство). </a:t>
                      </a:r>
                      <a:r>
                        <a:rPr lang="ru-RU" sz="1100" dirty="0">
                          <a:solidFill>
                            <a:srgbClr val="FF0000"/>
                          </a:solidFill>
                        </a:rPr>
                        <a:t>Указанный документ (документы) должен быть подписан (подписаны) не ранее чем за 5 лет до даты окончания срока подачи заявок на участие в закупке;</a:t>
                      </a:r>
                    </a:p>
                    <a:p>
                      <a:r>
                        <a:rPr lang="ru-RU" sz="1100" dirty="0">
                          <a:solidFill>
                            <a:schemeClr val="tx1"/>
                          </a:solidFill>
                        </a:rPr>
                        <a:t> - копия разрешения на ввод объекта капитального строительства в эксплуатацию (за исключением случаев, при которых разрешение на ввод объекта капитального строительства в эксплуатацию не выдается в соответствии с законодательством о градостроительной деятельности). </a:t>
                      </a:r>
                      <a:r>
                        <a:rPr lang="ru-RU" sz="1100" dirty="0">
                          <a:solidFill>
                            <a:srgbClr val="FF0000"/>
                          </a:solidFill>
                        </a:rPr>
                        <a:t>Указанный документ должен быть подписан не ранее чем за 5 лет до даты окончания срока подачи заявок на участие в закупке</a:t>
                      </a:r>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p:cNvGraphicFramePr>
            <a:graphicFrameLocks noGrp="1"/>
          </p:cNvGraphicFramePr>
          <p:nvPr/>
        </p:nvGraphicFramePr>
        <p:xfrm>
          <a:off x="116889" y="438853"/>
          <a:ext cx="11958222" cy="5618480"/>
        </p:xfrm>
        <a:graphic>
          <a:graphicData uri="http://schemas.openxmlformats.org/drawingml/2006/table">
            <a:tbl>
              <a:tblPr firstRow="1" bandRow="1">
                <a:tableStyleId>{F5AB1C69-6EDB-4FF4-983F-18BD219EF322}</a:tableStyleId>
              </a:tblPr>
              <a:tblGrid>
                <a:gridCol w="452762">
                  <a:extLst>
                    <a:ext uri="{9D8B030D-6E8A-4147-A177-3AD203B41FA5}">
                      <a16:colId xmlns:a16="http://schemas.microsoft.com/office/drawing/2014/main" val="20000"/>
                    </a:ext>
                  </a:extLst>
                </a:gridCol>
                <a:gridCol w="6773662">
                  <a:extLst>
                    <a:ext uri="{9D8B030D-6E8A-4147-A177-3AD203B41FA5}">
                      <a16:colId xmlns:a16="http://schemas.microsoft.com/office/drawing/2014/main" val="20001"/>
                    </a:ext>
                  </a:extLst>
                </a:gridCol>
                <a:gridCol w="4731798">
                  <a:extLst>
                    <a:ext uri="{9D8B030D-6E8A-4147-A177-3AD203B41FA5}">
                      <a16:colId xmlns:a16="http://schemas.microsoft.com/office/drawing/2014/main" val="20002"/>
                    </a:ext>
                  </a:extLst>
                </a:gridCol>
              </a:tblGrid>
              <a:tr h="370840">
                <a:tc>
                  <a:txBody>
                    <a:bodyPr/>
                    <a:lstStyle/>
                    <a:p>
                      <a:endParaRPr lang="ru-RU" sz="1400" dirty="0"/>
                    </a:p>
                  </a:txBody>
                  <a:tcPr/>
                </a:tc>
                <a:tc>
                  <a:txBody>
                    <a:bodyPr/>
                    <a:lstStyle/>
                    <a:p>
                      <a:pPr algn="ctr"/>
                      <a:r>
                        <a:rPr lang="ru-RU" sz="1400" dirty="0"/>
                        <a:t>2571 ПП</a:t>
                      </a:r>
                    </a:p>
                  </a:txBody>
                  <a:tcPr/>
                </a:tc>
                <a:tc>
                  <a:txBody>
                    <a:bodyPr/>
                    <a:lstStyle/>
                    <a:p>
                      <a:pPr algn="ctr"/>
                      <a:r>
                        <a:rPr lang="ru-RU" sz="1400" dirty="0"/>
                        <a:t>99 ПП</a:t>
                      </a:r>
                    </a:p>
                  </a:txBody>
                  <a:tcPr/>
                </a:tc>
                <a:extLst>
                  <a:ext uri="{0D108BD9-81ED-4DB2-BD59-A6C34878D82A}">
                    <a16:rowId xmlns:a16="http://schemas.microsoft.com/office/drawing/2014/main" val="10000"/>
                  </a:ext>
                </a:extLst>
              </a:tr>
              <a:tr h="370840">
                <a:tc>
                  <a:txBody>
                    <a:bodyPr/>
                    <a:lstStyle/>
                    <a:p>
                      <a:endParaRPr lang="ru-RU" sz="1200"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400" b="1" i="0" u="none" strike="noStrike" kern="1200" cap="none" spc="0" normalizeH="0" baseline="0" noProof="0" dirty="0">
                          <a:ln>
                            <a:noFill/>
                          </a:ln>
                          <a:solidFill>
                            <a:prstClr val="black"/>
                          </a:solidFill>
                          <a:effectLst/>
                          <a:uLnTx/>
                          <a:uFillTx/>
                          <a:latin typeface="+mn-lt"/>
                          <a:ea typeface="+mn-ea"/>
                          <a:cs typeface="+mn-cs"/>
                        </a:rPr>
                        <a:t>если НМЦК для обеспечения </a:t>
                      </a:r>
                      <a:r>
                        <a:rPr kumimoji="0" lang="ru-RU" sz="1400" b="1" i="0" u="none" strike="noStrike" kern="1200" cap="none" spc="0" normalizeH="0" baseline="0" noProof="0" dirty="0" err="1">
                          <a:ln>
                            <a:noFill/>
                          </a:ln>
                          <a:solidFill>
                            <a:prstClr val="black"/>
                          </a:solidFill>
                          <a:effectLst/>
                          <a:uLnTx/>
                          <a:uFillTx/>
                          <a:latin typeface="+mn-lt"/>
                          <a:ea typeface="+mn-ea"/>
                          <a:cs typeface="+mn-cs"/>
                        </a:rPr>
                        <a:t>фед</a:t>
                      </a:r>
                      <a:r>
                        <a:rPr kumimoji="0" lang="ru-RU" sz="1400" b="1" i="0" u="none" strike="noStrike" kern="1200" cap="none" spc="0" normalizeH="0" baseline="0" noProof="0" dirty="0">
                          <a:ln>
                            <a:noFill/>
                          </a:ln>
                          <a:solidFill>
                            <a:prstClr val="black"/>
                          </a:solidFill>
                          <a:effectLst/>
                          <a:uLnTx/>
                          <a:uFillTx/>
                          <a:latin typeface="+mn-lt"/>
                          <a:ea typeface="+mn-ea"/>
                          <a:cs typeface="+mn-cs"/>
                        </a:rPr>
                        <a:t>. нужд превышает 10 млн. рублей, для обеспечения нужд субъектов РФ, </a:t>
                      </a:r>
                      <a:r>
                        <a:rPr kumimoji="0" lang="ru-RU" sz="1400" b="1" i="0" u="none" strike="noStrike" kern="1200" cap="none" spc="0" normalizeH="0" baseline="0" noProof="0" dirty="0" err="1">
                          <a:ln>
                            <a:noFill/>
                          </a:ln>
                          <a:solidFill>
                            <a:prstClr val="black"/>
                          </a:solidFill>
                          <a:effectLst/>
                          <a:uLnTx/>
                          <a:uFillTx/>
                          <a:latin typeface="+mn-lt"/>
                          <a:ea typeface="+mn-ea"/>
                          <a:cs typeface="+mn-cs"/>
                        </a:rPr>
                        <a:t>мун</a:t>
                      </a:r>
                      <a:r>
                        <a:rPr kumimoji="0" lang="ru-RU" sz="1400" b="1" i="0" u="none" strike="noStrike" kern="1200" cap="none" spc="0" normalizeH="0" baseline="0" noProof="0" dirty="0">
                          <a:ln>
                            <a:noFill/>
                          </a:ln>
                          <a:solidFill>
                            <a:prstClr val="black"/>
                          </a:solidFill>
                          <a:effectLst/>
                          <a:uLnTx/>
                          <a:uFillTx/>
                          <a:latin typeface="+mn-lt"/>
                          <a:ea typeface="+mn-ea"/>
                          <a:cs typeface="+mn-cs"/>
                        </a:rPr>
                        <a:t>. нужд - 5 млн. рублей</a:t>
                      </a:r>
                    </a:p>
                  </a:txBody>
                  <a:tcPr/>
                </a:tc>
                <a:tc hMerge="1">
                  <a:txBody>
                    <a:bodyPr/>
                    <a:lstStyle/>
                    <a:p>
                      <a:endParaRPr lang="ru-RU"/>
                    </a:p>
                  </a:txBody>
                  <a:tcPr/>
                </a:tc>
                <a:extLst>
                  <a:ext uri="{0D108BD9-81ED-4DB2-BD59-A6C34878D82A}">
                    <a16:rowId xmlns:a16="http://schemas.microsoft.com/office/drawing/2014/main" val="10001"/>
                  </a:ext>
                </a:extLst>
              </a:tr>
              <a:tr h="370840">
                <a:tc>
                  <a:txBody>
                    <a:bodyPr/>
                    <a:lstStyle/>
                    <a:p>
                      <a:r>
                        <a:rPr lang="ru-RU" sz="1200" dirty="0"/>
                        <a:t>Объект</a:t>
                      </a:r>
                    </a:p>
                  </a:txBody>
                  <a:tcPr/>
                </a:tc>
                <a:tc>
                  <a:txBody>
                    <a:bodyPr/>
                    <a:lstStyle/>
                    <a:p>
                      <a:r>
                        <a:rPr lang="ru-RU" sz="1400" dirty="0">
                          <a:solidFill>
                            <a:schemeClr val="tx1"/>
                          </a:solidFill>
                        </a:rPr>
                        <a:t>Работы по строительству некапитального строения, сооружения (строений, сооружений), благоустройству территории</a:t>
                      </a:r>
                    </a:p>
                  </a:txBody>
                  <a:tcPr/>
                </a:tc>
                <a:tc>
                  <a:txBody>
                    <a:bodyPr/>
                    <a:lstStyle/>
                    <a:p>
                      <a:r>
                        <a:rPr lang="ru-RU" sz="1400" dirty="0">
                          <a:solidFill>
                            <a:schemeClr val="tx1"/>
                          </a:solidFill>
                        </a:rPr>
                        <a:t>Выполнение работ по строительству некапитального строения, сооружения (строений, сооружений), благоустройству территории</a:t>
                      </a:r>
                    </a:p>
                  </a:txBody>
                  <a:tcPr/>
                </a:tc>
                <a:extLst>
                  <a:ext uri="{0D108BD9-81ED-4DB2-BD59-A6C34878D82A}">
                    <a16:rowId xmlns:a16="http://schemas.microsoft.com/office/drawing/2014/main" val="10002"/>
                  </a:ext>
                </a:extLst>
              </a:tr>
              <a:tr h="370840">
                <a:tc>
                  <a:txBody>
                    <a:bodyPr/>
                    <a:lstStyle/>
                    <a:p>
                      <a:r>
                        <a:rPr lang="ru-RU" sz="1200" dirty="0"/>
                        <a:t>Доп. Требования к участникам</a:t>
                      </a:r>
                    </a:p>
                  </a:txBody>
                  <a:tcPr/>
                </a:tc>
                <a:tc>
                  <a:txBody>
                    <a:bodyPr/>
                    <a:lstStyle/>
                    <a:p>
                      <a:r>
                        <a:rPr lang="ru-RU" sz="1400" dirty="0">
                          <a:solidFill>
                            <a:schemeClr val="tx1"/>
                          </a:solidFill>
                        </a:rPr>
                        <a:t>наличие у участника закупки следующего опыта выполнения работ:</a:t>
                      </a:r>
                    </a:p>
                    <a:p>
                      <a:r>
                        <a:rPr lang="ru-RU" sz="1400" dirty="0">
                          <a:solidFill>
                            <a:schemeClr val="tx1"/>
                          </a:solidFill>
                        </a:rPr>
                        <a:t>1) опыт исполнения договора, предусматривающего выполнение работ</a:t>
                      </a:r>
                    </a:p>
                    <a:p>
                      <a:r>
                        <a:rPr lang="ru-RU" sz="1400" dirty="0">
                          <a:solidFill>
                            <a:schemeClr val="tx1"/>
                          </a:solidFill>
                        </a:rPr>
                        <a:t>по строительству некапитального строения, сооружения (строений, сооружений), благоустройству территории;</a:t>
                      </a:r>
                    </a:p>
                    <a:p>
                      <a:endParaRPr lang="ru-RU" sz="1400" dirty="0">
                        <a:solidFill>
                          <a:schemeClr val="tx1"/>
                        </a:solidFill>
                      </a:endParaRPr>
                    </a:p>
                    <a:p>
                      <a:r>
                        <a:rPr lang="ru-RU" sz="1400" dirty="0">
                          <a:solidFill>
                            <a:schemeClr val="tx1"/>
                          </a:solidFill>
                        </a:rPr>
                        <a:t>2) опыт исполнения договора строительного подряда, предусматривающего выполнение работ по строительству, реконструкции объекта капитального строительства (в том числе линейного объекта);</a:t>
                      </a:r>
                    </a:p>
                    <a:p>
                      <a:endParaRPr lang="ru-RU" sz="1400" dirty="0">
                        <a:solidFill>
                          <a:schemeClr val="tx1"/>
                        </a:solidFill>
                      </a:endParaRPr>
                    </a:p>
                    <a:p>
                      <a:r>
                        <a:rPr lang="ru-RU" sz="1400" dirty="0">
                          <a:solidFill>
                            <a:schemeClr val="tx1"/>
                          </a:solidFill>
                        </a:rPr>
                        <a:t>3) опыт выполнения участником закупки, являющимся застройщиком, работ по строительству, реконструкции объекта капитального строительства (в том числе линейного объекта).</a:t>
                      </a:r>
                    </a:p>
                    <a:p>
                      <a:r>
                        <a:rPr lang="ru-RU" sz="1400" dirty="0">
                          <a:solidFill>
                            <a:srgbClr val="FF0000"/>
                          </a:solidFill>
                        </a:rPr>
                        <a:t>Цена выполненных работ по договорам, предусмотренных пунктами 1 и 2 настоящей графы настоящей позиции, цена выполненных работ, предусмотренных пунктом 3 настоящей графы настоящей позиции</a:t>
                      </a:r>
                      <a:r>
                        <a:rPr lang="ru-RU" sz="1400" dirty="0">
                          <a:solidFill>
                            <a:schemeClr val="tx1"/>
                          </a:solidFill>
                        </a:rPr>
                        <a:t>, должна составлять</a:t>
                      </a:r>
                    </a:p>
                    <a:p>
                      <a:r>
                        <a:rPr lang="ru-RU" sz="1400" dirty="0">
                          <a:solidFill>
                            <a:schemeClr val="tx1"/>
                          </a:solidFill>
                        </a:rPr>
                        <a:t>не менее 20 процентов начальной (максимальной) цены контракта, заключаемого по результатам определения поставщика (подрядчика, исполнителя)</a:t>
                      </a:r>
                    </a:p>
                  </a:txBody>
                  <a:tcPr/>
                </a:tc>
                <a:tc>
                  <a:txBody>
                    <a:bodyPr/>
                    <a:lstStyle/>
                    <a:p>
                      <a:r>
                        <a:rPr lang="ru-RU" sz="1400" dirty="0">
                          <a:solidFill>
                            <a:schemeClr val="tx1"/>
                          </a:solidFill>
                        </a:rPr>
                        <a:t>наличие за последние 5 лет до даты подачи заявки на участие в закупке опыта исполнения (с учетом правопреемства) одного контракта (договора) на выполнение работ по строительству, реконструкции объекта капитального строительства, в том числе линейного объекта, либо одного контракта (договора), заключенного в соответствии с Федеральным законом "О контрактной системе в сфере закупок товаров, работ, услуг для обеспечения государственных и муниципальных нужд" или Федеральным законом "О закупках товаров, работ, услуг отдельными видами юридических лиц" на выполнение работ по строительству некапитального строения, сооружения (строений, сооружений), благоустройству территории.</a:t>
                      </a:r>
                    </a:p>
                    <a:p>
                      <a:endParaRPr lang="ru-RU" sz="1400" dirty="0">
                        <a:solidFill>
                          <a:schemeClr val="tx1"/>
                        </a:solidFill>
                      </a:endParaRPr>
                    </a:p>
                    <a:p>
                      <a:r>
                        <a:rPr lang="ru-RU" sz="1400" dirty="0">
                          <a:solidFill>
                            <a:schemeClr val="tx1"/>
                          </a:solidFill>
                        </a:rPr>
                        <a:t>При этом стоимость такого одного контракта (договора) должна составлять не менее 20 процентов начальной (максимальной) цены контракта (цены лота), на право заключить который проводится закупка</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stretch>
            <a:fillRect/>
          </a:stretch>
        </p:blipFill>
        <p:spPr>
          <a:xfrm>
            <a:off x="2961314" y="486561"/>
            <a:ext cx="6157663" cy="5254174"/>
          </a:xfrm>
        </p:spPr>
      </p:pic>
      <p:sp>
        <p:nvSpPr>
          <p:cNvPr id="8" name="Прямоугольник 7"/>
          <p:cNvSpPr/>
          <p:nvPr/>
        </p:nvSpPr>
        <p:spPr>
          <a:xfrm>
            <a:off x="2894202" y="6090407"/>
            <a:ext cx="6224775" cy="62917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pic>
        <p:nvPicPr>
          <p:cNvPr id="7" name="Рисунок 6"/>
          <p:cNvPicPr>
            <a:picLocks noChangeAspect="1"/>
          </p:cNvPicPr>
          <p:nvPr/>
        </p:nvPicPr>
        <p:blipFill>
          <a:blip r:embed="rId3"/>
          <a:stretch>
            <a:fillRect/>
          </a:stretch>
        </p:blipFill>
        <p:spPr>
          <a:xfrm>
            <a:off x="2861052" y="6075988"/>
            <a:ext cx="6257925" cy="628650"/>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p:cNvGraphicFramePr>
            <a:graphicFrameLocks noGrp="1"/>
          </p:cNvGraphicFramePr>
          <p:nvPr/>
        </p:nvGraphicFramePr>
        <p:xfrm>
          <a:off x="116889" y="30480"/>
          <a:ext cx="11958222" cy="6868160"/>
        </p:xfrm>
        <a:graphic>
          <a:graphicData uri="http://schemas.openxmlformats.org/drawingml/2006/table">
            <a:tbl>
              <a:tblPr firstRow="1" bandRow="1">
                <a:tableStyleId>{F5AB1C69-6EDB-4FF4-983F-18BD219EF322}</a:tableStyleId>
              </a:tblPr>
              <a:tblGrid>
                <a:gridCol w="452762">
                  <a:extLst>
                    <a:ext uri="{9D8B030D-6E8A-4147-A177-3AD203B41FA5}">
                      <a16:colId xmlns:a16="http://schemas.microsoft.com/office/drawing/2014/main" val="20000"/>
                    </a:ext>
                  </a:extLst>
                </a:gridCol>
                <a:gridCol w="6773662">
                  <a:extLst>
                    <a:ext uri="{9D8B030D-6E8A-4147-A177-3AD203B41FA5}">
                      <a16:colId xmlns:a16="http://schemas.microsoft.com/office/drawing/2014/main" val="20001"/>
                    </a:ext>
                  </a:extLst>
                </a:gridCol>
                <a:gridCol w="4731798">
                  <a:extLst>
                    <a:ext uri="{9D8B030D-6E8A-4147-A177-3AD203B41FA5}">
                      <a16:colId xmlns:a16="http://schemas.microsoft.com/office/drawing/2014/main" val="20002"/>
                    </a:ext>
                  </a:extLst>
                </a:gridCol>
              </a:tblGrid>
              <a:tr h="370840">
                <a:tc>
                  <a:txBody>
                    <a:bodyPr/>
                    <a:lstStyle/>
                    <a:p>
                      <a:endParaRPr lang="ru-RU" sz="1400" dirty="0"/>
                    </a:p>
                  </a:txBody>
                  <a:tcPr/>
                </a:tc>
                <a:tc>
                  <a:txBody>
                    <a:bodyPr/>
                    <a:lstStyle/>
                    <a:p>
                      <a:pPr algn="ctr"/>
                      <a:r>
                        <a:rPr lang="ru-RU" sz="1400" dirty="0"/>
                        <a:t>2571 ПП</a:t>
                      </a:r>
                    </a:p>
                  </a:txBody>
                  <a:tcPr/>
                </a:tc>
                <a:tc>
                  <a:txBody>
                    <a:bodyPr/>
                    <a:lstStyle/>
                    <a:p>
                      <a:pPr algn="ctr"/>
                      <a:r>
                        <a:rPr lang="ru-RU" sz="1400" dirty="0"/>
                        <a:t>99 ПП</a:t>
                      </a:r>
                    </a:p>
                  </a:txBody>
                  <a:tcPr/>
                </a:tc>
                <a:extLst>
                  <a:ext uri="{0D108BD9-81ED-4DB2-BD59-A6C34878D82A}">
                    <a16:rowId xmlns:a16="http://schemas.microsoft.com/office/drawing/2014/main" val="10000"/>
                  </a:ext>
                </a:extLst>
              </a:tr>
              <a:tr h="370840">
                <a:tc>
                  <a:txBody>
                    <a:bodyPr/>
                    <a:lstStyle/>
                    <a:p>
                      <a:endParaRPr lang="ru-RU" sz="1200"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400" b="1" i="0" u="none" strike="noStrike" kern="1200" cap="none" spc="0" normalizeH="0" baseline="0" noProof="0" dirty="0">
                          <a:ln>
                            <a:noFill/>
                          </a:ln>
                          <a:solidFill>
                            <a:prstClr val="black"/>
                          </a:solidFill>
                          <a:effectLst/>
                          <a:uLnTx/>
                          <a:uFillTx/>
                          <a:latin typeface="+mn-lt"/>
                          <a:ea typeface="+mn-ea"/>
                          <a:cs typeface="+mn-cs"/>
                        </a:rPr>
                        <a:t>если НМЦК для обеспечения </a:t>
                      </a:r>
                      <a:r>
                        <a:rPr kumimoji="0" lang="ru-RU" sz="1400" b="1" i="0" u="none" strike="noStrike" kern="1200" cap="none" spc="0" normalizeH="0" baseline="0" noProof="0" dirty="0" err="1">
                          <a:ln>
                            <a:noFill/>
                          </a:ln>
                          <a:solidFill>
                            <a:prstClr val="black"/>
                          </a:solidFill>
                          <a:effectLst/>
                          <a:uLnTx/>
                          <a:uFillTx/>
                          <a:latin typeface="+mn-lt"/>
                          <a:ea typeface="+mn-ea"/>
                          <a:cs typeface="+mn-cs"/>
                        </a:rPr>
                        <a:t>фед</a:t>
                      </a:r>
                      <a:r>
                        <a:rPr kumimoji="0" lang="ru-RU" sz="1400" b="1" i="0" u="none" strike="noStrike" kern="1200" cap="none" spc="0" normalizeH="0" baseline="0" noProof="0" dirty="0">
                          <a:ln>
                            <a:noFill/>
                          </a:ln>
                          <a:solidFill>
                            <a:prstClr val="black"/>
                          </a:solidFill>
                          <a:effectLst/>
                          <a:uLnTx/>
                          <a:uFillTx/>
                          <a:latin typeface="+mn-lt"/>
                          <a:ea typeface="+mn-ea"/>
                          <a:cs typeface="+mn-cs"/>
                        </a:rPr>
                        <a:t>. нужд превышает 10 млн. рублей, для обеспечения нужд субъектов РФ, </a:t>
                      </a:r>
                      <a:r>
                        <a:rPr kumimoji="0" lang="ru-RU" sz="1400" b="1" i="0" u="none" strike="noStrike" kern="1200" cap="none" spc="0" normalizeH="0" baseline="0" noProof="0" dirty="0" err="1">
                          <a:ln>
                            <a:noFill/>
                          </a:ln>
                          <a:solidFill>
                            <a:prstClr val="black"/>
                          </a:solidFill>
                          <a:effectLst/>
                          <a:uLnTx/>
                          <a:uFillTx/>
                          <a:latin typeface="+mn-lt"/>
                          <a:ea typeface="+mn-ea"/>
                          <a:cs typeface="+mn-cs"/>
                        </a:rPr>
                        <a:t>мун</a:t>
                      </a:r>
                      <a:r>
                        <a:rPr kumimoji="0" lang="ru-RU" sz="1400" b="1" i="0" u="none" strike="noStrike" kern="1200" cap="none" spc="0" normalizeH="0" baseline="0" noProof="0" dirty="0">
                          <a:ln>
                            <a:noFill/>
                          </a:ln>
                          <a:solidFill>
                            <a:prstClr val="black"/>
                          </a:solidFill>
                          <a:effectLst/>
                          <a:uLnTx/>
                          <a:uFillTx/>
                          <a:latin typeface="+mn-lt"/>
                          <a:ea typeface="+mn-ea"/>
                          <a:cs typeface="+mn-cs"/>
                        </a:rPr>
                        <a:t>. нужд - 5 млн. рублей</a:t>
                      </a:r>
                    </a:p>
                  </a:txBody>
                  <a:tcPr/>
                </a:tc>
                <a:tc hMerge="1">
                  <a:txBody>
                    <a:bodyPr/>
                    <a:lstStyle/>
                    <a:p>
                      <a:endParaRPr lang="ru-RU"/>
                    </a:p>
                  </a:txBody>
                  <a:tcPr/>
                </a:tc>
                <a:extLst>
                  <a:ext uri="{0D108BD9-81ED-4DB2-BD59-A6C34878D82A}">
                    <a16:rowId xmlns:a16="http://schemas.microsoft.com/office/drawing/2014/main" val="10001"/>
                  </a:ext>
                </a:extLst>
              </a:tr>
              <a:tr h="370840">
                <a:tc>
                  <a:txBody>
                    <a:bodyPr/>
                    <a:lstStyle/>
                    <a:p>
                      <a:r>
                        <a:rPr lang="ru-RU" sz="1200" dirty="0"/>
                        <a:t>Объект</a:t>
                      </a:r>
                    </a:p>
                  </a:txBody>
                  <a:tcPr/>
                </a:tc>
                <a:tc>
                  <a:txBody>
                    <a:bodyPr/>
                    <a:lstStyle/>
                    <a:p>
                      <a:r>
                        <a:rPr lang="ru-RU" sz="1300" dirty="0">
                          <a:solidFill>
                            <a:schemeClr val="tx1"/>
                          </a:solidFill>
                        </a:rPr>
                        <a:t>Работы по строительству некапитального строения, сооружения (строений, сооружений), благоустройству территории</a:t>
                      </a:r>
                    </a:p>
                  </a:txBody>
                  <a:tcPr/>
                </a:tc>
                <a:tc>
                  <a:txBody>
                    <a:bodyPr/>
                    <a:lstStyle/>
                    <a:p>
                      <a:r>
                        <a:rPr lang="ru-RU" sz="1300" dirty="0">
                          <a:solidFill>
                            <a:schemeClr val="tx1"/>
                          </a:solidFill>
                        </a:rPr>
                        <a:t>Выполнение работ по строительству некапитального строения, сооружения (строений, сооружений), благоустройству территории</a:t>
                      </a:r>
                    </a:p>
                  </a:txBody>
                  <a:tcPr/>
                </a:tc>
                <a:extLst>
                  <a:ext uri="{0D108BD9-81ED-4DB2-BD59-A6C34878D82A}">
                    <a16:rowId xmlns:a16="http://schemas.microsoft.com/office/drawing/2014/main" val="10002"/>
                  </a:ext>
                </a:extLst>
              </a:tr>
              <a:tr h="370840">
                <a:tc>
                  <a:txBody>
                    <a:bodyPr/>
                    <a:lstStyle/>
                    <a:p>
                      <a:r>
                        <a:rPr lang="ru-RU" sz="1200" dirty="0"/>
                        <a:t>Информация и документы</a:t>
                      </a:r>
                    </a:p>
                  </a:txBody>
                  <a:tcPr/>
                </a:tc>
                <a:tc>
                  <a:txBody>
                    <a:bodyPr/>
                    <a:lstStyle/>
                    <a:p>
                      <a:r>
                        <a:rPr lang="ru-RU" sz="1300" dirty="0">
                          <a:solidFill>
                            <a:schemeClr val="tx1"/>
                          </a:solidFill>
                        </a:rPr>
                        <a:t>в случае наличия опыта, предусмотренного пунктом 1 графы "Дополнительные требования к участникам закупки"</a:t>
                      </a:r>
                    </a:p>
                    <a:p>
                      <a:r>
                        <a:rPr lang="ru-RU" sz="1300" dirty="0">
                          <a:solidFill>
                            <a:schemeClr val="tx1"/>
                          </a:solidFill>
                        </a:rPr>
                        <a:t>настоящей позиции:</a:t>
                      </a:r>
                    </a:p>
                    <a:p>
                      <a:r>
                        <a:rPr lang="ru-RU" sz="1300" dirty="0">
                          <a:solidFill>
                            <a:schemeClr val="tx1"/>
                          </a:solidFill>
                        </a:rPr>
                        <a:t>1) исполненный договор;</a:t>
                      </a:r>
                    </a:p>
                    <a:p>
                      <a:r>
                        <a:rPr lang="ru-RU" sz="1300" dirty="0">
                          <a:solidFill>
                            <a:schemeClr val="tx1"/>
                          </a:solidFill>
                        </a:rPr>
                        <a:t>2) акт выполненных работ, подтверждающий цену выполненных работ.</a:t>
                      </a:r>
                    </a:p>
                    <a:p>
                      <a:endParaRPr lang="ru-RU" sz="1300" dirty="0">
                        <a:solidFill>
                          <a:schemeClr val="tx1"/>
                        </a:solidFill>
                      </a:endParaRPr>
                    </a:p>
                    <a:p>
                      <a:r>
                        <a:rPr lang="ru-RU" sz="1300" dirty="0">
                          <a:solidFill>
                            <a:schemeClr val="tx1"/>
                          </a:solidFill>
                        </a:rPr>
                        <a:t>В случае наличия опыта, предусмотренного пунктом 2 графы "Дополнительные требования к участникам закупки« настоящей позиции:</a:t>
                      </a:r>
                    </a:p>
                    <a:p>
                      <a:r>
                        <a:rPr lang="ru-RU" sz="1300" dirty="0">
                          <a:solidFill>
                            <a:schemeClr val="tx1"/>
                          </a:solidFill>
                        </a:rPr>
                        <a:t>1) исполненный договор;</a:t>
                      </a:r>
                    </a:p>
                    <a:p>
                      <a:r>
                        <a:rPr lang="ru-RU" sz="1300" dirty="0">
                          <a:solidFill>
                            <a:schemeClr val="tx1"/>
                          </a:solidFill>
                        </a:rPr>
                        <a:t>2) </a:t>
                      </a:r>
                      <a:r>
                        <a:rPr lang="ru-RU" sz="1300" dirty="0">
                          <a:solidFill>
                            <a:srgbClr val="FF0000"/>
                          </a:solidFill>
                        </a:rPr>
                        <a:t>акт приемки объекта капитального строительства, а также акт выполненных работ, подтверждающий цену выполненных работ, если акт приемки объекта капитального строительства не содержит цену выполненных работ;</a:t>
                      </a:r>
                    </a:p>
                    <a:p>
                      <a:r>
                        <a:rPr lang="ru-RU" sz="1300" dirty="0">
                          <a:solidFill>
                            <a:schemeClr val="tx1"/>
                          </a:solidFill>
                        </a:rPr>
                        <a:t>3) разрешение на ввод объекта капитального строительства в эксплуатацию (за исключением случаев, при которых такое разрешение не выдается в соответствии</a:t>
                      </a:r>
                    </a:p>
                    <a:p>
                      <a:r>
                        <a:rPr lang="ru-RU" sz="1300" dirty="0">
                          <a:solidFill>
                            <a:schemeClr val="tx1"/>
                          </a:solidFill>
                        </a:rPr>
                        <a:t>с законодательством о градостроительной деятельности) </a:t>
                      </a:r>
                      <a:r>
                        <a:rPr lang="ru-RU" sz="1300" dirty="0">
                          <a:solidFill>
                            <a:srgbClr val="FF0000"/>
                          </a:solidFill>
                        </a:rPr>
                        <a:t>или решение о технической готовности линейного объекта инфраструктуры к временной эксплуатации.</a:t>
                      </a:r>
                    </a:p>
                    <a:p>
                      <a:endParaRPr lang="ru-RU" sz="1300" dirty="0">
                        <a:solidFill>
                          <a:schemeClr val="tx1"/>
                        </a:solidFill>
                      </a:endParaRPr>
                    </a:p>
                    <a:p>
                      <a:r>
                        <a:rPr lang="ru-RU" sz="1300" dirty="0">
                          <a:solidFill>
                            <a:schemeClr val="tx1"/>
                          </a:solidFill>
                        </a:rPr>
                        <a:t>В случае наличия опыта, предусмотренного пунктом 3 графы "Дополнительные требования к участникам закупки« настоящей позиции:</a:t>
                      </a:r>
                    </a:p>
                    <a:p>
                      <a:r>
                        <a:rPr lang="ru-RU" sz="1300" dirty="0">
                          <a:solidFill>
                            <a:schemeClr val="tx1"/>
                          </a:solidFill>
                        </a:rPr>
                        <a:t>1) </a:t>
                      </a:r>
                      <a:r>
                        <a:rPr lang="ru-RU" sz="1300" dirty="0">
                          <a:solidFill>
                            <a:srgbClr val="FF0000"/>
                          </a:solidFill>
                        </a:rPr>
                        <a:t>раздел 11 "Смета на строительство объектов капитального строительства" проектной документации;</a:t>
                      </a:r>
                    </a:p>
                    <a:p>
                      <a:r>
                        <a:rPr lang="ru-RU" sz="1300" dirty="0">
                          <a:solidFill>
                            <a:schemeClr val="tx1"/>
                          </a:solidFill>
                        </a:rPr>
                        <a:t>2) разрешение на ввод объекта капитального строительства в эксплуатацию </a:t>
                      </a:r>
                      <a:r>
                        <a:rPr lang="ru-RU" sz="1300" dirty="0">
                          <a:solidFill>
                            <a:srgbClr val="FF0000"/>
                          </a:solidFill>
                        </a:rPr>
                        <a:t>или решение о технической готовности линейного объекта инфраструктуры к временной эксплуатации</a:t>
                      </a:r>
                    </a:p>
                  </a:txBody>
                  <a:tcPr/>
                </a:tc>
                <a:tc>
                  <a:txBody>
                    <a:bodyPr/>
                    <a:lstStyle/>
                    <a:p>
                      <a:r>
                        <a:rPr lang="ru-RU" sz="1300" dirty="0">
                          <a:solidFill>
                            <a:schemeClr val="tx1"/>
                          </a:solidFill>
                        </a:rPr>
                        <a:t>копия исполненного контракта (договора) на выполнение работ по строительству, реконструкции объекта капитального строительства, в том числе линейного объекта, либо копия контракта (договора), сведения о котором содержатся в реестре контрактов, заключенных заказчиками в соответствии с 44-ФЗ или в реестре договоров, заключенных заказчиками по результатам закупки в соответствии с 223-ФЗ, на выполнение работ по строительству некапитального строения, сооружения (строений, сооружений), благоустройству территории;</a:t>
                      </a:r>
                    </a:p>
                    <a:p>
                      <a:endParaRPr lang="ru-RU" sz="1300" dirty="0">
                        <a:solidFill>
                          <a:schemeClr val="tx1"/>
                        </a:solidFill>
                      </a:endParaRPr>
                    </a:p>
                    <a:p>
                      <a:r>
                        <a:rPr lang="ru-RU" sz="1300" dirty="0">
                          <a:solidFill>
                            <a:schemeClr val="tx1"/>
                          </a:solidFill>
                        </a:rPr>
                        <a:t>копия акта (актов) выполненных работ, содержащего (содержащих) все </a:t>
                      </a:r>
                      <a:r>
                        <a:rPr lang="ru-RU" sz="1300" dirty="0">
                          <a:solidFill>
                            <a:srgbClr val="FF0000"/>
                          </a:solidFill>
                        </a:rPr>
                        <a:t>обязательные реквизиты, установленные частью 2 статьи 9 Федерального закона "О бухгалтерском учете", </a:t>
                      </a:r>
                      <a:r>
                        <a:rPr lang="ru-RU" sz="1300" dirty="0">
                          <a:solidFill>
                            <a:schemeClr val="tx1"/>
                          </a:solidFill>
                        </a:rPr>
                        <a:t>и подтверждающего (подтверждающих) стоимость исполненного контракта (договора) (за исключением случая, если застройщик является лицом, осуществляющим строительство). Указанный документ (документы) должен быть подписан (подписаны) не ранее чем за 5 лет до даты окончания срока подачи заявок на участие в закупке;</a:t>
                      </a:r>
                    </a:p>
                    <a:p>
                      <a:endParaRPr lang="ru-RU" sz="1300" dirty="0">
                        <a:solidFill>
                          <a:schemeClr val="tx1"/>
                        </a:solidFill>
                      </a:endParaRPr>
                    </a:p>
                    <a:p>
                      <a:r>
                        <a:rPr lang="ru-RU" sz="1300" dirty="0">
                          <a:solidFill>
                            <a:schemeClr val="tx1"/>
                          </a:solidFill>
                        </a:rPr>
                        <a:t>копия разрешения на ввод объекта капитального строительства в эксплуатацию (за исключением случаев, при которых разрешение на ввод объекта капитального строительства в эксплуатацию не выдается в соответствии с законодательством о градостроительной деятельности). </a:t>
                      </a:r>
                      <a:r>
                        <a:rPr lang="ru-RU" sz="1300" dirty="0">
                          <a:solidFill>
                            <a:srgbClr val="FF0000"/>
                          </a:solidFill>
                        </a:rPr>
                        <a:t>Указанный документ должен быть подписан не ранее чем за 5 лет до даты окончания срока подачи заявок на участие в закупке</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p:cNvGraphicFramePr>
            <a:graphicFrameLocks noGrp="1"/>
          </p:cNvGraphicFramePr>
          <p:nvPr/>
        </p:nvGraphicFramePr>
        <p:xfrm>
          <a:off x="116889" y="234667"/>
          <a:ext cx="11958222" cy="5602500"/>
        </p:xfrm>
        <a:graphic>
          <a:graphicData uri="http://schemas.openxmlformats.org/drawingml/2006/table">
            <a:tbl>
              <a:tblPr firstRow="1" bandRow="1">
                <a:tableStyleId>{F5AB1C69-6EDB-4FF4-983F-18BD219EF322}</a:tableStyleId>
              </a:tblPr>
              <a:tblGrid>
                <a:gridCol w="557814">
                  <a:extLst>
                    <a:ext uri="{9D8B030D-6E8A-4147-A177-3AD203B41FA5}">
                      <a16:colId xmlns:a16="http://schemas.microsoft.com/office/drawing/2014/main" val="20000"/>
                    </a:ext>
                  </a:extLst>
                </a:gridCol>
                <a:gridCol w="6668610">
                  <a:extLst>
                    <a:ext uri="{9D8B030D-6E8A-4147-A177-3AD203B41FA5}">
                      <a16:colId xmlns:a16="http://schemas.microsoft.com/office/drawing/2014/main" val="20001"/>
                    </a:ext>
                  </a:extLst>
                </a:gridCol>
                <a:gridCol w="4731798">
                  <a:extLst>
                    <a:ext uri="{9D8B030D-6E8A-4147-A177-3AD203B41FA5}">
                      <a16:colId xmlns:a16="http://schemas.microsoft.com/office/drawing/2014/main" val="20002"/>
                    </a:ext>
                  </a:extLst>
                </a:gridCol>
              </a:tblGrid>
              <a:tr h="354860">
                <a:tc>
                  <a:txBody>
                    <a:bodyPr/>
                    <a:lstStyle/>
                    <a:p>
                      <a:endParaRPr lang="ru-RU" sz="1400" dirty="0"/>
                    </a:p>
                  </a:txBody>
                  <a:tcPr/>
                </a:tc>
                <a:tc>
                  <a:txBody>
                    <a:bodyPr/>
                    <a:lstStyle/>
                    <a:p>
                      <a:pPr algn="ctr"/>
                      <a:r>
                        <a:rPr lang="ru-RU" sz="1400" dirty="0"/>
                        <a:t>2571 ПП</a:t>
                      </a:r>
                    </a:p>
                  </a:txBody>
                  <a:tcPr/>
                </a:tc>
                <a:tc>
                  <a:txBody>
                    <a:bodyPr/>
                    <a:lstStyle/>
                    <a:p>
                      <a:pPr algn="ctr"/>
                      <a:r>
                        <a:rPr lang="ru-RU" sz="1400" dirty="0"/>
                        <a:t>99 ПП</a:t>
                      </a:r>
                    </a:p>
                  </a:txBody>
                  <a:tcPr/>
                </a:tc>
                <a:extLst>
                  <a:ext uri="{0D108BD9-81ED-4DB2-BD59-A6C34878D82A}">
                    <a16:rowId xmlns:a16="http://schemas.microsoft.com/office/drawing/2014/main" val="10000"/>
                  </a:ext>
                </a:extLst>
              </a:tr>
              <a:tr h="370840">
                <a:tc>
                  <a:txBody>
                    <a:bodyPr/>
                    <a:lstStyle/>
                    <a:p>
                      <a:endParaRPr lang="ru-RU" sz="1400"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400" b="1" i="0" u="none" strike="noStrike" kern="1200" cap="none" spc="0" normalizeH="0" baseline="0" noProof="0" dirty="0">
                          <a:ln>
                            <a:noFill/>
                          </a:ln>
                          <a:solidFill>
                            <a:prstClr val="black"/>
                          </a:solidFill>
                          <a:effectLst/>
                          <a:uLnTx/>
                          <a:uFillTx/>
                          <a:latin typeface="+mn-lt"/>
                          <a:ea typeface="+mn-ea"/>
                          <a:cs typeface="+mn-cs"/>
                        </a:rPr>
                        <a:t>если НМЦК для обеспечения </a:t>
                      </a:r>
                      <a:r>
                        <a:rPr kumimoji="0" lang="ru-RU" sz="1400" b="1" i="0" u="none" strike="noStrike" kern="1200" cap="none" spc="0" normalizeH="0" baseline="0" noProof="0" dirty="0" err="1">
                          <a:ln>
                            <a:noFill/>
                          </a:ln>
                          <a:solidFill>
                            <a:prstClr val="black"/>
                          </a:solidFill>
                          <a:effectLst/>
                          <a:uLnTx/>
                          <a:uFillTx/>
                          <a:latin typeface="+mn-lt"/>
                          <a:ea typeface="+mn-ea"/>
                          <a:cs typeface="+mn-cs"/>
                        </a:rPr>
                        <a:t>фед</a:t>
                      </a:r>
                      <a:r>
                        <a:rPr kumimoji="0" lang="ru-RU" sz="1400" b="1" i="0" u="none" strike="noStrike" kern="1200" cap="none" spc="0" normalizeH="0" baseline="0" noProof="0" dirty="0">
                          <a:ln>
                            <a:noFill/>
                          </a:ln>
                          <a:solidFill>
                            <a:prstClr val="black"/>
                          </a:solidFill>
                          <a:effectLst/>
                          <a:uLnTx/>
                          <a:uFillTx/>
                          <a:latin typeface="+mn-lt"/>
                          <a:ea typeface="+mn-ea"/>
                          <a:cs typeface="+mn-cs"/>
                        </a:rPr>
                        <a:t>. нужд превышает 10 млн. рублей, для обеспечения нужд субъектов РФ, </a:t>
                      </a:r>
                      <a:r>
                        <a:rPr kumimoji="0" lang="ru-RU" sz="1400" b="1" i="0" u="none" strike="noStrike" kern="1200" cap="none" spc="0" normalizeH="0" baseline="0" noProof="0" dirty="0" err="1">
                          <a:ln>
                            <a:noFill/>
                          </a:ln>
                          <a:solidFill>
                            <a:prstClr val="black"/>
                          </a:solidFill>
                          <a:effectLst/>
                          <a:uLnTx/>
                          <a:uFillTx/>
                          <a:latin typeface="+mn-lt"/>
                          <a:ea typeface="+mn-ea"/>
                          <a:cs typeface="+mn-cs"/>
                        </a:rPr>
                        <a:t>мун</a:t>
                      </a:r>
                      <a:r>
                        <a:rPr kumimoji="0" lang="ru-RU" sz="1400" b="1" i="0" u="none" strike="noStrike" kern="1200" cap="none" spc="0" normalizeH="0" baseline="0" noProof="0" dirty="0">
                          <a:ln>
                            <a:noFill/>
                          </a:ln>
                          <a:solidFill>
                            <a:prstClr val="black"/>
                          </a:solidFill>
                          <a:effectLst/>
                          <a:uLnTx/>
                          <a:uFillTx/>
                          <a:latin typeface="+mn-lt"/>
                          <a:ea typeface="+mn-ea"/>
                          <a:cs typeface="+mn-cs"/>
                        </a:rPr>
                        <a:t>. нужд - 5 млн. рублей</a:t>
                      </a:r>
                    </a:p>
                  </a:txBody>
                  <a:tcPr/>
                </a:tc>
                <a:tc hMerge="1">
                  <a:txBody>
                    <a:bodyPr/>
                    <a:lstStyle/>
                    <a:p>
                      <a:endParaRPr lang="ru-RU"/>
                    </a:p>
                  </a:txBody>
                  <a:tcPr/>
                </a:tc>
                <a:extLst>
                  <a:ext uri="{0D108BD9-81ED-4DB2-BD59-A6C34878D82A}">
                    <a16:rowId xmlns:a16="http://schemas.microsoft.com/office/drawing/2014/main" val="10001"/>
                  </a:ext>
                </a:extLst>
              </a:tr>
              <a:tr h="370840">
                <a:tc>
                  <a:txBody>
                    <a:bodyPr/>
                    <a:lstStyle/>
                    <a:p>
                      <a:r>
                        <a:rPr lang="ru-RU" sz="1400" dirty="0"/>
                        <a:t>Объект</a:t>
                      </a:r>
                    </a:p>
                  </a:txBody>
                  <a:tcPr/>
                </a:tc>
                <a:tc>
                  <a:txBody>
                    <a:bodyPr/>
                    <a:lstStyle/>
                    <a:p>
                      <a:r>
                        <a:rPr lang="ru-RU" sz="1400" dirty="0">
                          <a:solidFill>
                            <a:schemeClr val="tx1"/>
                          </a:solidFill>
                        </a:rPr>
                        <a:t>Работы по капитальному ремонту объекта капитального строительства (за исключением линейного объекта)</a:t>
                      </a:r>
                    </a:p>
                  </a:txBody>
                  <a:tcPr/>
                </a:tc>
                <a:tc>
                  <a:txBody>
                    <a:bodyPr/>
                    <a:lstStyle/>
                    <a:p>
                      <a:r>
                        <a:rPr lang="ru-RU" sz="1400" dirty="0">
                          <a:solidFill>
                            <a:schemeClr val="tx1"/>
                          </a:solidFill>
                        </a:rPr>
                        <a:t>Выполнение работ по капитальному ремонту объекта капитального строительства (за исключением линейного объекта),</a:t>
                      </a:r>
                    </a:p>
                  </a:txBody>
                  <a:tcPr/>
                </a:tc>
                <a:extLst>
                  <a:ext uri="{0D108BD9-81ED-4DB2-BD59-A6C34878D82A}">
                    <a16:rowId xmlns:a16="http://schemas.microsoft.com/office/drawing/2014/main" val="10002"/>
                  </a:ext>
                </a:extLst>
              </a:tr>
              <a:tr h="370840">
                <a:tc>
                  <a:txBody>
                    <a:bodyPr/>
                    <a:lstStyle/>
                    <a:p>
                      <a:r>
                        <a:rPr lang="ru-RU" sz="1400" dirty="0"/>
                        <a:t>Доп. Требования к участникам</a:t>
                      </a:r>
                    </a:p>
                  </a:txBody>
                  <a:tcPr/>
                </a:tc>
                <a:tc>
                  <a:txBody>
                    <a:bodyPr/>
                    <a:lstStyle/>
                    <a:p>
                      <a:r>
                        <a:rPr lang="ru-RU" sz="1400" dirty="0">
                          <a:solidFill>
                            <a:schemeClr val="tx1"/>
                          </a:solidFill>
                        </a:rPr>
                        <a:t>наличие у участника закупки следующего опыта выполнения работ:</a:t>
                      </a:r>
                    </a:p>
                    <a:p>
                      <a:r>
                        <a:rPr lang="ru-RU" sz="1400" dirty="0">
                          <a:solidFill>
                            <a:schemeClr val="tx1"/>
                          </a:solidFill>
                        </a:rPr>
                        <a:t>1) опыт исполнения договора, предусматривающего выполнение работ</a:t>
                      </a:r>
                    </a:p>
                    <a:p>
                      <a:r>
                        <a:rPr lang="ru-RU" sz="1400" dirty="0">
                          <a:solidFill>
                            <a:schemeClr val="tx1"/>
                          </a:solidFill>
                        </a:rPr>
                        <a:t>по капитальному ремонту объекта капитального строительства</a:t>
                      </a:r>
                    </a:p>
                    <a:p>
                      <a:r>
                        <a:rPr lang="ru-RU" sz="1400" dirty="0">
                          <a:solidFill>
                            <a:schemeClr val="tx1"/>
                          </a:solidFill>
                        </a:rPr>
                        <a:t>(за исключением линейного объекта);</a:t>
                      </a:r>
                    </a:p>
                    <a:p>
                      <a:endParaRPr lang="ru-RU" sz="1400" dirty="0">
                        <a:solidFill>
                          <a:schemeClr val="tx1"/>
                        </a:solidFill>
                      </a:endParaRPr>
                    </a:p>
                    <a:p>
                      <a:r>
                        <a:rPr lang="ru-RU" sz="1400" dirty="0">
                          <a:solidFill>
                            <a:schemeClr val="tx1"/>
                          </a:solidFill>
                        </a:rPr>
                        <a:t>2) опыт исполнения договора строительного подряда, предусматривающего выполнение работ по строительству, реконструкции объекта капитального строительства (за исключением линейного объекта);</a:t>
                      </a:r>
                    </a:p>
                    <a:p>
                      <a:endParaRPr lang="ru-RU" sz="1400" dirty="0">
                        <a:solidFill>
                          <a:schemeClr val="tx1"/>
                        </a:solidFill>
                      </a:endParaRPr>
                    </a:p>
                    <a:p>
                      <a:r>
                        <a:rPr lang="ru-RU" sz="1400" dirty="0">
                          <a:solidFill>
                            <a:schemeClr val="tx1"/>
                          </a:solidFill>
                        </a:rPr>
                        <a:t>3) опыт выполнения участником закупки, являющимся застройщиком, работ</a:t>
                      </a:r>
                    </a:p>
                    <a:p>
                      <a:r>
                        <a:rPr lang="ru-RU" sz="1400" dirty="0">
                          <a:solidFill>
                            <a:schemeClr val="tx1"/>
                          </a:solidFill>
                        </a:rPr>
                        <a:t>по строительству, реконструкции объекта капитального строительства</a:t>
                      </a:r>
                    </a:p>
                    <a:p>
                      <a:r>
                        <a:rPr lang="ru-RU" sz="1400" dirty="0">
                          <a:solidFill>
                            <a:schemeClr val="tx1"/>
                          </a:solidFill>
                        </a:rPr>
                        <a:t>(за исключением линейного объекта).</a:t>
                      </a:r>
                    </a:p>
                    <a:p>
                      <a:r>
                        <a:rPr lang="ru-RU" sz="1400" dirty="0">
                          <a:solidFill>
                            <a:srgbClr val="FF0000"/>
                          </a:solidFill>
                        </a:rPr>
                        <a:t>Цена выполненных работ по договору, предусмотренному пунктом 1 или 2 настоящей графы настоящей позиции, цена выполненных работ, предусмотренных пунктом 3 настоящей графы настоящей позиции</a:t>
                      </a:r>
                      <a:r>
                        <a:rPr lang="ru-RU" sz="1400" dirty="0">
                          <a:solidFill>
                            <a:schemeClr val="tx1"/>
                          </a:solidFill>
                        </a:rPr>
                        <a:t>, должна составлять</a:t>
                      </a:r>
                    </a:p>
                    <a:p>
                      <a:r>
                        <a:rPr lang="ru-RU" sz="1400" dirty="0">
                          <a:solidFill>
                            <a:schemeClr val="tx1"/>
                          </a:solidFill>
                        </a:rPr>
                        <a:t>не менее 20 процентов начальной (максимальной) цены контракта, заключаемого по результатам определения поставщика (подрядчика, исполнителя)</a:t>
                      </a:r>
                    </a:p>
                  </a:txBody>
                  <a:tcPr/>
                </a:tc>
                <a:tc>
                  <a:txBody>
                    <a:bodyPr/>
                    <a:lstStyle/>
                    <a:p>
                      <a:r>
                        <a:rPr lang="ru-RU" sz="1400" dirty="0">
                          <a:solidFill>
                            <a:schemeClr val="tx1"/>
                          </a:solidFill>
                        </a:rPr>
                        <a:t>наличие за последние 5 лет до даты подачи заявки на участие в закупке опыта исполнения (с учетом правопреемства) одного контракта (договора) на выполнение работ по строительству, реконструкции объекта капитального строительства (за исключением линейного объекта) </a:t>
                      </a:r>
                    </a:p>
                    <a:p>
                      <a:r>
                        <a:rPr lang="ru-RU" sz="1400" dirty="0">
                          <a:solidFill>
                            <a:schemeClr val="tx1"/>
                          </a:solidFill>
                        </a:rPr>
                        <a:t>либо одного контракта (договора), заключенного в соответствии с Федеральным законом "О контрактной системе в сфере закупок товаров, работ, услуг для обеспечения государственных и муниципальных нужд" или Федеральным законом "О закупках товаров, работ, услуг отдельными видами юридических лиц", на выполнение работ по капитальному ремонту объекта капитального строительства (за исключением линейного объекта). </a:t>
                      </a:r>
                    </a:p>
                    <a:p>
                      <a:r>
                        <a:rPr lang="ru-RU" sz="1400" dirty="0">
                          <a:solidFill>
                            <a:schemeClr val="tx1"/>
                          </a:solidFill>
                        </a:rPr>
                        <a:t>При этом стоимость такого одного контракта (договора) должна составлять не менее 20 процентов начальной (максимальной) цены контракта (цены лота), на право заключить который проводится закупка</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p:cNvGraphicFramePr>
            <a:graphicFrameLocks noGrp="1"/>
          </p:cNvGraphicFramePr>
          <p:nvPr/>
        </p:nvGraphicFramePr>
        <p:xfrm>
          <a:off x="116889" y="208034"/>
          <a:ext cx="11958222" cy="6257820"/>
        </p:xfrm>
        <a:graphic>
          <a:graphicData uri="http://schemas.openxmlformats.org/drawingml/2006/table">
            <a:tbl>
              <a:tblPr firstRow="1" bandRow="1">
                <a:tableStyleId>{F5AB1C69-6EDB-4FF4-983F-18BD219EF322}</a:tableStyleId>
              </a:tblPr>
              <a:tblGrid>
                <a:gridCol w="469037">
                  <a:extLst>
                    <a:ext uri="{9D8B030D-6E8A-4147-A177-3AD203B41FA5}">
                      <a16:colId xmlns:a16="http://schemas.microsoft.com/office/drawing/2014/main" val="20000"/>
                    </a:ext>
                  </a:extLst>
                </a:gridCol>
                <a:gridCol w="5894773">
                  <a:extLst>
                    <a:ext uri="{9D8B030D-6E8A-4147-A177-3AD203B41FA5}">
                      <a16:colId xmlns:a16="http://schemas.microsoft.com/office/drawing/2014/main" val="20001"/>
                    </a:ext>
                  </a:extLst>
                </a:gridCol>
                <a:gridCol w="5594412">
                  <a:extLst>
                    <a:ext uri="{9D8B030D-6E8A-4147-A177-3AD203B41FA5}">
                      <a16:colId xmlns:a16="http://schemas.microsoft.com/office/drawing/2014/main" val="20002"/>
                    </a:ext>
                  </a:extLst>
                </a:gridCol>
              </a:tblGrid>
              <a:tr h="354860">
                <a:tc>
                  <a:txBody>
                    <a:bodyPr/>
                    <a:lstStyle/>
                    <a:p>
                      <a:endParaRPr lang="ru-RU" sz="1400" dirty="0"/>
                    </a:p>
                  </a:txBody>
                  <a:tcPr/>
                </a:tc>
                <a:tc>
                  <a:txBody>
                    <a:bodyPr/>
                    <a:lstStyle/>
                    <a:p>
                      <a:pPr algn="ctr"/>
                      <a:r>
                        <a:rPr lang="ru-RU" sz="1400" dirty="0"/>
                        <a:t>2571 ПП</a:t>
                      </a:r>
                    </a:p>
                  </a:txBody>
                  <a:tcPr/>
                </a:tc>
                <a:tc>
                  <a:txBody>
                    <a:bodyPr/>
                    <a:lstStyle/>
                    <a:p>
                      <a:pPr algn="ctr"/>
                      <a:r>
                        <a:rPr lang="ru-RU" sz="1400" dirty="0"/>
                        <a:t>99 ПП</a:t>
                      </a:r>
                    </a:p>
                  </a:txBody>
                  <a:tcPr/>
                </a:tc>
                <a:extLst>
                  <a:ext uri="{0D108BD9-81ED-4DB2-BD59-A6C34878D82A}">
                    <a16:rowId xmlns:a16="http://schemas.microsoft.com/office/drawing/2014/main" val="10000"/>
                  </a:ext>
                </a:extLst>
              </a:tr>
              <a:tr h="370840">
                <a:tc>
                  <a:txBody>
                    <a:bodyPr/>
                    <a:lstStyle/>
                    <a:p>
                      <a:endParaRPr lang="ru-RU" sz="1200"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400" b="1" i="0" u="none" strike="noStrike" kern="1200" cap="none" spc="0" normalizeH="0" baseline="0" noProof="0" dirty="0">
                          <a:ln>
                            <a:noFill/>
                          </a:ln>
                          <a:solidFill>
                            <a:prstClr val="black"/>
                          </a:solidFill>
                          <a:effectLst/>
                          <a:uLnTx/>
                          <a:uFillTx/>
                          <a:latin typeface="+mn-lt"/>
                          <a:ea typeface="+mn-ea"/>
                          <a:cs typeface="+mn-cs"/>
                        </a:rPr>
                        <a:t>если НМЦК для обеспечения </a:t>
                      </a:r>
                      <a:r>
                        <a:rPr kumimoji="0" lang="ru-RU" sz="1400" b="1" i="0" u="none" strike="noStrike" kern="1200" cap="none" spc="0" normalizeH="0" baseline="0" noProof="0" dirty="0" err="1">
                          <a:ln>
                            <a:noFill/>
                          </a:ln>
                          <a:solidFill>
                            <a:prstClr val="black"/>
                          </a:solidFill>
                          <a:effectLst/>
                          <a:uLnTx/>
                          <a:uFillTx/>
                          <a:latin typeface="+mn-lt"/>
                          <a:ea typeface="+mn-ea"/>
                          <a:cs typeface="+mn-cs"/>
                        </a:rPr>
                        <a:t>фед</a:t>
                      </a:r>
                      <a:r>
                        <a:rPr kumimoji="0" lang="ru-RU" sz="1400" b="1" i="0" u="none" strike="noStrike" kern="1200" cap="none" spc="0" normalizeH="0" baseline="0" noProof="0" dirty="0">
                          <a:ln>
                            <a:noFill/>
                          </a:ln>
                          <a:solidFill>
                            <a:prstClr val="black"/>
                          </a:solidFill>
                          <a:effectLst/>
                          <a:uLnTx/>
                          <a:uFillTx/>
                          <a:latin typeface="+mn-lt"/>
                          <a:ea typeface="+mn-ea"/>
                          <a:cs typeface="+mn-cs"/>
                        </a:rPr>
                        <a:t>. нужд превышает 10 млн. рублей, для обеспечения нужд субъектов РФ, </a:t>
                      </a:r>
                      <a:r>
                        <a:rPr kumimoji="0" lang="ru-RU" sz="1400" b="1" i="0" u="none" strike="noStrike" kern="1200" cap="none" spc="0" normalizeH="0" baseline="0" noProof="0" dirty="0" err="1">
                          <a:ln>
                            <a:noFill/>
                          </a:ln>
                          <a:solidFill>
                            <a:prstClr val="black"/>
                          </a:solidFill>
                          <a:effectLst/>
                          <a:uLnTx/>
                          <a:uFillTx/>
                          <a:latin typeface="+mn-lt"/>
                          <a:ea typeface="+mn-ea"/>
                          <a:cs typeface="+mn-cs"/>
                        </a:rPr>
                        <a:t>мун</a:t>
                      </a:r>
                      <a:r>
                        <a:rPr kumimoji="0" lang="ru-RU" sz="1400" b="1" i="0" u="none" strike="noStrike" kern="1200" cap="none" spc="0" normalizeH="0" baseline="0" noProof="0" dirty="0">
                          <a:ln>
                            <a:noFill/>
                          </a:ln>
                          <a:solidFill>
                            <a:prstClr val="black"/>
                          </a:solidFill>
                          <a:effectLst/>
                          <a:uLnTx/>
                          <a:uFillTx/>
                          <a:latin typeface="+mn-lt"/>
                          <a:ea typeface="+mn-ea"/>
                          <a:cs typeface="+mn-cs"/>
                        </a:rPr>
                        <a:t>. нужд - 5 млн. рублей</a:t>
                      </a:r>
                    </a:p>
                  </a:txBody>
                  <a:tcPr/>
                </a:tc>
                <a:tc hMerge="1">
                  <a:txBody>
                    <a:bodyPr/>
                    <a:lstStyle/>
                    <a:p>
                      <a:endParaRPr lang="ru-RU"/>
                    </a:p>
                  </a:txBody>
                  <a:tcPr/>
                </a:tc>
                <a:extLst>
                  <a:ext uri="{0D108BD9-81ED-4DB2-BD59-A6C34878D82A}">
                    <a16:rowId xmlns:a16="http://schemas.microsoft.com/office/drawing/2014/main" val="10001"/>
                  </a:ext>
                </a:extLst>
              </a:tr>
              <a:tr h="370840">
                <a:tc>
                  <a:txBody>
                    <a:bodyPr/>
                    <a:lstStyle/>
                    <a:p>
                      <a:r>
                        <a:rPr lang="ru-RU" sz="1200" dirty="0"/>
                        <a:t>Объект</a:t>
                      </a:r>
                    </a:p>
                  </a:txBody>
                  <a:tcPr/>
                </a:tc>
                <a:tc>
                  <a:txBody>
                    <a:bodyPr/>
                    <a:lstStyle/>
                    <a:p>
                      <a:r>
                        <a:rPr lang="ru-RU" sz="1300" dirty="0">
                          <a:solidFill>
                            <a:schemeClr val="tx1"/>
                          </a:solidFill>
                        </a:rPr>
                        <a:t>Работы по капитальному ремонту объекта капитального строительства (за исключением линейного объекта)</a:t>
                      </a:r>
                    </a:p>
                  </a:txBody>
                  <a:tcPr/>
                </a:tc>
                <a:tc>
                  <a:txBody>
                    <a:bodyPr/>
                    <a:lstStyle/>
                    <a:p>
                      <a:r>
                        <a:rPr lang="ru-RU" sz="1300" dirty="0">
                          <a:solidFill>
                            <a:schemeClr val="tx1"/>
                          </a:solidFill>
                        </a:rPr>
                        <a:t>Выполнение работ по капитальному ремонту объекта капитального строительства (за исключением линейного объекта),</a:t>
                      </a:r>
                    </a:p>
                  </a:txBody>
                  <a:tcPr/>
                </a:tc>
                <a:extLst>
                  <a:ext uri="{0D108BD9-81ED-4DB2-BD59-A6C34878D82A}">
                    <a16:rowId xmlns:a16="http://schemas.microsoft.com/office/drawing/2014/main" val="10002"/>
                  </a:ext>
                </a:extLst>
              </a:tr>
              <a:tr h="370840">
                <a:tc>
                  <a:txBody>
                    <a:bodyPr/>
                    <a:lstStyle/>
                    <a:p>
                      <a:r>
                        <a:rPr lang="ru-RU" sz="1200" dirty="0"/>
                        <a:t>Информация и документы</a:t>
                      </a:r>
                    </a:p>
                  </a:txBody>
                  <a:tcPr/>
                </a:tc>
                <a:tc>
                  <a:txBody>
                    <a:bodyPr/>
                    <a:lstStyle/>
                    <a:p>
                      <a:r>
                        <a:rPr lang="ru-RU" sz="1300" dirty="0">
                          <a:solidFill>
                            <a:schemeClr val="tx1"/>
                          </a:solidFill>
                        </a:rPr>
                        <a:t>в случае наличия опыта, предусмотренного пунктом 1 графы 3 настоящей позиции:</a:t>
                      </a:r>
                    </a:p>
                    <a:p>
                      <a:r>
                        <a:rPr lang="ru-RU" sz="1300" dirty="0">
                          <a:solidFill>
                            <a:schemeClr val="tx1"/>
                          </a:solidFill>
                        </a:rPr>
                        <a:t>1) исполненный договор;</a:t>
                      </a:r>
                    </a:p>
                    <a:p>
                      <a:r>
                        <a:rPr lang="ru-RU" sz="1300" dirty="0">
                          <a:solidFill>
                            <a:schemeClr val="tx1"/>
                          </a:solidFill>
                        </a:rPr>
                        <a:t>2) акт выполненных работ, подтверждающий цену выполненных работ.</a:t>
                      </a:r>
                    </a:p>
                    <a:p>
                      <a:endParaRPr lang="ru-RU" sz="1300" dirty="0">
                        <a:solidFill>
                          <a:schemeClr val="tx1"/>
                        </a:solidFill>
                      </a:endParaRPr>
                    </a:p>
                    <a:p>
                      <a:r>
                        <a:rPr lang="ru-RU" sz="1300" dirty="0">
                          <a:solidFill>
                            <a:schemeClr val="tx1"/>
                          </a:solidFill>
                        </a:rPr>
                        <a:t>В случае наличия опыта, предусмотренного пунктом 2 графы "Дополнительные требования к участникам закупки"</a:t>
                      </a:r>
                    </a:p>
                    <a:p>
                      <a:r>
                        <a:rPr lang="ru-RU" sz="1300" dirty="0">
                          <a:solidFill>
                            <a:schemeClr val="tx1"/>
                          </a:solidFill>
                        </a:rPr>
                        <a:t>настоящей позиции:</a:t>
                      </a:r>
                    </a:p>
                    <a:p>
                      <a:r>
                        <a:rPr lang="ru-RU" sz="1300" dirty="0">
                          <a:solidFill>
                            <a:schemeClr val="tx1"/>
                          </a:solidFill>
                        </a:rPr>
                        <a:t>1) исполненный договор;</a:t>
                      </a:r>
                    </a:p>
                    <a:p>
                      <a:r>
                        <a:rPr lang="ru-RU" sz="1300" dirty="0">
                          <a:solidFill>
                            <a:schemeClr val="tx1"/>
                          </a:solidFill>
                        </a:rPr>
                        <a:t>2) </a:t>
                      </a:r>
                      <a:r>
                        <a:rPr lang="ru-RU" sz="1300" dirty="0">
                          <a:solidFill>
                            <a:srgbClr val="FF0000"/>
                          </a:solidFill>
                        </a:rPr>
                        <a:t>акт приемки объекта капитального строительства, а также акт выполненных работ, подтверждающий цену выполненных работ, если акт приемки объекта капитального строительства не содержит цену выполненных работ;</a:t>
                      </a:r>
                    </a:p>
                    <a:p>
                      <a:r>
                        <a:rPr lang="ru-RU" sz="1300" dirty="0">
                          <a:solidFill>
                            <a:schemeClr val="tx1"/>
                          </a:solidFill>
                        </a:rPr>
                        <a:t>3) разрешение на ввод объекта капитального строительства в эксплуатацию</a:t>
                      </a:r>
                    </a:p>
                    <a:p>
                      <a:r>
                        <a:rPr lang="ru-RU" sz="1300" dirty="0">
                          <a:solidFill>
                            <a:schemeClr val="tx1"/>
                          </a:solidFill>
                        </a:rPr>
                        <a:t>(за исключением случаев, при которых такое разрешение не выдается в соответствии с законодательством о градостроительной деятельности).</a:t>
                      </a:r>
                    </a:p>
                    <a:p>
                      <a:endParaRPr lang="ru-RU" sz="1300" dirty="0">
                        <a:solidFill>
                          <a:schemeClr val="tx1"/>
                        </a:solidFill>
                      </a:endParaRPr>
                    </a:p>
                    <a:p>
                      <a:r>
                        <a:rPr lang="ru-RU" sz="1300" dirty="0">
                          <a:solidFill>
                            <a:schemeClr val="tx1"/>
                          </a:solidFill>
                        </a:rPr>
                        <a:t>В случае наличия опыта, предусмотренного пунктом 3 графы "Дополнительные требования к участникам закупки"</a:t>
                      </a:r>
                    </a:p>
                    <a:p>
                      <a:r>
                        <a:rPr lang="ru-RU" sz="1300" dirty="0">
                          <a:solidFill>
                            <a:schemeClr val="tx1"/>
                          </a:solidFill>
                        </a:rPr>
                        <a:t>настоящей позиции:</a:t>
                      </a:r>
                    </a:p>
                    <a:p>
                      <a:r>
                        <a:rPr lang="ru-RU" sz="1300" dirty="0">
                          <a:solidFill>
                            <a:srgbClr val="FF0000"/>
                          </a:solidFill>
                        </a:rPr>
                        <a:t>1) раздел 11 "Смета на строительство объектов капитального строительства" проектной документации;</a:t>
                      </a:r>
                    </a:p>
                    <a:p>
                      <a:r>
                        <a:rPr lang="ru-RU" sz="1300" dirty="0">
                          <a:solidFill>
                            <a:schemeClr val="tx1"/>
                          </a:solidFill>
                        </a:rPr>
                        <a:t>2) разрешение на ввод объекта капитального строительства в эксплуатацию</a:t>
                      </a:r>
                    </a:p>
                  </a:txBody>
                  <a:tcPr/>
                </a:tc>
                <a:tc>
                  <a:txBody>
                    <a:bodyPr/>
                    <a:lstStyle/>
                    <a:p>
                      <a:r>
                        <a:rPr lang="ru-RU" sz="1300" dirty="0">
                          <a:solidFill>
                            <a:schemeClr val="tx1"/>
                          </a:solidFill>
                        </a:rPr>
                        <a:t> - копия исполненного контракта (договора) на выполнение работ по строительству, реконструкции объекта капитального строительства (за исключением линейного объекта) либо копия контракта (договора), сведения о котором содержатся в реестре контрактов, заключенных заказчиками в соответствии с Федеральным законом "О контрактной системе в сфере закупок товаров, работ, услуг для обеспечения государственных и муниципальных нужд", или в реестре договоров, заключенных заказчиками по результатам закупки в соответствии с Федеральным законом "О закупках товаров, работ, услуг отдельными видами юридических лиц", на выполнение работ по капитальному ремонту объекта капитального строительства (за исключением линейного объекта);</a:t>
                      </a:r>
                    </a:p>
                    <a:p>
                      <a:r>
                        <a:rPr lang="ru-RU" sz="1300" dirty="0">
                          <a:solidFill>
                            <a:schemeClr val="tx1"/>
                          </a:solidFill>
                        </a:rPr>
                        <a:t> - Копия акта (актов) выполненных работ, содержащего (содержащих) все </a:t>
                      </a:r>
                      <a:r>
                        <a:rPr lang="ru-RU" sz="1300" dirty="0">
                          <a:solidFill>
                            <a:srgbClr val="FF0000"/>
                          </a:solidFill>
                        </a:rPr>
                        <a:t>обязательные реквизиты, установленные частью 2 статьи 9 Федерального закона "О бухгалтерском учете</a:t>
                      </a:r>
                      <a:r>
                        <a:rPr lang="ru-RU" sz="1300" dirty="0">
                          <a:solidFill>
                            <a:schemeClr val="tx1"/>
                          </a:solidFill>
                        </a:rPr>
                        <a:t>", и подтверждающего (подтверждающих) стоимость исполненного контракта (договора) (за исключением случая, если застройщик является лицом, осуществляющим строительство).</a:t>
                      </a:r>
                    </a:p>
                    <a:p>
                      <a:r>
                        <a:rPr lang="ru-RU" sz="1300" dirty="0">
                          <a:solidFill>
                            <a:srgbClr val="FF0000"/>
                          </a:solidFill>
                        </a:rPr>
                        <a:t>Указанный документ (документы) должен быть подписан (подписаны) не ранее чем за 5 лет до даты окончания срока подачи заявок на участие в закупке;</a:t>
                      </a:r>
                    </a:p>
                    <a:p>
                      <a:r>
                        <a:rPr lang="ru-RU" sz="1300" dirty="0">
                          <a:solidFill>
                            <a:schemeClr val="tx1"/>
                          </a:solidFill>
                        </a:rPr>
                        <a:t> - копия разрешения на ввод объекта капитального строительства в эксплуатацию (за исключением случаев, при которых разрешение на ввод объекта капитального строительства в эксплуатацию не выдается в соответствии с законодательством о градостроительной деятельности).</a:t>
                      </a:r>
                    </a:p>
                    <a:p>
                      <a:r>
                        <a:rPr lang="ru-RU" sz="1300" dirty="0">
                          <a:solidFill>
                            <a:srgbClr val="FF0000"/>
                          </a:solidFill>
                        </a:rPr>
                        <a:t>Указанный документ должен быть подписан не ранее чем за 5 лет до даты окончания срока подачи заявок на участие в закупке</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p:cNvGraphicFramePr>
            <a:graphicFrameLocks noGrp="1"/>
          </p:cNvGraphicFramePr>
          <p:nvPr/>
        </p:nvGraphicFramePr>
        <p:xfrm>
          <a:off x="116889" y="30480"/>
          <a:ext cx="11958222" cy="6715760"/>
        </p:xfrm>
        <a:graphic>
          <a:graphicData uri="http://schemas.openxmlformats.org/drawingml/2006/table">
            <a:tbl>
              <a:tblPr firstRow="1" bandRow="1">
                <a:tableStyleId>{F5AB1C69-6EDB-4FF4-983F-18BD219EF322}</a:tableStyleId>
              </a:tblPr>
              <a:tblGrid>
                <a:gridCol w="452762">
                  <a:extLst>
                    <a:ext uri="{9D8B030D-6E8A-4147-A177-3AD203B41FA5}">
                      <a16:colId xmlns:a16="http://schemas.microsoft.com/office/drawing/2014/main" val="20000"/>
                    </a:ext>
                  </a:extLst>
                </a:gridCol>
                <a:gridCol w="6656772">
                  <a:extLst>
                    <a:ext uri="{9D8B030D-6E8A-4147-A177-3AD203B41FA5}">
                      <a16:colId xmlns:a16="http://schemas.microsoft.com/office/drawing/2014/main" val="20001"/>
                    </a:ext>
                  </a:extLst>
                </a:gridCol>
                <a:gridCol w="116890">
                  <a:extLst>
                    <a:ext uri="{9D8B030D-6E8A-4147-A177-3AD203B41FA5}">
                      <a16:colId xmlns:a16="http://schemas.microsoft.com/office/drawing/2014/main" val="20002"/>
                    </a:ext>
                  </a:extLst>
                </a:gridCol>
                <a:gridCol w="4731798">
                  <a:extLst>
                    <a:ext uri="{9D8B030D-6E8A-4147-A177-3AD203B41FA5}">
                      <a16:colId xmlns:a16="http://schemas.microsoft.com/office/drawing/2014/main" val="20003"/>
                    </a:ext>
                  </a:extLst>
                </a:gridCol>
              </a:tblGrid>
              <a:tr h="370840">
                <a:tc>
                  <a:txBody>
                    <a:bodyPr/>
                    <a:lstStyle/>
                    <a:p>
                      <a:endParaRPr lang="ru-RU" sz="1400" dirty="0"/>
                    </a:p>
                  </a:txBody>
                  <a:tcPr/>
                </a:tc>
                <a:tc gridSpan="2">
                  <a:txBody>
                    <a:bodyPr/>
                    <a:lstStyle/>
                    <a:p>
                      <a:pPr algn="ctr"/>
                      <a:r>
                        <a:rPr lang="ru-RU" sz="1400" dirty="0"/>
                        <a:t>2571 ПП</a:t>
                      </a:r>
                    </a:p>
                  </a:txBody>
                  <a:tcPr/>
                </a:tc>
                <a:tc hMerge="1">
                  <a:txBody>
                    <a:bodyPr/>
                    <a:lstStyle/>
                    <a:p>
                      <a:endParaRPr lang="ru-RU"/>
                    </a:p>
                  </a:txBody>
                  <a:tcPr/>
                </a:tc>
                <a:tc>
                  <a:txBody>
                    <a:bodyPr/>
                    <a:lstStyle/>
                    <a:p>
                      <a:pPr algn="ctr"/>
                      <a:r>
                        <a:rPr lang="ru-RU" sz="1400" dirty="0"/>
                        <a:t>99 ПП</a:t>
                      </a:r>
                    </a:p>
                  </a:txBody>
                  <a:tcPr/>
                </a:tc>
                <a:extLst>
                  <a:ext uri="{0D108BD9-81ED-4DB2-BD59-A6C34878D82A}">
                    <a16:rowId xmlns:a16="http://schemas.microsoft.com/office/drawing/2014/main" val="10000"/>
                  </a:ext>
                </a:extLst>
              </a:tr>
              <a:tr h="370840">
                <a:tc>
                  <a:txBody>
                    <a:bodyPr/>
                    <a:lstStyle/>
                    <a:p>
                      <a:endParaRPr lang="ru-RU" sz="1400" dirty="0"/>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400" b="1" i="0" u="none" strike="noStrike" kern="1200" cap="none" spc="0" normalizeH="0" baseline="0" noProof="0" dirty="0">
                          <a:ln>
                            <a:noFill/>
                          </a:ln>
                          <a:solidFill>
                            <a:prstClr val="black"/>
                          </a:solidFill>
                          <a:effectLst/>
                          <a:uLnTx/>
                          <a:uFillTx/>
                          <a:latin typeface="+mn-lt"/>
                          <a:ea typeface="+mn-ea"/>
                          <a:cs typeface="+mn-cs"/>
                        </a:rPr>
                        <a:t>если НМЦК для обеспечения </a:t>
                      </a:r>
                      <a:r>
                        <a:rPr kumimoji="0" lang="ru-RU" sz="1400" b="1" i="0" u="none" strike="noStrike" kern="1200" cap="none" spc="0" normalizeH="0" baseline="0" noProof="0" dirty="0" err="1">
                          <a:ln>
                            <a:noFill/>
                          </a:ln>
                          <a:solidFill>
                            <a:prstClr val="black"/>
                          </a:solidFill>
                          <a:effectLst/>
                          <a:uLnTx/>
                          <a:uFillTx/>
                          <a:latin typeface="+mn-lt"/>
                          <a:ea typeface="+mn-ea"/>
                          <a:cs typeface="+mn-cs"/>
                        </a:rPr>
                        <a:t>фед</a:t>
                      </a:r>
                      <a:r>
                        <a:rPr kumimoji="0" lang="ru-RU" sz="1400" b="1" i="0" u="none" strike="noStrike" kern="1200" cap="none" spc="0" normalizeH="0" baseline="0" noProof="0" dirty="0">
                          <a:ln>
                            <a:noFill/>
                          </a:ln>
                          <a:solidFill>
                            <a:prstClr val="black"/>
                          </a:solidFill>
                          <a:effectLst/>
                          <a:uLnTx/>
                          <a:uFillTx/>
                          <a:latin typeface="+mn-lt"/>
                          <a:ea typeface="+mn-ea"/>
                          <a:cs typeface="+mn-cs"/>
                        </a:rPr>
                        <a:t>. нужд превышает 10 млн. рублей, для обеспечения нужд субъектов РФ, </a:t>
                      </a:r>
                      <a:r>
                        <a:rPr kumimoji="0" lang="ru-RU" sz="1400" b="1" i="0" u="none" strike="noStrike" kern="1200" cap="none" spc="0" normalizeH="0" baseline="0" noProof="0" dirty="0" err="1">
                          <a:ln>
                            <a:noFill/>
                          </a:ln>
                          <a:solidFill>
                            <a:prstClr val="black"/>
                          </a:solidFill>
                          <a:effectLst/>
                          <a:uLnTx/>
                          <a:uFillTx/>
                          <a:latin typeface="+mn-lt"/>
                          <a:ea typeface="+mn-ea"/>
                          <a:cs typeface="+mn-cs"/>
                        </a:rPr>
                        <a:t>мун</a:t>
                      </a:r>
                      <a:r>
                        <a:rPr kumimoji="0" lang="ru-RU" sz="1400" b="1" i="0" u="none" strike="noStrike" kern="1200" cap="none" spc="0" normalizeH="0" baseline="0" noProof="0" dirty="0">
                          <a:ln>
                            <a:noFill/>
                          </a:ln>
                          <a:solidFill>
                            <a:prstClr val="black"/>
                          </a:solidFill>
                          <a:effectLst/>
                          <a:uLnTx/>
                          <a:uFillTx/>
                          <a:latin typeface="+mn-lt"/>
                          <a:ea typeface="+mn-ea"/>
                          <a:cs typeface="+mn-cs"/>
                        </a:rPr>
                        <a:t>. нужд - 5 млн. рублей</a:t>
                      </a:r>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1"/>
                  </a:ext>
                </a:extLst>
              </a:tr>
              <a:tr h="370840">
                <a:tc>
                  <a:txBody>
                    <a:bodyPr/>
                    <a:lstStyle/>
                    <a:p>
                      <a:r>
                        <a:rPr lang="ru-RU" sz="1000" dirty="0"/>
                        <a:t>Объект</a:t>
                      </a:r>
                    </a:p>
                  </a:txBody>
                  <a:tcPr/>
                </a:tc>
                <a:tc>
                  <a:txBody>
                    <a:bodyPr/>
                    <a:lstStyle/>
                    <a:p>
                      <a:r>
                        <a:rPr lang="ru-RU" sz="1100" dirty="0">
                          <a:solidFill>
                            <a:schemeClr val="tx1"/>
                          </a:solidFill>
                        </a:rPr>
                        <a:t>Работы по капитальному ремонту линейного объекта, </a:t>
                      </a:r>
                      <a:r>
                        <a:rPr lang="ru-RU" sz="1100" dirty="0">
                          <a:solidFill>
                            <a:srgbClr val="FF0000"/>
                          </a:solidFill>
                        </a:rPr>
                        <a:t>за исключением работ, предусмотренных позицией 18 настоящего приложения, работ по капитальному ремонту автомобильной дороги</a:t>
                      </a:r>
                    </a:p>
                  </a:txBody>
                  <a:tcPr/>
                </a:tc>
                <a:tc gridSpan="2">
                  <a:txBody>
                    <a:bodyPr/>
                    <a:lstStyle/>
                    <a:p>
                      <a:r>
                        <a:rPr lang="ru-RU" sz="1100">
                          <a:solidFill>
                            <a:schemeClr val="tx1"/>
                          </a:solidFill>
                        </a:rPr>
                        <a:t>Выполнение работ по капитальному ремонту линейного объекта</a:t>
                      </a:r>
                      <a:endParaRPr lang="ru-RU" sz="1100" dirty="0">
                        <a:solidFill>
                          <a:srgbClr val="FF0000"/>
                        </a:solidFill>
                      </a:endParaRPr>
                    </a:p>
                  </a:txBody>
                  <a:tcPr/>
                </a:tc>
                <a:tc hMerge="1">
                  <a:txBody>
                    <a:bodyPr/>
                    <a:lstStyle/>
                    <a:p>
                      <a:endParaRPr lang="ru-RU"/>
                    </a:p>
                  </a:txBody>
                  <a:tcPr/>
                </a:tc>
                <a:extLst>
                  <a:ext uri="{0D108BD9-81ED-4DB2-BD59-A6C34878D82A}">
                    <a16:rowId xmlns:a16="http://schemas.microsoft.com/office/drawing/2014/main" val="10002"/>
                  </a:ext>
                </a:extLst>
              </a:tr>
              <a:tr h="370840">
                <a:tc>
                  <a:txBody>
                    <a:bodyPr/>
                    <a:lstStyle/>
                    <a:p>
                      <a:r>
                        <a:rPr lang="ru-RU" sz="1000" dirty="0"/>
                        <a:t>Доп. Требования к участникам</a:t>
                      </a:r>
                    </a:p>
                  </a:txBody>
                  <a:tcPr/>
                </a:tc>
                <a:tc>
                  <a:txBody>
                    <a:bodyPr/>
                    <a:lstStyle/>
                    <a:p>
                      <a:r>
                        <a:rPr lang="ru-RU" sz="1100" dirty="0">
                          <a:solidFill>
                            <a:schemeClr val="tx1"/>
                          </a:solidFill>
                        </a:rPr>
                        <a:t>наличие у участника закупки следующего опыта выполнения работ:</a:t>
                      </a:r>
                    </a:p>
                    <a:p>
                      <a:r>
                        <a:rPr lang="ru-RU" sz="1100" dirty="0">
                          <a:solidFill>
                            <a:schemeClr val="tx1"/>
                          </a:solidFill>
                        </a:rPr>
                        <a:t>1) опыт исполнения договора, предусматривающего выполнение работ по капитальному ремонту линейного объекта, за исключением автомобильной дороги;</a:t>
                      </a:r>
                    </a:p>
                    <a:p>
                      <a:r>
                        <a:rPr lang="ru-RU" sz="1100" dirty="0">
                          <a:solidFill>
                            <a:schemeClr val="tx1"/>
                          </a:solidFill>
                        </a:rPr>
                        <a:t>2) опыт исполнения договора строительного подряда, предусматривающего выполнение работ по строительству, реконструкции линейного объекта, за исключением автомобильной дороги;</a:t>
                      </a:r>
                    </a:p>
                    <a:p>
                      <a:r>
                        <a:rPr lang="ru-RU" sz="1100" dirty="0">
                          <a:solidFill>
                            <a:schemeClr val="tx1"/>
                          </a:solidFill>
                        </a:rPr>
                        <a:t>3) опыт выполнения участником закупки, являющимся застройщиком, работ по строительству, реконструкции линейного объекта, за исключением автомобильной дороги.</a:t>
                      </a:r>
                    </a:p>
                    <a:p>
                      <a:r>
                        <a:rPr lang="ru-RU" sz="1100" dirty="0">
                          <a:solidFill>
                            <a:srgbClr val="FF0000"/>
                          </a:solidFill>
                        </a:rPr>
                        <a:t>Цена выполненных работ по договору, предусмотренному пунктом 1 или 2 настоящей графы настоящей позиции, цена выполненных работ, предусмотренных пунктом 3 настоящей графы настоящей позиции, должна составлять не менее 20 процентов начальной (максимальной) цены контракта, заключаемого по </a:t>
                      </a:r>
                      <a:r>
                        <a:rPr lang="ru-RU" sz="1100" dirty="0">
                          <a:solidFill>
                            <a:schemeClr val="tx1"/>
                          </a:solidFill>
                        </a:rPr>
                        <a:t>результатам определения поставщика (подрядчика, исполнителя)</a:t>
                      </a:r>
                    </a:p>
                  </a:txBody>
                  <a:tcPr/>
                </a:tc>
                <a:tc gridSpan="2">
                  <a:txBody>
                    <a:bodyPr/>
                    <a:lstStyle/>
                    <a:p>
                      <a:r>
                        <a:rPr lang="ru-RU" sz="1100">
                          <a:solidFill>
                            <a:schemeClr val="tx1"/>
                          </a:solidFill>
                        </a:rPr>
                        <a:t>наличие за последние 5 лет до даты подачи заявки на участие в закупке опыта исполнения (с учетом правопреемства) одного контракта (договора) на выполнение работ по строительству, реконструкции линейного объекта либо одного контракта (договора), заключенного в соответствии с Федеральным законом "О контрактной системе в сфере закупок товаров, работ, услуг для обеспечения государственных и муниципальных нужд" или Федеральным законом "О закупках товаров, работ, услуг отдельными видами юридических лиц", на выполнение работ по капитальному ремонту линейного объекта.</a:t>
                      </a:r>
                    </a:p>
                    <a:p>
                      <a:endParaRPr lang="ru-RU" sz="1100">
                        <a:solidFill>
                          <a:schemeClr val="tx1"/>
                        </a:solidFill>
                      </a:endParaRPr>
                    </a:p>
                    <a:p>
                      <a:r>
                        <a:rPr lang="ru-RU" sz="1100">
                          <a:solidFill>
                            <a:schemeClr val="tx1"/>
                          </a:solidFill>
                        </a:rPr>
                        <a:t>При этом стоимость такого одного контракта (договора) должна составлять не менее 20 процентов начальной (максимальной) цены контракта (цены лота), на право заключить который проводится закупка</a:t>
                      </a:r>
                      <a:endParaRPr lang="ru-RU" sz="1100" dirty="0">
                        <a:solidFill>
                          <a:schemeClr val="tx1"/>
                        </a:solidFill>
                      </a:endParaRPr>
                    </a:p>
                  </a:txBody>
                  <a:tcPr/>
                </a:tc>
                <a:tc hMerge="1">
                  <a:txBody>
                    <a:bodyPr/>
                    <a:lstStyle/>
                    <a:p>
                      <a:endParaRPr lang="ru-RU"/>
                    </a:p>
                  </a:txBody>
                  <a:tcPr/>
                </a:tc>
                <a:extLst>
                  <a:ext uri="{0D108BD9-81ED-4DB2-BD59-A6C34878D82A}">
                    <a16:rowId xmlns:a16="http://schemas.microsoft.com/office/drawing/2014/main" val="10003"/>
                  </a:ext>
                </a:extLst>
              </a:tr>
              <a:tr h="370840">
                <a:tc>
                  <a:txBody>
                    <a:bodyPr/>
                    <a:lstStyle/>
                    <a:p>
                      <a:r>
                        <a:rPr lang="ru-RU" sz="1000" dirty="0"/>
                        <a:t>Информация и документы</a:t>
                      </a:r>
                    </a:p>
                  </a:txBody>
                  <a:tcPr/>
                </a:tc>
                <a:tc>
                  <a:txBody>
                    <a:bodyPr/>
                    <a:lstStyle/>
                    <a:p>
                      <a:r>
                        <a:rPr lang="ru-RU" sz="1100" dirty="0">
                          <a:solidFill>
                            <a:schemeClr val="tx1"/>
                          </a:solidFill>
                        </a:rPr>
                        <a:t>в случае наличия опыта, предусмотренного пунктом 1 графы "Дополнительные требования к участникам закупки« настоящей позиции:</a:t>
                      </a:r>
                    </a:p>
                    <a:p>
                      <a:r>
                        <a:rPr lang="ru-RU" sz="1100" dirty="0">
                          <a:solidFill>
                            <a:schemeClr val="tx1"/>
                          </a:solidFill>
                        </a:rPr>
                        <a:t>1) исполненный договор;</a:t>
                      </a:r>
                    </a:p>
                    <a:p>
                      <a:r>
                        <a:rPr lang="ru-RU" sz="1100" dirty="0">
                          <a:solidFill>
                            <a:schemeClr val="tx1"/>
                          </a:solidFill>
                        </a:rPr>
                        <a:t>2) акт выполненных работ, подтверждающий цену выполненных работ.</a:t>
                      </a:r>
                    </a:p>
                    <a:p>
                      <a:r>
                        <a:rPr lang="ru-RU" sz="1100" dirty="0">
                          <a:solidFill>
                            <a:schemeClr val="tx1"/>
                          </a:solidFill>
                        </a:rPr>
                        <a:t>В случае наличия опыта, предусмотренного пунктом 2 графы "Дополнительные требования к участникам закупки« настоящей позиции:</a:t>
                      </a:r>
                    </a:p>
                    <a:p>
                      <a:r>
                        <a:rPr lang="ru-RU" sz="1100" dirty="0">
                          <a:solidFill>
                            <a:schemeClr val="tx1"/>
                          </a:solidFill>
                        </a:rPr>
                        <a:t>1) исполненный договор;</a:t>
                      </a:r>
                    </a:p>
                    <a:p>
                      <a:r>
                        <a:rPr lang="ru-RU" sz="1100" dirty="0">
                          <a:solidFill>
                            <a:schemeClr val="tx1"/>
                          </a:solidFill>
                        </a:rPr>
                        <a:t>2) </a:t>
                      </a:r>
                      <a:r>
                        <a:rPr lang="ru-RU" sz="1100" dirty="0">
                          <a:solidFill>
                            <a:srgbClr val="FF0000"/>
                          </a:solidFill>
                        </a:rPr>
                        <a:t>акт приемки объекта капитального строительства, а также акт выполненных работ, подтверждающий цену выполненных работ, если акт приемки объекта капитального строительства не содержит цену выполненных работ;</a:t>
                      </a:r>
                    </a:p>
                    <a:p>
                      <a:r>
                        <a:rPr lang="ru-RU" sz="1100" dirty="0">
                          <a:solidFill>
                            <a:schemeClr val="tx1"/>
                          </a:solidFill>
                        </a:rPr>
                        <a:t>3) разрешение на ввод объекта капитального строительства в эксплуатацию</a:t>
                      </a:r>
                    </a:p>
                    <a:p>
                      <a:r>
                        <a:rPr lang="ru-RU" sz="1100" dirty="0">
                          <a:solidFill>
                            <a:schemeClr val="tx1"/>
                          </a:solidFill>
                        </a:rPr>
                        <a:t>(за исключением случаев, при которых такое разрешение не выдается в соответствии</a:t>
                      </a:r>
                    </a:p>
                    <a:p>
                      <a:r>
                        <a:rPr lang="ru-RU" sz="1100" dirty="0">
                          <a:solidFill>
                            <a:schemeClr val="tx1"/>
                          </a:solidFill>
                        </a:rPr>
                        <a:t>с законодательством о градостроительной деятельности) </a:t>
                      </a:r>
                      <a:r>
                        <a:rPr lang="ru-RU" sz="1100" dirty="0">
                          <a:solidFill>
                            <a:srgbClr val="FF0000"/>
                          </a:solidFill>
                        </a:rPr>
                        <a:t>или решение о технической готовности линейного объекта инфраструктуры к временной эксплуатации.</a:t>
                      </a:r>
                    </a:p>
                    <a:p>
                      <a:r>
                        <a:rPr lang="ru-RU" sz="1100" dirty="0">
                          <a:solidFill>
                            <a:schemeClr val="tx1"/>
                          </a:solidFill>
                        </a:rPr>
                        <a:t>В случае наличия опыта, предусмотренного пунктом 3 графы "Дополнительные требования к участникам закупки« настоящей позиции:</a:t>
                      </a:r>
                    </a:p>
                    <a:p>
                      <a:r>
                        <a:rPr lang="ru-RU" sz="1100" dirty="0">
                          <a:solidFill>
                            <a:schemeClr val="tx1"/>
                          </a:solidFill>
                        </a:rPr>
                        <a:t>1) </a:t>
                      </a:r>
                      <a:r>
                        <a:rPr lang="ru-RU" sz="1100" dirty="0">
                          <a:solidFill>
                            <a:srgbClr val="FF0000"/>
                          </a:solidFill>
                        </a:rPr>
                        <a:t>раздел 11 "Смета на строительство объектов капитального строительства" проектной документации;</a:t>
                      </a:r>
                    </a:p>
                    <a:p>
                      <a:r>
                        <a:rPr lang="ru-RU" sz="1100" dirty="0">
                          <a:solidFill>
                            <a:schemeClr val="tx1"/>
                          </a:solidFill>
                        </a:rPr>
                        <a:t>2) разрешение на ввод объекта капитального строительства в эксплуатацию </a:t>
                      </a:r>
                      <a:r>
                        <a:rPr lang="ru-RU" sz="1100" dirty="0">
                          <a:solidFill>
                            <a:srgbClr val="FF0000"/>
                          </a:solidFill>
                        </a:rPr>
                        <a:t>или решение о технической готовности линейного объекта инфраструктуры к временной эксплуатации</a:t>
                      </a:r>
                    </a:p>
                  </a:txBody>
                  <a:tcPr/>
                </a:tc>
                <a:tc gridSpan="2">
                  <a:txBody>
                    <a:bodyPr/>
                    <a:lstStyle/>
                    <a:p>
                      <a:r>
                        <a:rPr lang="ru-RU" sz="1100" dirty="0">
                          <a:solidFill>
                            <a:schemeClr val="tx1"/>
                          </a:solidFill>
                        </a:rPr>
                        <a:t> - копия исполненного контракта (договора) на выполнение работ по строительству, реконструкции линейного объекта либо копия контракта (договора), сведения о котором содержатся в реестре контрактов, заключенных заказчиками в соответствии с 44-ФЗ, или в реестре договоров, заключенных заказчиками по результатам закупки в соответствии с 223-ФЗ, на выполнение работ по капитальному ремонту линейного объекта капитального строительства; </a:t>
                      </a:r>
                    </a:p>
                    <a:p>
                      <a:r>
                        <a:rPr lang="ru-RU" sz="1100" dirty="0">
                          <a:solidFill>
                            <a:schemeClr val="tx1"/>
                          </a:solidFill>
                        </a:rPr>
                        <a:t> - копия акта (актов) выполненных работ, содержащего (содержащих) </a:t>
                      </a:r>
                      <a:r>
                        <a:rPr lang="ru-RU" sz="1100" dirty="0">
                          <a:solidFill>
                            <a:srgbClr val="FF0000"/>
                          </a:solidFill>
                        </a:rPr>
                        <a:t>все обязательные реквизиты, установленные частью 2 статьи 9 Федерального закона "О бухгалтерском учете",</a:t>
                      </a:r>
                      <a:r>
                        <a:rPr lang="ru-RU" sz="1100" dirty="0">
                          <a:solidFill>
                            <a:schemeClr val="tx1"/>
                          </a:solidFill>
                        </a:rPr>
                        <a:t> и подтверждающего (подтверждающих) стоимость исполненного контракта (договора) (за исключением случая, если застройщик является лицом, осуществляющим строительство). </a:t>
                      </a:r>
                      <a:r>
                        <a:rPr lang="ru-RU" sz="1100" dirty="0">
                          <a:solidFill>
                            <a:srgbClr val="FF0000"/>
                          </a:solidFill>
                        </a:rPr>
                        <a:t>Указанный документ (документы) должен быть подписан (подписаны) не ранее чем за 5 лет до даты окончания срока подачи заявок на участие в закупке; </a:t>
                      </a:r>
                    </a:p>
                    <a:p>
                      <a:r>
                        <a:rPr lang="ru-RU" sz="1100" dirty="0">
                          <a:solidFill>
                            <a:schemeClr val="tx1"/>
                          </a:solidFill>
                        </a:rPr>
                        <a:t> - копия разрешения на ввод объекта капитального строительства в эксплуатацию (за исключением случаев, при которых разрешение на ввод объекта капитального строительства в эксплуатацию не выдается в соответствии с законодательством о градостроительной деятельности).</a:t>
                      </a:r>
                    </a:p>
                    <a:p>
                      <a:r>
                        <a:rPr lang="ru-RU" sz="1100" dirty="0">
                          <a:solidFill>
                            <a:srgbClr val="FF0000"/>
                          </a:solidFill>
                        </a:rPr>
                        <a:t>Указанный документ должен быть подписан не ранее чем за 5 лет до даты окончания срока подачи заявок на участие в закупке</a:t>
                      </a:r>
                    </a:p>
                  </a:txBody>
                  <a:tcPr/>
                </a:tc>
                <a:tc hMerge="1">
                  <a:txBody>
                    <a:bodyPr/>
                    <a:lstStyle/>
                    <a:p>
                      <a:endParaRPr lang="ru-RU"/>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p:cNvGraphicFramePr>
            <a:graphicFrameLocks noGrp="1"/>
          </p:cNvGraphicFramePr>
          <p:nvPr/>
        </p:nvGraphicFramePr>
        <p:xfrm>
          <a:off x="116889" y="30480"/>
          <a:ext cx="11958222" cy="6715760"/>
        </p:xfrm>
        <a:graphic>
          <a:graphicData uri="http://schemas.openxmlformats.org/drawingml/2006/table">
            <a:tbl>
              <a:tblPr firstRow="1" bandRow="1">
                <a:tableStyleId>{F5AB1C69-6EDB-4FF4-983F-18BD219EF322}</a:tableStyleId>
              </a:tblPr>
              <a:tblGrid>
                <a:gridCol w="452762">
                  <a:extLst>
                    <a:ext uri="{9D8B030D-6E8A-4147-A177-3AD203B41FA5}">
                      <a16:colId xmlns:a16="http://schemas.microsoft.com/office/drawing/2014/main" val="20000"/>
                    </a:ext>
                  </a:extLst>
                </a:gridCol>
                <a:gridCol w="6773662">
                  <a:extLst>
                    <a:ext uri="{9D8B030D-6E8A-4147-A177-3AD203B41FA5}">
                      <a16:colId xmlns:a16="http://schemas.microsoft.com/office/drawing/2014/main" val="20001"/>
                    </a:ext>
                  </a:extLst>
                </a:gridCol>
                <a:gridCol w="4731798">
                  <a:extLst>
                    <a:ext uri="{9D8B030D-6E8A-4147-A177-3AD203B41FA5}">
                      <a16:colId xmlns:a16="http://schemas.microsoft.com/office/drawing/2014/main" val="20002"/>
                    </a:ext>
                  </a:extLst>
                </a:gridCol>
              </a:tblGrid>
              <a:tr h="370840">
                <a:tc>
                  <a:txBody>
                    <a:bodyPr/>
                    <a:lstStyle/>
                    <a:p>
                      <a:endParaRPr lang="ru-RU" sz="1400" dirty="0"/>
                    </a:p>
                  </a:txBody>
                  <a:tcPr/>
                </a:tc>
                <a:tc>
                  <a:txBody>
                    <a:bodyPr/>
                    <a:lstStyle/>
                    <a:p>
                      <a:pPr algn="ctr"/>
                      <a:r>
                        <a:rPr lang="ru-RU" sz="1400" dirty="0"/>
                        <a:t>2571 ПП</a:t>
                      </a:r>
                    </a:p>
                  </a:txBody>
                  <a:tcPr/>
                </a:tc>
                <a:tc>
                  <a:txBody>
                    <a:bodyPr/>
                    <a:lstStyle/>
                    <a:p>
                      <a:pPr algn="ctr"/>
                      <a:r>
                        <a:rPr lang="ru-RU" sz="1400" dirty="0"/>
                        <a:t>99 ПП</a:t>
                      </a:r>
                    </a:p>
                  </a:txBody>
                  <a:tcPr/>
                </a:tc>
                <a:extLst>
                  <a:ext uri="{0D108BD9-81ED-4DB2-BD59-A6C34878D82A}">
                    <a16:rowId xmlns:a16="http://schemas.microsoft.com/office/drawing/2014/main" val="10000"/>
                  </a:ext>
                </a:extLst>
              </a:tr>
              <a:tr h="370840">
                <a:tc>
                  <a:txBody>
                    <a:bodyPr/>
                    <a:lstStyle/>
                    <a:p>
                      <a:endParaRPr lang="ru-RU" sz="1400"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400" b="1" i="0" u="none" strike="noStrike" kern="1200" cap="none" spc="0" normalizeH="0" baseline="0" noProof="0" dirty="0">
                          <a:ln>
                            <a:noFill/>
                          </a:ln>
                          <a:solidFill>
                            <a:prstClr val="black"/>
                          </a:solidFill>
                          <a:effectLst/>
                          <a:uLnTx/>
                          <a:uFillTx/>
                          <a:latin typeface="+mn-lt"/>
                          <a:ea typeface="+mn-ea"/>
                          <a:cs typeface="+mn-cs"/>
                        </a:rPr>
                        <a:t>если НМЦК для обеспечения </a:t>
                      </a:r>
                      <a:r>
                        <a:rPr kumimoji="0" lang="ru-RU" sz="1400" b="1" i="0" u="none" strike="noStrike" kern="1200" cap="none" spc="0" normalizeH="0" baseline="0" noProof="0" dirty="0" err="1">
                          <a:ln>
                            <a:noFill/>
                          </a:ln>
                          <a:solidFill>
                            <a:prstClr val="black"/>
                          </a:solidFill>
                          <a:effectLst/>
                          <a:uLnTx/>
                          <a:uFillTx/>
                          <a:latin typeface="+mn-lt"/>
                          <a:ea typeface="+mn-ea"/>
                          <a:cs typeface="+mn-cs"/>
                        </a:rPr>
                        <a:t>фед</a:t>
                      </a:r>
                      <a:r>
                        <a:rPr kumimoji="0" lang="ru-RU" sz="1400" b="1" i="0" u="none" strike="noStrike" kern="1200" cap="none" spc="0" normalizeH="0" baseline="0" noProof="0" dirty="0">
                          <a:ln>
                            <a:noFill/>
                          </a:ln>
                          <a:solidFill>
                            <a:prstClr val="black"/>
                          </a:solidFill>
                          <a:effectLst/>
                          <a:uLnTx/>
                          <a:uFillTx/>
                          <a:latin typeface="+mn-lt"/>
                          <a:ea typeface="+mn-ea"/>
                          <a:cs typeface="+mn-cs"/>
                        </a:rPr>
                        <a:t>. нужд превышает 10 млн. рублей, для обеспечения нужд субъектов РФ, </a:t>
                      </a:r>
                      <a:r>
                        <a:rPr kumimoji="0" lang="ru-RU" sz="1400" b="1" i="0" u="none" strike="noStrike" kern="1200" cap="none" spc="0" normalizeH="0" baseline="0" noProof="0" dirty="0" err="1">
                          <a:ln>
                            <a:noFill/>
                          </a:ln>
                          <a:solidFill>
                            <a:prstClr val="black"/>
                          </a:solidFill>
                          <a:effectLst/>
                          <a:uLnTx/>
                          <a:uFillTx/>
                          <a:latin typeface="+mn-lt"/>
                          <a:ea typeface="+mn-ea"/>
                          <a:cs typeface="+mn-cs"/>
                        </a:rPr>
                        <a:t>мун</a:t>
                      </a:r>
                      <a:r>
                        <a:rPr kumimoji="0" lang="ru-RU" sz="1400" b="1" i="0" u="none" strike="noStrike" kern="1200" cap="none" spc="0" normalizeH="0" baseline="0" noProof="0" dirty="0">
                          <a:ln>
                            <a:noFill/>
                          </a:ln>
                          <a:solidFill>
                            <a:prstClr val="black"/>
                          </a:solidFill>
                          <a:effectLst/>
                          <a:uLnTx/>
                          <a:uFillTx/>
                          <a:latin typeface="+mn-lt"/>
                          <a:ea typeface="+mn-ea"/>
                          <a:cs typeface="+mn-cs"/>
                        </a:rPr>
                        <a:t>. нужд - 5 млн. рублей</a:t>
                      </a:r>
                    </a:p>
                  </a:txBody>
                  <a:tcPr/>
                </a:tc>
                <a:tc hMerge="1">
                  <a:txBody>
                    <a:bodyPr/>
                    <a:lstStyle/>
                    <a:p>
                      <a:endParaRPr lang="ru-RU"/>
                    </a:p>
                  </a:txBody>
                  <a:tcPr/>
                </a:tc>
                <a:extLst>
                  <a:ext uri="{0D108BD9-81ED-4DB2-BD59-A6C34878D82A}">
                    <a16:rowId xmlns:a16="http://schemas.microsoft.com/office/drawing/2014/main" val="10001"/>
                  </a:ext>
                </a:extLst>
              </a:tr>
              <a:tr h="370840">
                <a:tc>
                  <a:txBody>
                    <a:bodyPr/>
                    <a:lstStyle/>
                    <a:p>
                      <a:r>
                        <a:rPr lang="ru-RU" sz="1000" dirty="0"/>
                        <a:t>Объект</a:t>
                      </a:r>
                    </a:p>
                  </a:txBody>
                  <a:tcPr/>
                </a:tc>
                <a:tc>
                  <a:txBody>
                    <a:bodyPr/>
                    <a:lstStyle/>
                    <a:p>
                      <a:r>
                        <a:rPr lang="ru-RU" sz="1100" dirty="0">
                          <a:solidFill>
                            <a:schemeClr val="tx1"/>
                          </a:solidFill>
                        </a:rPr>
                        <a:t>Работы по сносу объекта капитального строительства (в том числе линейного объекта)</a:t>
                      </a:r>
                    </a:p>
                  </a:txBody>
                  <a:tcPr/>
                </a:tc>
                <a:tc>
                  <a:txBody>
                    <a:bodyPr/>
                    <a:lstStyle/>
                    <a:p>
                      <a:r>
                        <a:rPr lang="ru-RU" sz="1100" dirty="0">
                          <a:solidFill>
                            <a:schemeClr val="tx1"/>
                          </a:solidFill>
                        </a:rPr>
                        <a:t>Выполнение работ по сносу объекта капитального строительства (в том числе линейного объекта)</a:t>
                      </a:r>
                    </a:p>
                  </a:txBody>
                  <a:tcPr/>
                </a:tc>
                <a:extLst>
                  <a:ext uri="{0D108BD9-81ED-4DB2-BD59-A6C34878D82A}">
                    <a16:rowId xmlns:a16="http://schemas.microsoft.com/office/drawing/2014/main" val="10002"/>
                  </a:ext>
                </a:extLst>
              </a:tr>
              <a:tr h="370840">
                <a:tc>
                  <a:txBody>
                    <a:bodyPr/>
                    <a:lstStyle/>
                    <a:p>
                      <a:r>
                        <a:rPr lang="ru-RU" sz="1000" dirty="0"/>
                        <a:t>Доп. Требования к участникам</a:t>
                      </a:r>
                    </a:p>
                  </a:txBody>
                  <a:tcPr/>
                </a:tc>
                <a:tc>
                  <a:txBody>
                    <a:bodyPr/>
                    <a:lstStyle/>
                    <a:p>
                      <a:r>
                        <a:rPr lang="ru-RU" sz="1100" dirty="0">
                          <a:solidFill>
                            <a:schemeClr val="tx1"/>
                          </a:solidFill>
                        </a:rPr>
                        <a:t>наличие у участника закупки следующего опыта выполнения работ:</a:t>
                      </a:r>
                    </a:p>
                    <a:p>
                      <a:r>
                        <a:rPr lang="ru-RU" sz="1100" dirty="0">
                          <a:solidFill>
                            <a:schemeClr val="tx1"/>
                          </a:solidFill>
                        </a:rPr>
                        <a:t>1) опыт исполнения договора, предусматривающего выполнение работ по сносу объекта капитального строительства (в том числе линейного объекта);</a:t>
                      </a:r>
                    </a:p>
                    <a:p>
                      <a:r>
                        <a:rPr lang="ru-RU" sz="1100" dirty="0">
                          <a:solidFill>
                            <a:schemeClr val="tx1"/>
                          </a:solidFill>
                        </a:rPr>
                        <a:t>2) опыт исполнения договора строительного подряда, предусматривающего выполнение работ по строительству, реконструкции объекта капитального строительства (в том числе линейного объекта);</a:t>
                      </a:r>
                    </a:p>
                    <a:p>
                      <a:r>
                        <a:rPr lang="ru-RU" sz="1100" dirty="0">
                          <a:solidFill>
                            <a:schemeClr val="tx1"/>
                          </a:solidFill>
                        </a:rPr>
                        <a:t>3) опыт выполнения участником закупки, являющимся застройщиком, работ по строительству, реконструкции объекта капитального строительства (в том числе линейного объекта).</a:t>
                      </a:r>
                    </a:p>
                    <a:p>
                      <a:r>
                        <a:rPr lang="ru-RU" sz="1100" dirty="0">
                          <a:solidFill>
                            <a:schemeClr val="tx1"/>
                          </a:solidFill>
                        </a:rPr>
                        <a:t>Цена выполненных работ по договору, предусмотренному пунктом 1 или 2 настоящей графы настоящей позиции, цена выполненных работ, предусмотренных пунктом 3 настоящей графы настоящей позиции, должна составлять не менее 20 процентов начальной (максимальной) цены контракта, заключаемого по результатам определения поставщика (подрядчика, исполнителя)</a:t>
                      </a:r>
                    </a:p>
                  </a:txBody>
                  <a:tcPr/>
                </a:tc>
                <a:tc>
                  <a:txBody>
                    <a:bodyPr/>
                    <a:lstStyle/>
                    <a:p>
                      <a:r>
                        <a:rPr lang="ru-RU" sz="1100" dirty="0">
                          <a:solidFill>
                            <a:schemeClr val="tx1"/>
                          </a:solidFill>
                        </a:rPr>
                        <a:t>наличие за последние 5 лет до даты подачи заявки на участие в закупке опыта исполнения (с учетом правопреемства) одного контракта (договора) на выполнение работ по строительству, реконструкции объекта капитального строительства (в том числе линейного объекта) либо одного контракта (договора), заключенного в соответствии с 44-ФЗ или 223-ФЗ, на выполнение работ по сносу объекта капитального строительства (в том числе линейного объекта).</a:t>
                      </a:r>
                    </a:p>
                    <a:p>
                      <a:endParaRPr lang="ru-RU" sz="1100" dirty="0">
                        <a:solidFill>
                          <a:schemeClr val="tx1"/>
                        </a:solidFill>
                      </a:endParaRPr>
                    </a:p>
                    <a:p>
                      <a:r>
                        <a:rPr lang="ru-RU" sz="1100" dirty="0">
                          <a:solidFill>
                            <a:schemeClr val="tx1"/>
                          </a:solidFill>
                        </a:rPr>
                        <a:t>При этом стоимость такого одного контракта (договора) должна составлять не менее 20 процентов начальной (максимальной) цены контракта (цены лота), на право заключить который проводится закупка</a:t>
                      </a:r>
                    </a:p>
                  </a:txBody>
                  <a:tcPr/>
                </a:tc>
                <a:extLst>
                  <a:ext uri="{0D108BD9-81ED-4DB2-BD59-A6C34878D82A}">
                    <a16:rowId xmlns:a16="http://schemas.microsoft.com/office/drawing/2014/main" val="10003"/>
                  </a:ext>
                </a:extLst>
              </a:tr>
              <a:tr h="370840">
                <a:tc>
                  <a:txBody>
                    <a:bodyPr/>
                    <a:lstStyle/>
                    <a:p>
                      <a:r>
                        <a:rPr lang="ru-RU" sz="1000" dirty="0"/>
                        <a:t>Информация и документы</a:t>
                      </a:r>
                    </a:p>
                  </a:txBody>
                  <a:tcPr/>
                </a:tc>
                <a:tc>
                  <a:txBody>
                    <a:bodyPr/>
                    <a:lstStyle/>
                    <a:p>
                      <a:r>
                        <a:rPr lang="ru-RU" sz="1100" dirty="0">
                          <a:solidFill>
                            <a:schemeClr val="tx1"/>
                          </a:solidFill>
                        </a:rPr>
                        <a:t>в случае наличия опыта, предусмотренного пунктом 1 графы "Дополнительные требования к участникам закупки« настоящей позиции:</a:t>
                      </a:r>
                    </a:p>
                    <a:p>
                      <a:r>
                        <a:rPr lang="ru-RU" sz="1100" dirty="0">
                          <a:solidFill>
                            <a:schemeClr val="tx1"/>
                          </a:solidFill>
                        </a:rPr>
                        <a:t>1) исполненный договор;</a:t>
                      </a:r>
                    </a:p>
                    <a:p>
                      <a:r>
                        <a:rPr lang="ru-RU" sz="1100" dirty="0">
                          <a:solidFill>
                            <a:schemeClr val="tx1"/>
                          </a:solidFill>
                        </a:rPr>
                        <a:t>2) акт выполненных работ, подтверждающий цену выполненных работ.</a:t>
                      </a:r>
                    </a:p>
                    <a:p>
                      <a:r>
                        <a:rPr lang="ru-RU" sz="1100" dirty="0">
                          <a:solidFill>
                            <a:schemeClr val="tx1"/>
                          </a:solidFill>
                        </a:rPr>
                        <a:t>В случае наличия опыта, предусмотренного пунктом 2 графы "Дополнительные требования к участникам закупки« настоящей позиции:</a:t>
                      </a:r>
                    </a:p>
                    <a:p>
                      <a:r>
                        <a:rPr lang="ru-RU" sz="1100" dirty="0">
                          <a:solidFill>
                            <a:schemeClr val="tx1"/>
                          </a:solidFill>
                        </a:rPr>
                        <a:t>1) исполненный договор;</a:t>
                      </a:r>
                    </a:p>
                    <a:p>
                      <a:r>
                        <a:rPr lang="ru-RU" sz="1100" dirty="0">
                          <a:solidFill>
                            <a:schemeClr val="tx1"/>
                          </a:solidFill>
                        </a:rPr>
                        <a:t>2) </a:t>
                      </a:r>
                      <a:r>
                        <a:rPr lang="ru-RU" sz="1100" dirty="0">
                          <a:solidFill>
                            <a:srgbClr val="FF0000"/>
                          </a:solidFill>
                        </a:rPr>
                        <a:t>акт приемки объекта капитального строительства, а также акт выполненных работ, подтверждающий цену выполненных работ, если акт приемки объекта капитального строительства не содержит цену выполненных работ;</a:t>
                      </a:r>
                    </a:p>
                    <a:p>
                      <a:r>
                        <a:rPr lang="ru-RU" sz="1100" dirty="0">
                          <a:solidFill>
                            <a:schemeClr val="tx1"/>
                          </a:solidFill>
                        </a:rPr>
                        <a:t>3) разрешение на ввод объекта капитального строительства в эксплуатацию (за исключением случаев, при которых такое разрешение не выдается в соответствии с законодательством о градостроительной деятельности) </a:t>
                      </a:r>
                      <a:r>
                        <a:rPr lang="ru-RU" sz="1100" dirty="0">
                          <a:solidFill>
                            <a:srgbClr val="FF0000"/>
                          </a:solidFill>
                        </a:rPr>
                        <a:t>или решение о технической готовности линейного объекта инфраструктуры к временной эксплуатации.</a:t>
                      </a:r>
                    </a:p>
                    <a:p>
                      <a:r>
                        <a:rPr lang="ru-RU" sz="1100" dirty="0">
                          <a:solidFill>
                            <a:schemeClr val="tx1"/>
                          </a:solidFill>
                        </a:rPr>
                        <a:t>В случае наличия опыта, предусмотренного пунктом 3 графы "Дополнительные требования к участникам закупки« настоящей позиции:</a:t>
                      </a:r>
                    </a:p>
                    <a:p>
                      <a:r>
                        <a:rPr lang="ru-RU" sz="1100" dirty="0">
                          <a:solidFill>
                            <a:schemeClr val="tx1"/>
                          </a:solidFill>
                        </a:rPr>
                        <a:t>1) </a:t>
                      </a:r>
                      <a:r>
                        <a:rPr lang="ru-RU" sz="1100" dirty="0">
                          <a:solidFill>
                            <a:srgbClr val="FF0000"/>
                          </a:solidFill>
                        </a:rPr>
                        <a:t>раздел 11 "Смета на строительство объектов капитального строительства" проектной документации;</a:t>
                      </a:r>
                    </a:p>
                    <a:p>
                      <a:r>
                        <a:rPr lang="ru-RU" sz="1100" dirty="0">
                          <a:solidFill>
                            <a:schemeClr val="tx1"/>
                          </a:solidFill>
                        </a:rPr>
                        <a:t>2) разрешение на ввод объекта капитального строительства в эксплуатацию </a:t>
                      </a:r>
                      <a:r>
                        <a:rPr lang="ru-RU" sz="1100" dirty="0">
                          <a:solidFill>
                            <a:srgbClr val="FF0000"/>
                          </a:solidFill>
                        </a:rPr>
                        <a:t>или решение о технической готовности линейного объекта инфраструктуры к временной эксплуатации</a:t>
                      </a:r>
                    </a:p>
                  </a:txBody>
                  <a:tcPr/>
                </a:tc>
                <a:tc>
                  <a:txBody>
                    <a:bodyPr/>
                    <a:lstStyle/>
                    <a:p>
                      <a:r>
                        <a:rPr lang="ru-RU" sz="1100" dirty="0">
                          <a:solidFill>
                            <a:schemeClr val="tx1"/>
                          </a:solidFill>
                        </a:rPr>
                        <a:t> - копия исполненного контракта (договора) на выполнение работ по строительству, реконструкции, объекта капитального строительства (в том числе линейного объекта) либо копия контракта (договора), сведения о котором содержатся в реестре контрактов, заключенных заказчиками в соответствии с 44-ФЗ, или в реестре договоров, заключенных заказчиками по результатам закупки в соответствии с 223-ФЗ, на выполнение работ по сносу объекта капитального строительства (в том числе линейного объекта);</a:t>
                      </a:r>
                    </a:p>
                    <a:p>
                      <a:r>
                        <a:rPr lang="ru-RU" sz="1100" dirty="0">
                          <a:solidFill>
                            <a:schemeClr val="tx1"/>
                          </a:solidFill>
                        </a:rPr>
                        <a:t> - копия акта (актов) выполненных работ, содержащего (содержащих) все </a:t>
                      </a:r>
                      <a:r>
                        <a:rPr lang="ru-RU" sz="1100" dirty="0">
                          <a:solidFill>
                            <a:srgbClr val="FF0000"/>
                          </a:solidFill>
                        </a:rPr>
                        <a:t>обязательные реквизиты, установленные частью 2 статьи 9  ФЗ "О бухгалтерском учете", </a:t>
                      </a:r>
                      <a:r>
                        <a:rPr lang="ru-RU" sz="1100" dirty="0">
                          <a:solidFill>
                            <a:schemeClr val="tx1"/>
                          </a:solidFill>
                        </a:rPr>
                        <a:t>и подтверждающего (подтверждающих) стоимость исполненного контракта (договора) (за исключением случая, если застройщик является лицом, осуществляющим строительство).</a:t>
                      </a:r>
                    </a:p>
                    <a:p>
                      <a:r>
                        <a:rPr lang="ru-RU" sz="1100" dirty="0">
                          <a:solidFill>
                            <a:srgbClr val="FF0000"/>
                          </a:solidFill>
                        </a:rPr>
                        <a:t>Указанный документ (документы) должен быть подписан (подписаны) не ранее чем за 5 лет до даты окончания срока подачи заявок на участие в закупке;</a:t>
                      </a:r>
                    </a:p>
                    <a:p>
                      <a:r>
                        <a:rPr lang="ru-RU" sz="1100" dirty="0">
                          <a:solidFill>
                            <a:schemeClr val="tx1"/>
                          </a:solidFill>
                        </a:rPr>
                        <a:t> - копия разрешения на ввод объекта капитального строительства в эксплуатацию (за исключением случаев, при которых разрешение на ввод объекта капитального строительства в эксплуатацию не выдается в соответствии с законодательством о градостроительной деятельности).</a:t>
                      </a:r>
                    </a:p>
                    <a:p>
                      <a:r>
                        <a:rPr lang="ru-RU" sz="1100" dirty="0">
                          <a:solidFill>
                            <a:srgbClr val="FF0000"/>
                          </a:solidFill>
                        </a:rPr>
                        <a:t>Указанный документ должен быть подписан не ранее чем за 5 лет…</a:t>
                      </a:r>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p:cNvGraphicFramePr>
            <a:graphicFrameLocks noGrp="1"/>
          </p:cNvGraphicFramePr>
          <p:nvPr/>
        </p:nvGraphicFramePr>
        <p:xfrm>
          <a:off x="116889" y="30480"/>
          <a:ext cx="11958222" cy="6715760"/>
        </p:xfrm>
        <a:graphic>
          <a:graphicData uri="http://schemas.openxmlformats.org/drawingml/2006/table">
            <a:tbl>
              <a:tblPr firstRow="1" bandRow="1">
                <a:tableStyleId>{F5AB1C69-6EDB-4FF4-983F-18BD219EF322}</a:tableStyleId>
              </a:tblPr>
              <a:tblGrid>
                <a:gridCol w="452762">
                  <a:extLst>
                    <a:ext uri="{9D8B030D-6E8A-4147-A177-3AD203B41FA5}">
                      <a16:colId xmlns:a16="http://schemas.microsoft.com/office/drawing/2014/main" val="20000"/>
                    </a:ext>
                  </a:extLst>
                </a:gridCol>
                <a:gridCol w="6773662">
                  <a:extLst>
                    <a:ext uri="{9D8B030D-6E8A-4147-A177-3AD203B41FA5}">
                      <a16:colId xmlns:a16="http://schemas.microsoft.com/office/drawing/2014/main" val="20001"/>
                    </a:ext>
                  </a:extLst>
                </a:gridCol>
                <a:gridCol w="4731798">
                  <a:extLst>
                    <a:ext uri="{9D8B030D-6E8A-4147-A177-3AD203B41FA5}">
                      <a16:colId xmlns:a16="http://schemas.microsoft.com/office/drawing/2014/main" val="20002"/>
                    </a:ext>
                  </a:extLst>
                </a:gridCol>
              </a:tblGrid>
              <a:tr h="370840">
                <a:tc>
                  <a:txBody>
                    <a:bodyPr/>
                    <a:lstStyle/>
                    <a:p>
                      <a:endParaRPr lang="ru-RU" sz="1400" dirty="0"/>
                    </a:p>
                  </a:txBody>
                  <a:tcPr/>
                </a:tc>
                <a:tc>
                  <a:txBody>
                    <a:bodyPr/>
                    <a:lstStyle/>
                    <a:p>
                      <a:pPr algn="ctr"/>
                      <a:r>
                        <a:rPr lang="ru-RU" sz="1400" dirty="0"/>
                        <a:t>2571 ПП</a:t>
                      </a:r>
                    </a:p>
                  </a:txBody>
                  <a:tcPr/>
                </a:tc>
                <a:tc>
                  <a:txBody>
                    <a:bodyPr/>
                    <a:lstStyle/>
                    <a:p>
                      <a:pPr algn="ctr"/>
                      <a:r>
                        <a:rPr lang="ru-RU" sz="1400" dirty="0"/>
                        <a:t>99 ПП</a:t>
                      </a:r>
                    </a:p>
                  </a:txBody>
                  <a:tcPr/>
                </a:tc>
                <a:extLst>
                  <a:ext uri="{0D108BD9-81ED-4DB2-BD59-A6C34878D82A}">
                    <a16:rowId xmlns:a16="http://schemas.microsoft.com/office/drawing/2014/main" val="10000"/>
                  </a:ext>
                </a:extLst>
              </a:tr>
              <a:tr h="370840">
                <a:tc>
                  <a:txBody>
                    <a:bodyPr/>
                    <a:lstStyle/>
                    <a:p>
                      <a:endParaRPr lang="ru-RU" sz="1000"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400" b="1" i="0" u="none" strike="noStrike" kern="1200" cap="none" spc="0" normalizeH="0" baseline="0" noProof="0" dirty="0">
                          <a:ln>
                            <a:noFill/>
                          </a:ln>
                          <a:solidFill>
                            <a:prstClr val="black"/>
                          </a:solidFill>
                          <a:effectLst/>
                          <a:uLnTx/>
                          <a:uFillTx/>
                          <a:latin typeface="+mn-lt"/>
                          <a:ea typeface="+mn-ea"/>
                          <a:cs typeface="+mn-cs"/>
                        </a:rPr>
                        <a:t>если НМЦК для обеспечения </a:t>
                      </a:r>
                      <a:r>
                        <a:rPr kumimoji="0" lang="ru-RU" sz="1400" b="1" i="0" u="none" strike="noStrike" kern="1200" cap="none" spc="0" normalizeH="0" baseline="0" noProof="0" dirty="0" err="1">
                          <a:ln>
                            <a:noFill/>
                          </a:ln>
                          <a:solidFill>
                            <a:prstClr val="black"/>
                          </a:solidFill>
                          <a:effectLst/>
                          <a:uLnTx/>
                          <a:uFillTx/>
                          <a:latin typeface="+mn-lt"/>
                          <a:ea typeface="+mn-ea"/>
                          <a:cs typeface="+mn-cs"/>
                        </a:rPr>
                        <a:t>фед</a:t>
                      </a:r>
                      <a:r>
                        <a:rPr kumimoji="0" lang="ru-RU" sz="1400" b="1" i="0" u="none" strike="noStrike" kern="1200" cap="none" spc="0" normalizeH="0" baseline="0" noProof="0" dirty="0">
                          <a:ln>
                            <a:noFill/>
                          </a:ln>
                          <a:solidFill>
                            <a:prstClr val="black"/>
                          </a:solidFill>
                          <a:effectLst/>
                          <a:uLnTx/>
                          <a:uFillTx/>
                          <a:latin typeface="+mn-lt"/>
                          <a:ea typeface="+mn-ea"/>
                          <a:cs typeface="+mn-cs"/>
                        </a:rPr>
                        <a:t>. нужд превышает 10 млн. рублей, для обеспечения нужд субъектов РФ, </a:t>
                      </a:r>
                      <a:r>
                        <a:rPr kumimoji="0" lang="ru-RU" sz="1400" b="1" i="0" u="none" strike="noStrike" kern="1200" cap="none" spc="0" normalizeH="0" baseline="0" noProof="0" dirty="0" err="1">
                          <a:ln>
                            <a:noFill/>
                          </a:ln>
                          <a:solidFill>
                            <a:prstClr val="black"/>
                          </a:solidFill>
                          <a:effectLst/>
                          <a:uLnTx/>
                          <a:uFillTx/>
                          <a:latin typeface="+mn-lt"/>
                          <a:ea typeface="+mn-ea"/>
                          <a:cs typeface="+mn-cs"/>
                        </a:rPr>
                        <a:t>мун</a:t>
                      </a:r>
                      <a:r>
                        <a:rPr kumimoji="0" lang="ru-RU" sz="1400" b="1" i="0" u="none" strike="noStrike" kern="1200" cap="none" spc="0" normalizeH="0" baseline="0" noProof="0" dirty="0">
                          <a:ln>
                            <a:noFill/>
                          </a:ln>
                          <a:solidFill>
                            <a:prstClr val="black"/>
                          </a:solidFill>
                          <a:effectLst/>
                          <a:uLnTx/>
                          <a:uFillTx/>
                          <a:latin typeface="+mn-lt"/>
                          <a:ea typeface="+mn-ea"/>
                          <a:cs typeface="+mn-cs"/>
                        </a:rPr>
                        <a:t>. нужд - 5 млн. рублей</a:t>
                      </a:r>
                    </a:p>
                  </a:txBody>
                  <a:tcPr/>
                </a:tc>
                <a:tc hMerge="1">
                  <a:txBody>
                    <a:bodyPr/>
                    <a:lstStyle/>
                    <a:p>
                      <a:endParaRPr lang="ru-RU"/>
                    </a:p>
                  </a:txBody>
                  <a:tcPr/>
                </a:tc>
                <a:extLst>
                  <a:ext uri="{0D108BD9-81ED-4DB2-BD59-A6C34878D82A}">
                    <a16:rowId xmlns:a16="http://schemas.microsoft.com/office/drawing/2014/main" val="10001"/>
                  </a:ext>
                </a:extLst>
              </a:tr>
              <a:tr h="370840">
                <a:tc>
                  <a:txBody>
                    <a:bodyPr/>
                    <a:lstStyle/>
                    <a:p>
                      <a:r>
                        <a:rPr lang="ru-RU" sz="1000" dirty="0"/>
                        <a:t>Объект</a:t>
                      </a:r>
                    </a:p>
                  </a:txBody>
                  <a:tcPr/>
                </a:tc>
                <a:tc>
                  <a:txBody>
                    <a:bodyPr/>
                    <a:lstStyle/>
                    <a:p>
                      <a:r>
                        <a:rPr lang="ru-RU" sz="1100" dirty="0">
                          <a:solidFill>
                            <a:schemeClr val="tx1"/>
                          </a:solidFill>
                        </a:rPr>
                        <a:t>Работы по строительству, реконструкции особо опасных, технически сложных, уникальных объектов капитального строительства</a:t>
                      </a:r>
                    </a:p>
                  </a:txBody>
                  <a:tcPr/>
                </a:tc>
                <a:tc>
                  <a:txBody>
                    <a:bodyPr/>
                    <a:lstStyle/>
                    <a:p>
                      <a:r>
                        <a:rPr lang="ru-RU" sz="1100" dirty="0">
                          <a:solidFill>
                            <a:schemeClr val="tx1"/>
                          </a:solidFill>
                        </a:rPr>
                        <a:t>Выполнение работ по строительству и (или) реконструкции особо опасных, технически сложных, уникальных объектов капитального строительства, </a:t>
                      </a:r>
                      <a:r>
                        <a:rPr lang="ru-RU" sz="1100" dirty="0">
                          <a:solidFill>
                            <a:srgbClr val="FF0000"/>
                          </a:solidFill>
                        </a:rPr>
                        <a:t>искусственных дорожных сооружений (включенных в состав автомобильных дорог федерального, регионального или межмуниципального, местного значения), в случае если начальная (максимальная) цена контракта превышает 100 млн. рублей</a:t>
                      </a:r>
                    </a:p>
                  </a:txBody>
                  <a:tcPr/>
                </a:tc>
                <a:extLst>
                  <a:ext uri="{0D108BD9-81ED-4DB2-BD59-A6C34878D82A}">
                    <a16:rowId xmlns:a16="http://schemas.microsoft.com/office/drawing/2014/main" val="10002"/>
                  </a:ext>
                </a:extLst>
              </a:tr>
              <a:tr h="370840">
                <a:tc>
                  <a:txBody>
                    <a:bodyPr/>
                    <a:lstStyle/>
                    <a:p>
                      <a:r>
                        <a:rPr lang="ru-RU" sz="1000" dirty="0"/>
                        <a:t>Доп. Требования к участникам</a:t>
                      </a:r>
                    </a:p>
                  </a:txBody>
                  <a:tcPr/>
                </a:tc>
                <a:tc>
                  <a:txBody>
                    <a:bodyPr/>
                    <a:lstStyle/>
                    <a:p>
                      <a:r>
                        <a:rPr lang="ru-RU" sz="1100" dirty="0">
                          <a:solidFill>
                            <a:schemeClr val="tx1"/>
                          </a:solidFill>
                        </a:rPr>
                        <a:t>наличие у участника закупки следующего опыта выполнения работ:</a:t>
                      </a:r>
                    </a:p>
                    <a:p>
                      <a:r>
                        <a:rPr lang="ru-RU" sz="1100" dirty="0">
                          <a:solidFill>
                            <a:schemeClr val="tx1"/>
                          </a:solidFill>
                        </a:rPr>
                        <a:t>1) опыт исполнения договора строительного подряда, предусматривающего выполнение работ по строительству, реконструкции особо опасного, технически сложного, уникального объекта капитального строительства;</a:t>
                      </a:r>
                    </a:p>
                    <a:p>
                      <a:r>
                        <a:rPr lang="ru-RU" sz="1100" dirty="0">
                          <a:solidFill>
                            <a:schemeClr val="tx1"/>
                          </a:solidFill>
                        </a:rPr>
                        <a:t>2) опыт выполнения участником закупки, являющимся застройщиком, работ</a:t>
                      </a:r>
                    </a:p>
                    <a:p>
                      <a:r>
                        <a:rPr lang="ru-RU" sz="1100" dirty="0">
                          <a:solidFill>
                            <a:schemeClr val="tx1"/>
                          </a:solidFill>
                        </a:rPr>
                        <a:t>по строительству, реконструкции особо опасного, технически сложного, уникального объекта капитального строительства.</a:t>
                      </a:r>
                    </a:p>
                    <a:p>
                      <a:r>
                        <a:rPr lang="ru-RU" sz="1100" dirty="0">
                          <a:solidFill>
                            <a:srgbClr val="FF0000"/>
                          </a:solidFill>
                        </a:rPr>
                        <a:t>Цена выполненных работ по договору, предусмотренному пунктом 1 настоящей графы настоящей позиции, цена выполненных работ, предусмотренных пунктом 2 настоящей графы настоящей позиции</a:t>
                      </a:r>
                      <a:r>
                        <a:rPr lang="ru-RU" sz="1100" dirty="0">
                          <a:solidFill>
                            <a:schemeClr val="tx1"/>
                          </a:solidFill>
                        </a:rPr>
                        <a:t>, должна составлять не менее 20 процентов начальной (максимальной) цены контракта, заключаемого по результатам определения поставщика (подрядчика, исполнителя)</a:t>
                      </a:r>
                    </a:p>
                  </a:txBody>
                  <a:tcPr/>
                </a:tc>
                <a:tc>
                  <a:txBody>
                    <a:bodyPr/>
                    <a:lstStyle/>
                    <a:p>
                      <a:r>
                        <a:rPr lang="ru-RU" sz="1100" dirty="0">
                          <a:solidFill>
                            <a:schemeClr val="tx1"/>
                          </a:solidFill>
                        </a:rPr>
                        <a:t>наличие за последние 5 лет до даты подачи заявки на участие в конкурсе опыта исполнения (с учетом правопреемства) одного контракта (договора) на выполнение работ по строительству и (или) реконструкции одного из особо опасных, технически сложных, уникальных объектов капитального строительства, искусственных дорожных сооружений (включенных в состав автомобильных дорог федерального, регионального или межмуниципального, местного значения). </a:t>
                      </a:r>
                    </a:p>
                    <a:p>
                      <a:r>
                        <a:rPr lang="ru-RU" sz="1100" dirty="0">
                          <a:solidFill>
                            <a:schemeClr val="tx1"/>
                          </a:solidFill>
                        </a:rPr>
                        <a:t>При этом стоимость такого одного исполненного контракта (договора) составляет не менее 20 процентов начальной (максимальной) цены контракта (договора), на право заключить который проводится соответствующий конкурс</a:t>
                      </a:r>
                    </a:p>
                  </a:txBody>
                  <a:tcPr/>
                </a:tc>
                <a:extLst>
                  <a:ext uri="{0D108BD9-81ED-4DB2-BD59-A6C34878D82A}">
                    <a16:rowId xmlns:a16="http://schemas.microsoft.com/office/drawing/2014/main" val="10003"/>
                  </a:ext>
                </a:extLst>
              </a:tr>
              <a:tr h="370840">
                <a:tc>
                  <a:txBody>
                    <a:bodyPr/>
                    <a:lstStyle/>
                    <a:p>
                      <a:r>
                        <a:rPr lang="ru-RU" sz="1000" dirty="0"/>
                        <a:t>Информация и документы</a:t>
                      </a:r>
                    </a:p>
                  </a:txBody>
                  <a:tcPr/>
                </a:tc>
                <a:tc>
                  <a:txBody>
                    <a:bodyPr/>
                    <a:lstStyle/>
                    <a:p>
                      <a:r>
                        <a:rPr lang="ru-RU" sz="1100" dirty="0">
                          <a:solidFill>
                            <a:schemeClr val="tx1"/>
                          </a:solidFill>
                        </a:rPr>
                        <a:t>в случае наличия опыта, предусмотренного пунктом 1 графы "Дополнительные требования к участникам закупки« настоящей позиции:</a:t>
                      </a:r>
                    </a:p>
                    <a:p>
                      <a:r>
                        <a:rPr lang="ru-RU" sz="1100" dirty="0">
                          <a:solidFill>
                            <a:schemeClr val="tx1"/>
                          </a:solidFill>
                        </a:rPr>
                        <a:t>1) исполненный договор;</a:t>
                      </a:r>
                    </a:p>
                    <a:p>
                      <a:r>
                        <a:rPr lang="ru-RU" sz="1100" dirty="0">
                          <a:solidFill>
                            <a:schemeClr val="tx1"/>
                          </a:solidFill>
                        </a:rPr>
                        <a:t>2) акт приемки объекта капитального строительства, а также акт выполненных работ, подтверждающий цену выполненных работ, если акт приемки объекта капитального строительства не содержит цену выполненных работ;</a:t>
                      </a:r>
                    </a:p>
                    <a:p>
                      <a:r>
                        <a:rPr lang="ru-RU" sz="1100" dirty="0">
                          <a:solidFill>
                            <a:schemeClr val="tx1"/>
                          </a:solidFill>
                        </a:rPr>
                        <a:t>3) разрешение на ввод объекта капитального строительства в эксплуатацию (за исключением случаев, при которых такое разрешение не выдается в соответствии с законодательством о градостроительной деятельности) </a:t>
                      </a:r>
                      <a:r>
                        <a:rPr lang="ru-RU" sz="1100" dirty="0">
                          <a:solidFill>
                            <a:srgbClr val="FF0000"/>
                          </a:solidFill>
                        </a:rPr>
                        <a:t>или решение о технической готовности линейного объекта инфраструктуры к временной эксплуатации.</a:t>
                      </a:r>
                    </a:p>
                    <a:p>
                      <a:endParaRPr lang="ru-RU" sz="1100" dirty="0">
                        <a:solidFill>
                          <a:schemeClr val="tx1"/>
                        </a:solidFill>
                      </a:endParaRPr>
                    </a:p>
                    <a:p>
                      <a:r>
                        <a:rPr lang="ru-RU" sz="1100" dirty="0">
                          <a:solidFill>
                            <a:schemeClr val="tx1"/>
                          </a:solidFill>
                        </a:rPr>
                        <a:t>В случае наличия опыта, предусмотренного пунктом 2 графы "Дополнительные требования к участникам закупки« настоящей позиции:</a:t>
                      </a:r>
                    </a:p>
                    <a:p>
                      <a:r>
                        <a:rPr lang="ru-RU" sz="1100" dirty="0">
                          <a:solidFill>
                            <a:schemeClr val="tx1"/>
                          </a:solidFill>
                        </a:rPr>
                        <a:t>1) </a:t>
                      </a:r>
                      <a:r>
                        <a:rPr lang="ru-RU" sz="1100" dirty="0">
                          <a:solidFill>
                            <a:srgbClr val="FF0000"/>
                          </a:solidFill>
                        </a:rPr>
                        <a:t>раздел 11 "Смета на строительство объектов капитального строительства" проектной документации;</a:t>
                      </a:r>
                    </a:p>
                    <a:p>
                      <a:r>
                        <a:rPr lang="ru-RU" sz="1100" dirty="0">
                          <a:solidFill>
                            <a:schemeClr val="tx1"/>
                          </a:solidFill>
                        </a:rPr>
                        <a:t>2) разрешение на ввод объекта капитального строительства в эксплуатацию </a:t>
                      </a:r>
                      <a:r>
                        <a:rPr lang="ru-RU" sz="1100" dirty="0">
                          <a:solidFill>
                            <a:srgbClr val="FF0000"/>
                          </a:solidFill>
                        </a:rPr>
                        <a:t>или решение о технической готовности линейного объекта инфраструктуры к временной эксплуатации</a:t>
                      </a:r>
                    </a:p>
                  </a:txBody>
                  <a:tcPr/>
                </a:tc>
                <a:tc>
                  <a:txBody>
                    <a:bodyPr/>
                    <a:lstStyle/>
                    <a:p>
                      <a:r>
                        <a:rPr lang="ru-RU" sz="1100" dirty="0">
                          <a:solidFill>
                            <a:schemeClr val="tx1"/>
                          </a:solidFill>
                        </a:rPr>
                        <a:t>копия исполненного контракта (договора);</a:t>
                      </a:r>
                    </a:p>
                    <a:p>
                      <a:endParaRPr lang="ru-RU" sz="1100" dirty="0">
                        <a:solidFill>
                          <a:schemeClr val="tx1"/>
                        </a:solidFill>
                      </a:endParaRPr>
                    </a:p>
                    <a:p>
                      <a:r>
                        <a:rPr lang="ru-RU" sz="1100" dirty="0">
                          <a:solidFill>
                            <a:schemeClr val="tx1"/>
                          </a:solidFill>
                        </a:rPr>
                        <a:t>копия акта (актов) выполненных работ, содержащего (содержащих) все </a:t>
                      </a:r>
                      <a:r>
                        <a:rPr lang="ru-RU" sz="1100" dirty="0">
                          <a:solidFill>
                            <a:srgbClr val="FF0000"/>
                          </a:solidFill>
                        </a:rPr>
                        <a:t>обязательные реквизиты, установленные частью 2 статьи 9 Федерального закона "О бухгалтерском учете", </a:t>
                      </a:r>
                      <a:r>
                        <a:rPr lang="ru-RU" sz="1100" dirty="0">
                          <a:solidFill>
                            <a:schemeClr val="tx1"/>
                          </a:solidFill>
                        </a:rPr>
                        <a:t>и подтверждающего (подтверждающих) стоимость исполненного контракта (договора) (за исключением случая, если застройщик является лицом, осуществляющим строительство). </a:t>
                      </a:r>
                      <a:r>
                        <a:rPr lang="ru-RU" sz="1100" dirty="0">
                          <a:solidFill>
                            <a:srgbClr val="FF0000"/>
                          </a:solidFill>
                        </a:rPr>
                        <a:t>Указанный документ (документы) должен быть подписан (подписаны) не ранее чем за 5 лет до даты окончания срока подачи заявок на участие в закупке;</a:t>
                      </a:r>
                    </a:p>
                    <a:p>
                      <a:endParaRPr lang="ru-RU" sz="1100" dirty="0">
                        <a:solidFill>
                          <a:schemeClr val="tx1"/>
                        </a:solidFill>
                      </a:endParaRPr>
                    </a:p>
                    <a:p>
                      <a:r>
                        <a:rPr lang="ru-RU" sz="1100" dirty="0">
                          <a:solidFill>
                            <a:schemeClr val="tx1"/>
                          </a:solidFill>
                        </a:rPr>
                        <a:t>копия разрешения на ввод объекта капитального строительства в эксплуатацию (за исключением случаев, при которых разрешение на ввод объекта капитального строительства в эксплуатацию не выдается в соответствии с законодательством о градостроительной деятельности). </a:t>
                      </a:r>
                      <a:r>
                        <a:rPr lang="ru-RU" sz="1100" dirty="0">
                          <a:solidFill>
                            <a:srgbClr val="FF0000"/>
                          </a:solidFill>
                        </a:rPr>
                        <a:t>Указанный документ должен быть подписан не ранее чем за 5 лет до даты окончания срока подачи заявок на участие в закупке</a:t>
                      </a:r>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p:cNvGraphicFramePr>
            <a:graphicFrameLocks noGrp="1"/>
          </p:cNvGraphicFramePr>
          <p:nvPr/>
        </p:nvGraphicFramePr>
        <p:xfrm>
          <a:off x="116889" y="30480"/>
          <a:ext cx="11958222" cy="3205480"/>
        </p:xfrm>
        <a:graphic>
          <a:graphicData uri="http://schemas.openxmlformats.org/drawingml/2006/table">
            <a:tbl>
              <a:tblPr firstRow="1" bandRow="1">
                <a:tableStyleId>{F5AB1C69-6EDB-4FF4-983F-18BD219EF322}</a:tableStyleId>
              </a:tblPr>
              <a:tblGrid>
                <a:gridCol w="1827321">
                  <a:extLst>
                    <a:ext uri="{9D8B030D-6E8A-4147-A177-3AD203B41FA5}">
                      <a16:colId xmlns:a16="http://schemas.microsoft.com/office/drawing/2014/main" val="20000"/>
                    </a:ext>
                  </a:extLst>
                </a:gridCol>
                <a:gridCol w="5399103">
                  <a:extLst>
                    <a:ext uri="{9D8B030D-6E8A-4147-A177-3AD203B41FA5}">
                      <a16:colId xmlns:a16="http://schemas.microsoft.com/office/drawing/2014/main" val="20001"/>
                    </a:ext>
                  </a:extLst>
                </a:gridCol>
                <a:gridCol w="4731798">
                  <a:extLst>
                    <a:ext uri="{9D8B030D-6E8A-4147-A177-3AD203B41FA5}">
                      <a16:colId xmlns:a16="http://schemas.microsoft.com/office/drawing/2014/main" val="20002"/>
                    </a:ext>
                  </a:extLst>
                </a:gridCol>
              </a:tblGrid>
              <a:tr h="370840">
                <a:tc>
                  <a:txBody>
                    <a:bodyPr/>
                    <a:lstStyle/>
                    <a:p>
                      <a:endParaRPr lang="ru-RU" sz="1400" dirty="0"/>
                    </a:p>
                  </a:txBody>
                  <a:tcPr/>
                </a:tc>
                <a:tc>
                  <a:txBody>
                    <a:bodyPr/>
                    <a:lstStyle/>
                    <a:p>
                      <a:pPr algn="ctr"/>
                      <a:r>
                        <a:rPr lang="ru-RU" sz="1400" dirty="0"/>
                        <a:t>2571 ПП</a:t>
                      </a:r>
                    </a:p>
                  </a:txBody>
                  <a:tcPr/>
                </a:tc>
                <a:tc>
                  <a:txBody>
                    <a:bodyPr/>
                    <a:lstStyle/>
                    <a:p>
                      <a:pPr algn="ctr"/>
                      <a:r>
                        <a:rPr lang="ru-RU" sz="1400" dirty="0"/>
                        <a:t>99 ПП</a:t>
                      </a:r>
                    </a:p>
                  </a:txBody>
                  <a:tcPr/>
                </a:tc>
                <a:extLst>
                  <a:ext uri="{0D108BD9-81ED-4DB2-BD59-A6C34878D82A}">
                    <a16:rowId xmlns:a16="http://schemas.microsoft.com/office/drawing/2014/main" val="10000"/>
                  </a:ext>
                </a:extLst>
              </a:tr>
              <a:tr h="370840">
                <a:tc>
                  <a:txBody>
                    <a:bodyPr/>
                    <a:lstStyle/>
                    <a:p>
                      <a:r>
                        <a:rPr lang="ru-RU" sz="1400" dirty="0"/>
                        <a:t>Объект</a:t>
                      </a:r>
                    </a:p>
                  </a:txBody>
                  <a:tcPr/>
                </a:tc>
                <a:tc>
                  <a:txBody>
                    <a:bodyPr/>
                    <a:lstStyle/>
                    <a:p>
                      <a:r>
                        <a:rPr lang="ru-RU" sz="1400" dirty="0">
                          <a:solidFill>
                            <a:schemeClr val="tx1"/>
                          </a:solidFill>
                        </a:rPr>
                        <a:t>Услуги по техническому обслуживанию зданий, сооружений (</a:t>
                      </a:r>
                      <a:r>
                        <a:rPr lang="ru-RU" sz="1400" b="1" dirty="0">
                          <a:solidFill>
                            <a:schemeClr val="tx1"/>
                          </a:solidFill>
                        </a:rPr>
                        <a:t>если НМЦК превышает 1 млн. руб.)</a:t>
                      </a:r>
                    </a:p>
                  </a:txBody>
                  <a:tcPr/>
                </a:tc>
                <a:tc>
                  <a:txBody>
                    <a:bodyPr/>
                    <a:lstStyle/>
                    <a:p>
                      <a:r>
                        <a:rPr lang="ru-RU" sz="1400" dirty="0">
                          <a:solidFill>
                            <a:srgbClr val="FF0000"/>
                          </a:solidFill>
                        </a:rPr>
                        <a:t>-</a:t>
                      </a:r>
                    </a:p>
                  </a:txBody>
                  <a:tcPr/>
                </a:tc>
                <a:extLst>
                  <a:ext uri="{0D108BD9-81ED-4DB2-BD59-A6C34878D82A}">
                    <a16:rowId xmlns:a16="http://schemas.microsoft.com/office/drawing/2014/main" val="10001"/>
                  </a:ext>
                </a:extLst>
              </a:tr>
              <a:tr h="370840">
                <a:tc>
                  <a:txBody>
                    <a:bodyPr/>
                    <a:lstStyle/>
                    <a:p>
                      <a:r>
                        <a:rPr lang="ru-RU" sz="1400" dirty="0"/>
                        <a:t>Доп. Требования к участникам</a:t>
                      </a:r>
                    </a:p>
                  </a:txBody>
                  <a:tcPr/>
                </a:tc>
                <a:tc>
                  <a:txBody>
                    <a:bodyPr/>
                    <a:lstStyle/>
                    <a:p>
                      <a:r>
                        <a:rPr lang="ru-RU" sz="1400" dirty="0">
                          <a:solidFill>
                            <a:schemeClr val="tx1"/>
                          </a:solidFill>
                        </a:rPr>
                        <a:t>наличие опыта исполнения участником закупки договора, предусматривающего выполнение работ по техническому обслуживанию зданий, сооружений.</a:t>
                      </a:r>
                    </a:p>
                    <a:p>
                      <a:r>
                        <a:rPr lang="ru-RU" sz="1400" dirty="0">
                          <a:solidFill>
                            <a:schemeClr val="tx1"/>
                          </a:solidFill>
                        </a:rPr>
                        <a:t>Цена выполненных работ по договору должна составлять не менее 20 процентов начальной</a:t>
                      </a:r>
                    </a:p>
                    <a:p>
                      <a:r>
                        <a:rPr lang="ru-RU" sz="1400" dirty="0">
                          <a:solidFill>
                            <a:schemeClr val="tx1"/>
                          </a:solidFill>
                        </a:rPr>
                        <a:t>(максимальной) цены контракта, заключаемого по результатам определения поставщика (подрядчика, исполнителя)</a:t>
                      </a:r>
                    </a:p>
                  </a:txBody>
                  <a:tcPr/>
                </a:tc>
                <a:tc>
                  <a:txBody>
                    <a:bodyPr/>
                    <a:lstStyle/>
                    <a:p>
                      <a:r>
                        <a:rPr lang="ru-RU" sz="1400" dirty="0">
                          <a:solidFill>
                            <a:schemeClr val="tx1"/>
                          </a:solidFill>
                        </a:rPr>
                        <a:t>-</a:t>
                      </a:r>
                    </a:p>
                  </a:txBody>
                  <a:tcPr/>
                </a:tc>
                <a:extLst>
                  <a:ext uri="{0D108BD9-81ED-4DB2-BD59-A6C34878D82A}">
                    <a16:rowId xmlns:a16="http://schemas.microsoft.com/office/drawing/2014/main" val="10002"/>
                  </a:ext>
                </a:extLst>
              </a:tr>
              <a:tr h="370840">
                <a:tc>
                  <a:txBody>
                    <a:bodyPr/>
                    <a:lstStyle/>
                    <a:p>
                      <a:r>
                        <a:rPr lang="ru-RU" sz="1400" dirty="0"/>
                        <a:t>Информация и документы</a:t>
                      </a:r>
                    </a:p>
                  </a:txBody>
                  <a:tcPr/>
                </a:tc>
                <a:tc>
                  <a:txBody>
                    <a:bodyPr/>
                    <a:lstStyle/>
                    <a:p>
                      <a:r>
                        <a:rPr lang="ru-RU" sz="1400" dirty="0">
                          <a:solidFill>
                            <a:schemeClr val="tx1"/>
                          </a:solidFill>
                        </a:rPr>
                        <a:t>1) исполненный договор;</a:t>
                      </a:r>
                    </a:p>
                    <a:p>
                      <a:r>
                        <a:rPr lang="ru-RU" sz="1400" dirty="0">
                          <a:solidFill>
                            <a:schemeClr val="tx1"/>
                          </a:solidFill>
                        </a:rPr>
                        <a:t>2) акт приемки оказанных услуг, подтверждающий цену оказанных услуг</a:t>
                      </a:r>
                    </a:p>
                  </a:txBody>
                  <a:tcPr/>
                </a:tc>
                <a:tc>
                  <a:txBody>
                    <a:bodyPr/>
                    <a:lstStyle/>
                    <a:p>
                      <a:r>
                        <a:rPr lang="ru-RU" sz="1400" dirty="0">
                          <a:solidFill>
                            <a:srgbClr val="FF0000"/>
                          </a:solidFill>
                        </a:rPr>
                        <a:t>-</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116889" y="121112"/>
          <a:ext cx="11958222" cy="4485640"/>
        </p:xfrm>
        <a:graphic>
          <a:graphicData uri="http://schemas.openxmlformats.org/drawingml/2006/table">
            <a:tbl>
              <a:tblPr firstRow="1" bandRow="1">
                <a:tableStyleId>{F5AB1C69-6EDB-4FF4-983F-18BD219EF322}</a:tableStyleId>
              </a:tblPr>
              <a:tblGrid>
                <a:gridCol w="1827321">
                  <a:extLst>
                    <a:ext uri="{9D8B030D-6E8A-4147-A177-3AD203B41FA5}">
                      <a16:colId xmlns:a16="http://schemas.microsoft.com/office/drawing/2014/main" val="20000"/>
                    </a:ext>
                  </a:extLst>
                </a:gridCol>
                <a:gridCol w="5399103">
                  <a:extLst>
                    <a:ext uri="{9D8B030D-6E8A-4147-A177-3AD203B41FA5}">
                      <a16:colId xmlns:a16="http://schemas.microsoft.com/office/drawing/2014/main" val="20001"/>
                    </a:ext>
                  </a:extLst>
                </a:gridCol>
                <a:gridCol w="4731798">
                  <a:extLst>
                    <a:ext uri="{9D8B030D-6E8A-4147-A177-3AD203B41FA5}">
                      <a16:colId xmlns:a16="http://schemas.microsoft.com/office/drawing/2014/main" val="20002"/>
                    </a:ext>
                  </a:extLst>
                </a:gridCol>
              </a:tblGrid>
              <a:tr h="370840">
                <a:tc>
                  <a:txBody>
                    <a:bodyPr/>
                    <a:lstStyle/>
                    <a:p>
                      <a:endParaRPr lang="ru-RU" sz="1400" dirty="0"/>
                    </a:p>
                  </a:txBody>
                  <a:tcPr/>
                </a:tc>
                <a:tc>
                  <a:txBody>
                    <a:bodyPr/>
                    <a:lstStyle/>
                    <a:p>
                      <a:pPr algn="ctr"/>
                      <a:r>
                        <a:rPr lang="ru-RU" sz="1400" dirty="0"/>
                        <a:t>2571 ПП</a:t>
                      </a:r>
                    </a:p>
                  </a:txBody>
                  <a:tcPr/>
                </a:tc>
                <a:tc>
                  <a:txBody>
                    <a:bodyPr/>
                    <a:lstStyle/>
                    <a:p>
                      <a:pPr algn="ctr"/>
                      <a:r>
                        <a:rPr lang="ru-RU" sz="1400" dirty="0"/>
                        <a:t>99 ПП</a:t>
                      </a:r>
                    </a:p>
                  </a:txBody>
                  <a:tcPr/>
                </a:tc>
                <a:extLst>
                  <a:ext uri="{0D108BD9-81ED-4DB2-BD59-A6C34878D82A}">
                    <a16:rowId xmlns:a16="http://schemas.microsoft.com/office/drawing/2014/main" val="10000"/>
                  </a:ext>
                </a:extLst>
              </a:tr>
              <a:tr h="370840">
                <a:tc>
                  <a:txBody>
                    <a:bodyPr/>
                    <a:lstStyle/>
                    <a:p>
                      <a:r>
                        <a:rPr lang="ru-RU" sz="1400" dirty="0"/>
                        <a:t>Объект</a:t>
                      </a:r>
                    </a:p>
                  </a:txBody>
                  <a:tcPr/>
                </a:tc>
                <a:tc>
                  <a:txBody>
                    <a:bodyPr/>
                    <a:lstStyle/>
                    <a:p>
                      <a:r>
                        <a:rPr lang="ru-RU" sz="1400" dirty="0">
                          <a:solidFill>
                            <a:schemeClr val="tx1"/>
                          </a:solidFill>
                        </a:rPr>
                        <a:t>Работы по текущему ремонту зданий, сооружений </a:t>
                      </a:r>
                      <a:r>
                        <a:rPr kumimoji="0" lang="ru-RU" sz="1400" b="0" i="0" u="none" strike="noStrike" kern="1200" cap="none" spc="0" normalizeH="0" baseline="0" noProof="0" dirty="0">
                          <a:ln>
                            <a:noFill/>
                          </a:ln>
                          <a:solidFill>
                            <a:prstClr val="black"/>
                          </a:solidFill>
                          <a:effectLst/>
                          <a:uLnTx/>
                          <a:uFillTx/>
                          <a:latin typeface="+mn-lt"/>
                          <a:ea typeface="+mn-ea"/>
                          <a:cs typeface="+mn-cs"/>
                        </a:rPr>
                        <a:t>(</a:t>
                      </a:r>
                      <a:r>
                        <a:rPr kumimoji="0" lang="ru-RU" sz="1400" b="1" i="0" u="none" strike="noStrike" kern="1200" cap="none" spc="0" normalizeH="0" baseline="0" noProof="0" dirty="0">
                          <a:ln>
                            <a:noFill/>
                          </a:ln>
                          <a:solidFill>
                            <a:prstClr val="black"/>
                          </a:solidFill>
                          <a:effectLst/>
                          <a:uLnTx/>
                          <a:uFillTx/>
                          <a:latin typeface="+mn-lt"/>
                          <a:ea typeface="+mn-ea"/>
                          <a:cs typeface="+mn-cs"/>
                        </a:rPr>
                        <a:t>если НМЦК превышает 1 млн. руб.)</a:t>
                      </a:r>
                      <a:endParaRPr lang="ru-RU" sz="1400" dirty="0">
                        <a:solidFill>
                          <a:schemeClr val="tx1"/>
                        </a:solidFill>
                      </a:endParaRPr>
                    </a:p>
                  </a:txBody>
                  <a:tcPr/>
                </a:tc>
                <a:tc>
                  <a:txBody>
                    <a:bodyPr/>
                    <a:lstStyle/>
                    <a:p>
                      <a:r>
                        <a:rPr lang="ru-RU" sz="1400" dirty="0">
                          <a:solidFill>
                            <a:srgbClr val="FF0000"/>
                          </a:solidFill>
                        </a:rPr>
                        <a:t>-</a:t>
                      </a:r>
                    </a:p>
                  </a:txBody>
                  <a:tcPr/>
                </a:tc>
                <a:extLst>
                  <a:ext uri="{0D108BD9-81ED-4DB2-BD59-A6C34878D82A}">
                    <a16:rowId xmlns:a16="http://schemas.microsoft.com/office/drawing/2014/main" val="10001"/>
                  </a:ext>
                </a:extLst>
              </a:tr>
              <a:tr h="370840">
                <a:tc>
                  <a:txBody>
                    <a:bodyPr/>
                    <a:lstStyle/>
                    <a:p>
                      <a:r>
                        <a:rPr lang="ru-RU" sz="1400" dirty="0"/>
                        <a:t>Доп. Требования к участникам</a:t>
                      </a:r>
                    </a:p>
                  </a:txBody>
                  <a:tcPr/>
                </a:tc>
                <a:tc>
                  <a:txBody>
                    <a:bodyPr/>
                    <a:lstStyle/>
                    <a:p>
                      <a:r>
                        <a:rPr lang="ru-RU" sz="1400" dirty="0">
                          <a:solidFill>
                            <a:schemeClr val="tx1"/>
                          </a:solidFill>
                        </a:rPr>
                        <a:t>наличие у участника закупки следующего опыта выполнения работ:</a:t>
                      </a:r>
                    </a:p>
                    <a:p>
                      <a:endParaRPr lang="ru-RU" sz="1400" dirty="0">
                        <a:solidFill>
                          <a:schemeClr val="tx1"/>
                        </a:solidFill>
                      </a:endParaRPr>
                    </a:p>
                    <a:p>
                      <a:r>
                        <a:rPr lang="ru-RU" sz="1400" dirty="0">
                          <a:solidFill>
                            <a:schemeClr val="tx1"/>
                          </a:solidFill>
                        </a:rPr>
                        <a:t>1) опыт исполнения договора, предусматривающего выполнение работ по текущему ремонту зданий, сооружений;</a:t>
                      </a:r>
                    </a:p>
                    <a:p>
                      <a:endParaRPr lang="ru-RU" sz="1400" dirty="0">
                        <a:solidFill>
                          <a:schemeClr val="tx1"/>
                        </a:solidFill>
                      </a:endParaRPr>
                    </a:p>
                    <a:p>
                      <a:r>
                        <a:rPr lang="ru-RU" sz="1400" dirty="0">
                          <a:solidFill>
                            <a:schemeClr val="tx1"/>
                          </a:solidFill>
                        </a:rPr>
                        <a:t>2) опыт исполнения договора, предусматривающего выполнение работ по капитальному ремонту объекта капитального строительства.</a:t>
                      </a:r>
                    </a:p>
                    <a:p>
                      <a:r>
                        <a:rPr lang="ru-RU" sz="1400" dirty="0">
                          <a:solidFill>
                            <a:schemeClr val="tx1"/>
                          </a:solidFill>
                        </a:rPr>
                        <a:t>Цена выполненных работ по договору, предусмотренному пунктом 1 или 2 настоящей графы настоящей позиции, должна составлять не менее 20 процентов начальной (максимальной) цены контракта, заключаемого по результатам определения поставщика (подрядчика, исполнителя)</a:t>
                      </a:r>
                    </a:p>
                  </a:txBody>
                  <a:tcPr/>
                </a:tc>
                <a:tc>
                  <a:txBody>
                    <a:bodyPr/>
                    <a:lstStyle/>
                    <a:p>
                      <a:r>
                        <a:rPr lang="ru-RU" sz="1400" dirty="0">
                          <a:solidFill>
                            <a:schemeClr val="tx1"/>
                          </a:solidFill>
                        </a:rPr>
                        <a:t>-</a:t>
                      </a:r>
                    </a:p>
                  </a:txBody>
                  <a:tcPr/>
                </a:tc>
                <a:extLst>
                  <a:ext uri="{0D108BD9-81ED-4DB2-BD59-A6C34878D82A}">
                    <a16:rowId xmlns:a16="http://schemas.microsoft.com/office/drawing/2014/main" val="10002"/>
                  </a:ext>
                </a:extLst>
              </a:tr>
              <a:tr h="370840">
                <a:tc>
                  <a:txBody>
                    <a:bodyPr/>
                    <a:lstStyle/>
                    <a:p>
                      <a:r>
                        <a:rPr lang="ru-RU" sz="1400" dirty="0"/>
                        <a:t>Информация и документы</a:t>
                      </a:r>
                    </a:p>
                  </a:txBody>
                  <a:tcPr/>
                </a:tc>
                <a:tc>
                  <a:txBody>
                    <a:bodyPr/>
                    <a:lstStyle/>
                    <a:p>
                      <a:r>
                        <a:rPr lang="ru-RU" sz="1400" dirty="0">
                          <a:solidFill>
                            <a:schemeClr val="tx1"/>
                          </a:solidFill>
                        </a:rPr>
                        <a:t>1) исполненный договор;</a:t>
                      </a:r>
                    </a:p>
                    <a:p>
                      <a:r>
                        <a:rPr lang="ru-RU" sz="1400" dirty="0">
                          <a:solidFill>
                            <a:schemeClr val="tx1"/>
                          </a:solidFill>
                        </a:rPr>
                        <a:t>2) акт выполненных работ, подтверждающий цену выполненных работ</a:t>
                      </a:r>
                    </a:p>
                  </a:txBody>
                  <a:tcPr/>
                </a:tc>
                <a:tc>
                  <a:txBody>
                    <a:bodyPr/>
                    <a:lstStyle/>
                    <a:p>
                      <a:r>
                        <a:rPr lang="ru-RU" sz="1400" dirty="0">
                          <a:solidFill>
                            <a:srgbClr val="FF0000"/>
                          </a:solidFill>
                        </a:rPr>
                        <a:t>-</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116889" y="121112"/>
          <a:ext cx="11958222" cy="6497320"/>
        </p:xfrm>
        <a:graphic>
          <a:graphicData uri="http://schemas.openxmlformats.org/drawingml/2006/table">
            <a:tbl>
              <a:tblPr firstRow="1" bandRow="1">
                <a:tableStyleId>{F5AB1C69-6EDB-4FF4-983F-18BD219EF322}</a:tableStyleId>
              </a:tblPr>
              <a:tblGrid>
                <a:gridCol w="744245">
                  <a:extLst>
                    <a:ext uri="{9D8B030D-6E8A-4147-A177-3AD203B41FA5}">
                      <a16:colId xmlns:a16="http://schemas.microsoft.com/office/drawing/2014/main" val="20000"/>
                    </a:ext>
                  </a:extLst>
                </a:gridCol>
                <a:gridCol w="5699464">
                  <a:extLst>
                    <a:ext uri="{9D8B030D-6E8A-4147-A177-3AD203B41FA5}">
                      <a16:colId xmlns:a16="http://schemas.microsoft.com/office/drawing/2014/main" val="20001"/>
                    </a:ext>
                  </a:extLst>
                </a:gridCol>
                <a:gridCol w="5514513">
                  <a:extLst>
                    <a:ext uri="{9D8B030D-6E8A-4147-A177-3AD203B41FA5}">
                      <a16:colId xmlns:a16="http://schemas.microsoft.com/office/drawing/2014/main" val="20002"/>
                    </a:ext>
                  </a:extLst>
                </a:gridCol>
              </a:tblGrid>
              <a:tr h="370840">
                <a:tc>
                  <a:txBody>
                    <a:bodyPr/>
                    <a:lstStyle/>
                    <a:p>
                      <a:endParaRPr lang="ru-RU" sz="1400" dirty="0"/>
                    </a:p>
                  </a:txBody>
                  <a:tcPr/>
                </a:tc>
                <a:tc>
                  <a:txBody>
                    <a:bodyPr/>
                    <a:lstStyle/>
                    <a:p>
                      <a:pPr algn="ctr"/>
                      <a:r>
                        <a:rPr lang="ru-RU" sz="1400" dirty="0"/>
                        <a:t>2571 ПП</a:t>
                      </a:r>
                    </a:p>
                  </a:txBody>
                  <a:tcPr/>
                </a:tc>
                <a:tc>
                  <a:txBody>
                    <a:bodyPr/>
                    <a:lstStyle/>
                    <a:p>
                      <a:pPr algn="ctr"/>
                      <a:r>
                        <a:rPr lang="ru-RU" sz="1400" dirty="0"/>
                        <a:t>99 ПП</a:t>
                      </a:r>
                    </a:p>
                  </a:txBody>
                  <a:tcPr/>
                </a:tc>
                <a:extLst>
                  <a:ext uri="{0D108BD9-81ED-4DB2-BD59-A6C34878D82A}">
                    <a16:rowId xmlns:a16="http://schemas.microsoft.com/office/drawing/2014/main" val="10000"/>
                  </a:ext>
                </a:extLst>
              </a:tr>
              <a:tr h="370840">
                <a:tc>
                  <a:txBody>
                    <a:bodyPr/>
                    <a:lstStyle/>
                    <a:p>
                      <a:r>
                        <a:rPr lang="ru-RU" sz="1200" dirty="0"/>
                        <a:t>Объект</a:t>
                      </a:r>
                    </a:p>
                  </a:txBody>
                  <a:tcPr/>
                </a:tc>
                <a:tc>
                  <a:txBody>
                    <a:bodyPr/>
                    <a:lstStyle/>
                    <a:p>
                      <a:r>
                        <a:rPr lang="ru-RU" sz="1200" b="0" i="0" kern="1200" dirty="0">
                          <a:solidFill>
                            <a:schemeClr val="dk1"/>
                          </a:solidFill>
                          <a:effectLst/>
                          <a:latin typeface="+mn-lt"/>
                          <a:ea typeface="+mn-ea"/>
                          <a:cs typeface="+mn-cs"/>
                        </a:rPr>
                        <a:t>Услуги по проведению обязательного публичного технологического и ценового аудита крупных инвестиционных проектов с государственным участием (далее - инвестиционные проекты)</a:t>
                      </a:r>
                      <a:br>
                        <a:rPr lang="ru-RU" sz="1200" dirty="0"/>
                      </a:br>
                      <a:r>
                        <a:rPr lang="ru-RU" sz="1200" b="0" i="0" kern="1200" dirty="0">
                          <a:solidFill>
                            <a:schemeClr val="dk1"/>
                          </a:solidFill>
                          <a:effectLst/>
                          <a:latin typeface="+mn-lt"/>
                          <a:ea typeface="+mn-ea"/>
                          <a:cs typeface="+mn-cs"/>
                        </a:rPr>
                        <a:t>в отношении объектов капитального строительства, финансирование строительства, реконструкции или технического перевооружения которых планируется осуществлять полностью или частично за счет средств федерального бюджета с использованием механизма федеральной адресной инвестиционной программы </a:t>
                      </a:r>
                      <a:r>
                        <a:rPr lang="ru-RU" sz="1200" b="1" i="0" kern="1200" dirty="0">
                          <a:solidFill>
                            <a:srgbClr val="FF0000"/>
                          </a:solidFill>
                          <a:effectLst/>
                          <a:latin typeface="+mn-lt"/>
                          <a:ea typeface="+mn-ea"/>
                          <a:cs typeface="+mn-cs"/>
                        </a:rPr>
                        <a:t>(если НМЦК превышает 500 тыс. рублей)</a:t>
                      </a:r>
                      <a:endParaRPr lang="ru-RU" sz="1200" b="1" dirty="0">
                        <a:solidFill>
                          <a:srgbClr val="FF0000"/>
                        </a:solidFill>
                      </a:endParaRPr>
                    </a:p>
                  </a:txBody>
                  <a:tcPr/>
                </a:tc>
                <a:tc>
                  <a:txBody>
                    <a:bodyPr/>
                    <a:lstStyle/>
                    <a:p>
                      <a:r>
                        <a:rPr lang="ru-RU" sz="1200" dirty="0">
                          <a:solidFill>
                            <a:schemeClr val="tx1"/>
                          </a:solidFill>
                        </a:rPr>
                        <a:t>Проведение обязательного публичного технологического и ценового аудита крупных инвестиционных проектов с государственным участием (далее - инвестиционные проекты) в отношении объектов капитального строительства, финансирование строительства, реконструкции или технического перевооружения которых планируется осуществлять полностью или частично за счет средств федерального бюджета с использованием механизма федеральной адресной инвестиционной программы, а также за счет бюджетных ассигнований Инвестиционного фонда Российской Федерации</a:t>
                      </a:r>
                    </a:p>
                  </a:txBody>
                  <a:tcPr/>
                </a:tc>
                <a:extLst>
                  <a:ext uri="{0D108BD9-81ED-4DB2-BD59-A6C34878D82A}">
                    <a16:rowId xmlns:a16="http://schemas.microsoft.com/office/drawing/2014/main" val="10001"/>
                  </a:ext>
                </a:extLst>
              </a:tr>
              <a:tr h="370840">
                <a:tc>
                  <a:txBody>
                    <a:bodyPr/>
                    <a:lstStyle/>
                    <a:p>
                      <a:r>
                        <a:rPr lang="ru-RU" sz="1200" dirty="0"/>
                        <a:t>Доп. Требования к участникам</a:t>
                      </a:r>
                    </a:p>
                  </a:txBody>
                  <a:tcPr/>
                </a:tc>
                <a:tc>
                  <a:txBody>
                    <a:bodyPr/>
                    <a:lstStyle/>
                    <a:p>
                      <a:r>
                        <a:rPr lang="ru-RU" sz="1200" dirty="0">
                          <a:solidFill>
                            <a:schemeClr val="tx1"/>
                          </a:solidFill>
                        </a:rPr>
                        <a:t>наличие у участника закупки:</a:t>
                      </a:r>
                    </a:p>
                    <a:p>
                      <a:r>
                        <a:rPr lang="ru-RU" sz="1200" dirty="0">
                          <a:solidFill>
                            <a:schemeClr val="tx1"/>
                          </a:solidFill>
                        </a:rPr>
                        <a:t>1) опыта исполнения договоров на оказание услуг по проведению технологического и ценового аудита инвестиционных проектов</a:t>
                      </a:r>
                    </a:p>
                    <a:p>
                      <a:r>
                        <a:rPr lang="ru-RU" sz="1200" dirty="0">
                          <a:solidFill>
                            <a:schemeClr val="tx1"/>
                          </a:solidFill>
                        </a:rPr>
                        <a:t>или по экспертизе проектной документации </a:t>
                      </a:r>
                      <a:r>
                        <a:rPr lang="ru-RU" sz="1200" dirty="0">
                          <a:solidFill>
                            <a:srgbClr val="FF0000"/>
                          </a:solidFill>
                        </a:rPr>
                        <a:t>не менее чем в отношении 5 инвестиционных проектов. Сумма цен оказанных услуг по договорам должна составлять не менее 1,5 млрд. рублей</a:t>
                      </a:r>
                      <a:r>
                        <a:rPr lang="ru-RU" sz="1200" dirty="0">
                          <a:solidFill>
                            <a:schemeClr val="tx1"/>
                          </a:solidFill>
                        </a:rPr>
                        <a:t>;</a:t>
                      </a:r>
                    </a:p>
                    <a:p>
                      <a:endParaRPr lang="ru-RU" sz="1200" dirty="0">
                        <a:solidFill>
                          <a:schemeClr val="tx1"/>
                        </a:solidFill>
                      </a:endParaRPr>
                    </a:p>
                    <a:p>
                      <a:r>
                        <a:rPr lang="ru-RU" sz="1200" dirty="0">
                          <a:solidFill>
                            <a:schemeClr val="tx1"/>
                          </a:solidFill>
                        </a:rPr>
                        <a:t>2) в штате по основному месту работы не менее 10 экспертов, аттестованных на право подготовки заключений экспертизы</a:t>
                      </a:r>
                    </a:p>
                    <a:p>
                      <a:r>
                        <a:rPr lang="ru-RU" sz="1200" dirty="0">
                          <a:solidFill>
                            <a:schemeClr val="tx1"/>
                          </a:solidFill>
                        </a:rPr>
                        <a:t>проектной документации и (или) экспертизы результатов инженерных изысканий и включенных в реестр лиц, аттестованных на право подготовки заключений экспертизы проектной документации и (или) результатов инженерных изысканий, или работников, обладающих опытом работы в области проведения технологического и (или) ценового аудита не менее 5 лет</a:t>
                      </a:r>
                    </a:p>
                  </a:txBody>
                  <a:tcPr/>
                </a:tc>
                <a:tc>
                  <a:txBody>
                    <a:bodyPr/>
                    <a:lstStyle/>
                    <a:p>
                      <a:r>
                        <a:rPr lang="ru-RU" sz="1200" dirty="0">
                          <a:solidFill>
                            <a:schemeClr val="tx1"/>
                          </a:solidFill>
                        </a:rPr>
                        <a:t>опыт работы в области проведения технологического и ценового аудита инвестиционных проектов или в области экспертизы проектной документации </a:t>
                      </a:r>
                      <a:r>
                        <a:rPr lang="ru-RU" sz="1200" dirty="0">
                          <a:solidFill>
                            <a:srgbClr val="FF0000"/>
                          </a:solidFill>
                        </a:rPr>
                        <a:t>не менее 7 лет, в том числе в отношении не менее 5 инвестиционных проектов стоимостью 1,5 млрд. рублей и более</a:t>
                      </a:r>
                    </a:p>
                    <a:p>
                      <a:r>
                        <a:rPr lang="ru-RU" sz="1200" dirty="0">
                          <a:solidFill>
                            <a:schemeClr val="tx1"/>
                          </a:solidFill>
                        </a:rPr>
                        <a:t>наличие в штате по основному месту работы в экспертной организации не менее 10 экспертов, аттестованных на право подготовки заключений экспертизы проектной документации и (или) экспертизы результатов инженерных изысканий и включенных в реестр лиц, аттестованных на право подготовки заключений экспертизы проектной документации и (или) результатов инженерных изысканий, или работников, обладающих опытом работы в области проведения технологического и (или) ценового аудита не менее 5 лет</a:t>
                      </a:r>
                    </a:p>
                  </a:txBody>
                  <a:tcPr/>
                </a:tc>
                <a:extLst>
                  <a:ext uri="{0D108BD9-81ED-4DB2-BD59-A6C34878D82A}">
                    <a16:rowId xmlns:a16="http://schemas.microsoft.com/office/drawing/2014/main" val="10002"/>
                  </a:ext>
                </a:extLst>
              </a:tr>
              <a:tr h="370840">
                <a:tc>
                  <a:txBody>
                    <a:bodyPr/>
                    <a:lstStyle/>
                    <a:p>
                      <a:r>
                        <a:rPr lang="ru-RU" sz="1200" dirty="0"/>
                        <a:t>Информация и документы</a:t>
                      </a:r>
                    </a:p>
                  </a:txBody>
                  <a:tcPr/>
                </a:tc>
                <a:tc>
                  <a:txBody>
                    <a:bodyPr/>
                    <a:lstStyle/>
                    <a:p>
                      <a:r>
                        <a:rPr lang="ru-RU" sz="1200" dirty="0">
                          <a:solidFill>
                            <a:schemeClr val="tx1"/>
                          </a:solidFill>
                        </a:rPr>
                        <a:t>1) исполненный договор;</a:t>
                      </a:r>
                    </a:p>
                    <a:p>
                      <a:r>
                        <a:rPr lang="ru-RU" sz="1200" dirty="0">
                          <a:solidFill>
                            <a:srgbClr val="FF0000"/>
                          </a:solidFill>
                        </a:rPr>
                        <a:t>2) акт приемки оказанных услуг, подтверждающий цену оказанных услуг;</a:t>
                      </a:r>
                    </a:p>
                    <a:p>
                      <a:r>
                        <a:rPr lang="ru-RU" sz="1200" dirty="0">
                          <a:solidFill>
                            <a:schemeClr val="tx1"/>
                          </a:solidFill>
                        </a:rPr>
                        <a:t>3) квалификационный аттестат на право подготовки заключений экспертизы проектной документации и (или) результатов инженерных изысканий;</a:t>
                      </a:r>
                    </a:p>
                    <a:p>
                      <a:r>
                        <a:rPr lang="ru-RU" sz="1200" dirty="0">
                          <a:solidFill>
                            <a:schemeClr val="tx1"/>
                          </a:solidFill>
                        </a:rPr>
                        <a:t>4) трудовая книжка или сведения о трудовой деятельности, предусмотренные статьей 66 1 Трудового кодекса Российской Федерации, либо гражданско-правовой договор на оказание услуг по проведению технологического и ценового аудита инвестиционных проектов или по экспертизе проектной документации</a:t>
                      </a:r>
                    </a:p>
                  </a:txBody>
                  <a:tcPr/>
                </a:tc>
                <a:tc>
                  <a:txBody>
                    <a:bodyPr/>
                    <a:lstStyle/>
                    <a:p>
                      <a:r>
                        <a:rPr lang="ru-RU" sz="1200" dirty="0">
                          <a:solidFill>
                            <a:schemeClr val="tx1"/>
                          </a:solidFill>
                        </a:rPr>
                        <a:t> - договор (контракт) на оказание услуг (выполнение работ) в области проведения технологического и ценового аудита инвестиционных проектов или в области экспертизы проектной документации</a:t>
                      </a:r>
                    </a:p>
                    <a:p>
                      <a:r>
                        <a:rPr lang="ru-RU" sz="1200" dirty="0">
                          <a:solidFill>
                            <a:schemeClr val="tx1"/>
                          </a:solidFill>
                        </a:rPr>
                        <a:t> - копия квалификационного аттестата на право подготовки заключений экспертизы проектной документации и (или) результатов инженерных изысканий;</a:t>
                      </a:r>
                    </a:p>
                    <a:p>
                      <a:r>
                        <a:rPr lang="ru-RU" sz="1200" dirty="0">
                          <a:solidFill>
                            <a:schemeClr val="tx1"/>
                          </a:solidFill>
                        </a:rPr>
                        <a:t> - копия трудовой книжки и (или) сведения о трудовой деятельности, предусмотренные статьей 66 1 Трудового кодекса Российской Федерации;</a:t>
                      </a:r>
                    </a:p>
                    <a:p>
                      <a:r>
                        <a:rPr lang="ru-RU" sz="1200" dirty="0">
                          <a:solidFill>
                            <a:schemeClr val="tx1"/>
                          </a:solidFill>
                        </a:rPr>
                        <a:t>копия гражданско-правового договора на оказание услуг (выполнение работ) в области проведения технологического и (или) ценового аудита (при наличии)</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p:cNvGraphicFramePr>
            <a:graphicFrameLocks noGrp="1"/>
          </p:cNvGraphicFramePr>
          <p:nvPr/>
        </p:nvGraphicFramePr>
        <p:xfrm>
          <a:off x="116889" y="30480"/>
          <a:ext cx="11958222" cy="6700520"/>
        </p:xfrm>
        <a:graphic>
          <a:graphicData uri="http://schemas.openxmlformats.org/drawingml/2006/table">
            <a:tbl>
              <a:tblPr firstRow="1" bandRow="1">
                <a:tableStyleId>{F5AB1C69-6EDB-4FF4-983F-18BD219EF322}</a:tableStyleId>
              </a:tblPr>
              <a:tblGrid>
                <a:gridCol w="637713">
                  <a:extLst>
                    <a:ext uri="{9D8B030D-6E8A-4147-A177-3AD203B41FA5}">
                      <a16:colId xmlns:a16="http://schemas.microsoft.com/office/drawing/2014/main" val="20000"/>
                    </a:ext>
                  </a:extLst>
                </a:gridCol>
                <a:gridCol w="10280342">
                  <a:extLst>
                    <a:ext uri="{9D8B030D-6E8A-4147-A177-3AD203B41FA5}">
                      <a16:colId xmlns:a16="http://schemas.microsoft.com/office/drawing/2014/main" val="20001"/>
                    </a:ext>
                  </a:extLst>
                </a:gridCol>
                <a:gridCol w="1040167">
                  <a:extLst>
                    <a:ext uri="{9D8B030D-6E8A-4147-A177-3AD203B41FA5}">
                      <a16:colId xmlns:a16="http://schemas.microsoft.com/office/drawing/2014/main" val="20002"/>
                    </a:ext>
                  </a:extLst>
                </a:gridCol>
              </a:tblGrid>
              <a:tr h="370840">
                <a:tc>
                  <a:txBody>
                    <a:bodyPr/>
                    <a:lstStyle/>
                    <a:p>
                      <a:endParaRPr lang="ru-RU" sz="1400" dirty="0"/>
                    </a:p>
                  </a:txBody>
                  <a:tcPr/>
                </a:tc>
                <a:tc>
                  <a:txBody>
                    <a:bodyPr/>
                    <a:lstStyle/>
                    <a:p>
                      <a:pPr algn="ctr"/>
                      <a:r>
                        <a:rPr lang="ru-RU" sz="1400" dirty="0"/>
                        <a:t>2571 ПП</a:t>
                      </a:r>
                    </a:p>
                  </a:txBody>
                  <a:tcPr/>
                </a:tc>
                <a:tc>
                  <a:txBody>
                    <a:bodyPr/>
                    <a:lstStyle/>
                    <a:p>
                      <a:pPr algn="ctr"/>
                      <a:r>
                        <a:rPr lang="ru-RU" sz="1400" dirty="0"/>
                        <a:t>99 ПП</a:t>
                      </a:r>
                    </a:p>
                  </a:txBody>
                  <a:tcPr/>
                </a:tc>
                <a:extLst>
                  <a:ext uri="{0D108BD9-81ED-4DB2-BD59-A6C34878D82A}">
                    <a16:rowId xmlns:a16="http://schemas.microsoft.com/office/drawing/2014/main" val="10000"/>
                  </a:ext>
                </a:extLst>
              </a:tr>
              <a:tr h="370840">
                <a:tc>
                  <a:txBody>
                    <a:bodyPr/>
                    <a:lstStyle/>
                    <a:p>
                      <a:endParaRPr lang="ru-RU" sz="115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400" b="1" i="0" u="none" strike="noStrike" kern="1200" cap="none" spc="0" normalizeH="0" baseline="0" noProof="0" dirty="0">
                          <a:ln>
                            <a:noFill/>
                          </a:ln>
                          <a:solidFill>
                            <a:prstClr val="black"/>
                          </a:solidFill>
                          <a:effectLst/>
                          <a:uLnTx/>
                          <a:uFillTx/>
                          <a:latin typeface="+mn-lt"/>
                          <a:ea typeface="+mn-ea"/>
                          <a:cs typeface="+mn-cs"/>
                        </a:rPr>
                        <a:t>если НМЦК для обеспечения </a:t>
                      </a:r>
                      <a:r>
                        <a:rPr kumimoji="0" lang="ru-RU" sz="1400" b="1" i="0" u="none" strike="noStrike" kern="1200" cap="none" spc="0" normalizeH="0" baseline="0" noProof="0" dirty="0" err="1">
                          <a:ln>
                            <a:noFill/>
                          </a:ln>
                          <a:solidFill>
                            <a:prstClr val="black"/>
                          </a:solidFill>
                          <a:effectLst/>
                          <a:uLnTx/>
                          <a:uFillTx/>
                          <a:latin typeface="+mn-lt"/>
                          <a:ea typeface="+mn-ea"/>
                          <a:cs typeface="+mn-cs"/>
                        </a:rPr>
                        <a:t>фед</a:t>
                      </a:r>
                      <a:r>
                        <a:rPr kumimoji="0" lang="ru-RU" sz="1400" b="1" i="0" u="none" strike="noStrike" kern="1200" cap="none" spc="0" normalizeH="0" baseline="0" noProof="0" dirty="0">
                          <a:ln>
                            <a:noFill/>
                          </a:ln>
                          <a:solidFill>
                            <a:prstClr val="black"/>
                          </a:solidFill>
                          <a:effectLst/>
                          <a:uLnTx/>
                          <a:uFillTx/>
                          <a:latin typeface="+mn-lt"/>
                          <a:ea typeface="+mn-ea"/>
                          <a:cs typeface="+mn-cs"/>
                        </a:rPr>
                        <a:t>. нужд превышает 10 млн. рублей, для обеспечения нужд субъектов РФ, </a:t>
                      </a:r>
                      <a:r>
                        <a:rPr kumimoji="0" lang="ru-RU" sz="1400" b="1" i="0" u="none" strike="noStrike" kern="1200" cap="none" spc="0" normalizeH="0" baseline="0" noProof="0" dirty="0" err="1">
                          <a:ln>
                            <a:noFill/>
                          </a:ln>
                          <a:solidFill>
                            <a:prstClr val="black"/>
                          </a:solidFill>
                          <a:effectLst/>
                          <a:uLnTx/>
                          <a:uFillTx/>
                          <a:latin typeface="+mn-lt"/>
                          <a:ea typeface="+mn-ea"/>
                          <a:cs typeface="+mn-cs"/>
                        </a:rPr>
                        <a:t>мун</a:t>
                      </a:r>
                      <a:r>
                        <a:rPr kumimoji="0" lang="ru-RU" sz="1400" b="1" i="0" u="none" strike="noStrike" kern="1200" cap="none" spc="0" normalizeH="0" baseline="0" noProof="0" dirty="0">
                          <a:ln>
                            <a:noFill/>
                          </a:ln>
                          <a:solidFill>
                            <a:prstClr val="black"/>
                          </a:solidFill>
                          <a:effectLst/>
                          <a:uLnTx/>
                          <a:uFillTx/>
                          <a:latin typeface="+mn-lt"/>
                          <a:ea typeface="+mn-ea"/>
                          <a:cs typeface="+mn-cs"/>
                        </a:rPr>
                        <a:t>. нужд - 5 млн. рублей</a:t>
                      </a:r>
                    </a:p>
                  </a:txBody>
                  <a:tcPr/>
                </a:tc>
                <a:tc>
                  <a:txBody>
                    <a:bodyPr/>
                    <a:lstStyle/>
                    <a:p>
                      <a:endParaRPr lang="ru-RU" sz="1150" dirty="0">
                        <a:solidFill>
                          <a:schemeClr val="tx1"/>
                        </a:solidFill>
                      </a:endParaRPr>
                    </a:p>
                  </a:txBody>
                  <a:tcPr/>
                </a:tc>
                <a:extLst>
                  <a:ext uri="{0D108BD9-81ED-4DB2-BD59-A6C34878D82A}">
                    <a16:rowId xmlns:a16="http://schemas.microsoft.com/office/drawing/2014/main" val="10001"/>
                  </a:ext>
                </a:extLst>
              </a:tr>
              <a:tr h="370840">
                <a:tc>
                  <a:txBody>
                    <a:bodyPr/>
                    <a:lstStyle/>
                    <a:p>
                      <a:r>
                        <a:rPr lang="ru-RU" sz="1150" dirty="0"/>
                        <a:t>Объект</a:t>
                      </a:r>
                    </a:p>
                  </a:txBody>
                  <a:tcPr/>
                </a:tc>
                <a:tc>
                  <a:txBody>
                    <a:bodyPr/>
                    <a:lstStyle/>
                    <a:p>
                      <a:r>
                        <a:rPr lang="ru-RU" sz="1150" dirty="0">
                          <a:solidFill>
                            <a:schemeClr val="tx1"/>
                          </a:solidFill>
                        </a:rPr>
                        <a:t>Работы по строительству, реконструкции, капитальному ремонту автомобильной дороги</a:t>
                      </a:r>
                    </a:p>
                  </a:txBody>
                  <a:tcPr/>
                </a:tc>
                <a:tc>
                  <a:txBody>
                    <a:bodyPr/>
                    <a:lstStyle/>
                    <a:p>
                      <a:endParaRPr lang="ru-RU" sz="1150" dirty="0">
                        <a:solidFill>
                          <a:schemeClr val="tx1"/>
                        </a:solidFill>
                      </a:endParaRPr>
                    </a:p>
                  </a:txBody>
                  <a:tcPr/>
                </a:tc>
                <a:extLst>
                  <a:ext uri="{0D108BD9-81ED-4DB2-BD59-A6C34878D82A}">
                    <a16:rowId xmlns:a16="http://schemas.microsoft.com/office/drawing/2014/main" val="10002"/>
                  </a:ext>
                </a:extLst>
              </a:tr>
              <a:tr h="370840">
                <a:tc>
                  <a:txBody>
                    <a:bodyPr/>
                    <a:lstStyle/>
                    <a:p>
                      <a:r>
                        <a:rPr lang="ru-RU" sz="1150" dirty="0"/>
                        <a:t>Доп. Требования к участникам</a:t>
                      </a:r>
                    </a:p>
                  </a:txBody>
                  <a:tcPr/>
                </a:tc>
                <a:tc>
                  <a:txBody>
                    <a:bodyPr/>
                    <a:lstStyle/>
                    <a:p>
                      <a:r>
                        <a:rPr lang="ru-RU" sz="1150" dirty="0">
                          <a:solidFill>
                            <a:schemeClr val="tx1"/>
                          </a:solidFill>
                        </a:rPr>
                        <a:t>наличие у участника закупки следующего опыта выполнения работ:</a:t>
                      </a:r>
                    </a:p>
                    <a:p>
                      <a:r>
                        <a:rPr lang="ru-RU" sz="1150" dirty="0">
                          <a:solidFill>
                            <a:schemeClr val="tx1"/>
                          </a:solidFill>
                        </a:rPr>
                        <a:t>1) опыт исполнения договора строительного подряда, предусматривающего выполнение работ по строительству, реконструкции автомобильной дороги;</a:t>
                      </a:r>
                    </a:p>
                    <a:p>
                      <a:r>
                        <a:rPr lang="ru-RU" sz="1150" dirty="0">
                          <a:solidFill>
                            <a:schemeClr val="tx1"/>
                          </a:solidFill>
                        </a:rPr>
                        <a:t>2) опыт исполнения договора, предусматривающего выполнение работ по капитальному ремонту автомобильной дороги;</a:t>
                      </a:r>
                    </a:p>
                    <a:p>
                      <a:r>
                        <a:rPr lang="ru-RU" sz="1150" dirty="0">
                          <a:solidFill>
                            <a:schemeClr val="tx1"/>
                          </a:solidFill>
                        </a:rPr>
                        <a:t>3) опыт выполнения участником закупки, являющимся застройщиком, работ</a:t>
                      </a:r>
                    </a:p>
                    <a:p>
                      <a:r>
                        <a:rPr lang="ru-RU" sz="1150" dirty="0">
                          <a:solidFill>
                            <a:schemeClr val="tx1"/>
                          </a:solidFill>
                        </a:rPr>
                        <a:t>по строительству, реконструкции, капитальному ремонту автомобильной дороги.</a:t>
                      </a:r>
                    </a:p>
                    <a:p>
                      <a:r>
                        <a:rPr lang="ru-RU" sz="1150" dirty="0">
                          <a:solidFill>
                            <a:schemeClr val="tx1"/>
                          </a:solidFill>
                        </a:rPr>
                        <a:t>Цена выполненных работ по договорам, предусмотренным пунктами 1 и 2 настоящей графы настоящей позиции, цена выполненных работ, предусмотренных пунктом 3 настоящей графы настоящей позиции, должна составлять:</a:t>
                      </a:r>
                    </a:p>
                    <a:p>
                      <a:r>
                        <a:rPr lang="ru-RU" sz="1150" dirty="0">
                          <a:solidFill>
                            <a:schemeClr val="tx1"/>
                          </a:solidFill>
                        </a:rPr>
                        <a:t> - не менее 50 процентов начальной (максимальной) цены контракта, заключаемого по результатам определения поставщика (подрядчика, исполнителя), если начальная (максимальная) цена контракта не превышает 100 млн. рублей;</a:t>
                      </a:r>
                    </a:p>
                    <a:p>
                      <a:r>
                        <a:rPr lang="ru-RU" sz="1150" dirty="0">
                          <a:solidFill>
                            <a:schemeClr val="tx1"/>
                          </a:solidFill>
                        </a:rPr>
                        <a:t> - не менее 40 процентов начальной (максимальной) цены контракта, заключаемого по результатам определения поставщика (подрядчика, исполнителя),</a:t>
                      </a:r>
                    </a:p>
                    <a:p>
                      <a:r>
                        <a:rPr lang="ru-RU" sz="1150" dirty="0">
                          <a:solidFill>
                            <a:schemeClr val="tx1"/>
                          </a:solidFill>
                        </a:rPr>
                        <a:t>если начальная (максимальная) цена контракта составляет или превышает 100 млн. рублей, но не превышает 500 млн. рублей;</a:t>
                      </a:r>
                    </a:p>
                    <a:p>
                      <a:r>
                        <a:rPr lang="ru-RU" sz="1150" dirty="0">
                          <a:solidFill>
                            <a:schemeClr val="tx1"/>
                          </a:solidFill>
                        </a:rPr>
                        <a:t> - не менее 30 процентов начальной (максимальной) цены контракта, заключаемого по результатам определения поставщика (подрядчика, исполнителя),</a:t>
                      </a:r>
                    </a:p>
                    <a:p>
                      <a:r>
                        <a:rPr lang="ru-RU" sz="1150" dirty="0">
                          <a:solidFill>
                            <a:schemeClr val="tx1"/>
                          </a:solidFill>
                        </a:rPr>
                        <a:t>если начальная (максимальная) цена контракта составляет или превышает 500 млн. рублей</a:t>
                      </a:r>
                    </a:p>
                  </a:txBody>
                  <a:tcPr/>
                </a:tc>
                <a:tc>
                  <a:txBody>
                    <a:bodyPr/>
                    <a:lstStyle/>
                    <a:p>
                      <a:endParaRPr lang="ru-RU" sz="1150" dirty="0">
                        <a:solidFill>
                          <a:schemeClr val="tx1"/>
                        </a:solidFill>
                      </a:endParaRPr>
                    </a:p>
                  </a:txBody>
                  <a:tcPr/>
                </a:tc>
                <a:extLst>
                  <a:ext uri="{0D108BD9-81ED-4DB2-BD59-A6C34878D82A}">
                    <a16:rowId xmlns:a16="http://schemas.microsoft.com/office/drawing/2014/main" val="10003"/>
                  </a:ext>
                </a:extLst>
              </a:tr>
              <a:tr h="370840">
                <a:tc>
                  <a:txBody>
                    <a:bodyPr/>
                    <a:lstStyle/>
                    <a:p>
                      <a:r>
                        <a:rPr lang="ru-RU" sz="1150" dirty="0"/>
                        <a:t>Информация и документы</a:t>
                      </a:r>
                    </a:p>
                  </a:txBody>
                  <a:tcPr/>
                </a:tc>
                <a:tc>
                  <a:txBody>
                    <a:bodyPr/>
                    <a:lstStyle/>
                    <a:p>
                      <a:r>
                        <a:rPr lang="ru-RU" sz="1150" dirty="0">
                          <a:solidFill>
                            <a:schemeClr val="tx1"/>
                          </a:solidFill>
                        </a:rPr>
                        <a:t>в случае наличия опыта, предусмотренного пунктом 1 графы "Дополнительные требования к участникам закупки"</a:t>
                      </a:r>
                    </a:p>
                    <a:p>
                      <a:r>
                        <a:rPr lang="ru-RU" sz="1150" dirty="0">
                          <a:solidFill>
                            <a:schemeClr val="tx1"/>
                          </a:solidFill>
                        </a:rPr>
                        <a:t>настоящей позиции:</a:t>
                      </a:r>
                    </a:p>
                    <a:p>
                      <a:r>
                        <a:rPr lang="ru-RU" sz="1150" dirty="0">
                          <a:solidFill>
                            <a:schemeClr val="tx1"/>
                          </a:solidFill>
                        </a:rPr>
                        <a:t>1) исполненный договор;</a:t>
                      </a:r>
                    </a:p>
                    <a:p>
                      <a:r>
                        <a:rPr lang="ru-RU" sz="1150" dirty="0">
                          <a:solidFill>
                            <a:schemeClr val="tx1"/>
                          </a:solidFill>
                        </a:rPr>
                        <a:t>2) акт приемки объекта капитального строительства, а также акт (акты) выполненных работ, подтверждающий (подтверждающие) цену выполненных работ, если акт приемки объекта капитального строительства не содержит цену выполненных работ;</a:t>
                      </a:r>
                    </a:p>
                    <a:p>
                      <a:r>
                        <a:rPr lang="ru-RU" sz="1150" dirty="0">
                          <a:solidFill>
                            <a:schemeClr val="tx1"/>
                          </a:solidFill>
                        </a:rPr>
                        <a:t>3) разрешение на ввод объекта капитального строительства в эксплуатацию (за исключением случаев, при которых такое разрешение не выдается в соответствии с законодательством о градостроительной деятельности) или решение о технической готовности линейного объекта инфраструктуры к временной эксплуатации.</a:t>
                      </a:r>
                    </a:p>
                    <a:p>
                      <a:endParaRPr lang="ru-RU" sz="1150" dirty="0">
                        <a:solidFill>
                          <a:schemeClr val="tx1"/>
                        </a:solidFill>
                      </a:endParaRPr>
                    </a:p>
                    <a:p>
                      <a:r>
                        <a:rPr lang="ru-RU" sz="1150" dirty="0">
                          <a:solidFill>
                            <a:schemeClr val="tx1"/>
                          </a:solidFill>
                        </a:rPr>
                        <a:t>В случае наличия опыта, предусмотренного пунктом 2 графы "Дополнительные требования к участникам закупки« настоящей позиции:</a:t>
                      </a:r>
                    </a:p>
                    <a:p>
                      <a:r>
                        <a:rPr lang="ru-RU" sz="1150" dirty="0">
                          <a:solidFill>
                            <a:schemeClr val="tx1"/>
                          </a:solidFill>
                        </a:rPr>
                        <a:t>1) исполненный договор;</a:t>
                      </a:r>
                    </a:p>
                    <a:p>
                      <a:r>
                        <a:rPr lang="ru-RU" sz="1150" dirty="0">
                          <a:solidFill>
                            <a:schemeClr val="tx1"/>
                          </a:solidFill>
                        </a:rPr>
                        <a:t>2) акт выполненных работ, подтверждающий цену выполненных работ.</a:t>
                      </a:r>
                    </a:p>
                    <a:p>
                      <a:endParaRPr lang="ru-RU" sz="1150" dirty="0">
                        <a:solidFill>
                          <a:schemeClr val="tx1"/>
                        </a:solidFill>
                      </a:endParaRPr>
                    </a:p>
                    <a:p>
                      <a:r>
                        <a:rPr lang="ru-RU" sz="1150" dirty="0">
                          <a:solidFill>
                            <a:schemeClr val="tx1"/>
                          </a:solidFill>
                        </a:rPr>
                        <a:t>В случае наличия опыта, предусмотренного пунктом 3 графы "Дополнительные требования к участникам закупки« настоящей позиции:</a:t>
                      </a:r>
                    </a:p>
                    <a:p>
                      <a:r>
                        <a:rPr lang="ru-RU" sz="1150" dirty="0">
                          <a:solidFill>
                            <a:schemeClr val="tx1"/>
                          </a:solidFill>
                        </a:rPr>
                        <a:t>1) раздел 11 "Смета на строительство объектов капитального строительства" проектной документации;</a:t>
                      </a:r>
                    </a:p>
                    <a:p>
                      <a:r>
                        <a:rPr lang="ru-RU" sz="1150" dirty="0">
                          <a:solidFill>
                            <a:schemeClr val="tx1"/>
                          </a:solidFill>
                        </a:rPr>
                        <a:t>2) разрешение на ввод объекта капитального строительства в эксплуатацию или решение о технической готовности линейного объекта инфраструктуры к временной эксплуатации</a:t>
                      </a:r>
                    </a:p>
                  </a:txBody>
                  <a:tcPr/>
                </a:tc>
                <a:tc>
                  <a:txBody>
                    <a:bodyPr/>
                    <a:lstStyle/>
                    <a:p>
                      <a:endParaRPr lang="ru-RU" sz="1150" dirty="0">
                        <a:solidFill>
                          <a:schemeClr val="tx1"/>
                        </a:solidFill>
                      </a:endParaRPr>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4609DEBF-4C46-A86D-8BEA-4C9F7E2701BF}"/>
              </a:ext>
            </a:extLst>
          </p:cNvPr>
          <p:cNvPicPr>
            <a:picLocks noGrp="1" noChangeAspect="1"/>
          </p:cNvPicPr>
          <p:nvPr>
            <p:ph idx="1"/>
          </p:nvPr>
        </p:nvPicPr>
        <p:blipFill>
          <a:blip r:embed="rId2"/>
          <a:stretch>
            <a:fillRect/>
          </a:stretch>
        </p:blipFill>
        <p:spPr>
          <a:xfrm>
            <a:off x="3564467" y="283634"/>
            <a:ext cx="5687256" cy="6510866"/>
          </a:xfrm>
        </p:spPr>
      </p:pic>
    </p:spTree>
    <p:extLst>
      <p:ext uri="{BB962C8B-B14F-4D97-AF65-F5344CB8AC3E}">
        <p14:creationId xmlns:p14="http://schemas.microsoft.com/office/powerpoint/2010/main" val="2843705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p:cNvGraphicFramePr>
            <a:graphicFrameLocks noGrp="1"/>
          </p:cNvGraphicFramePr>
          <p:nvPr/>
        </p:nvGraphicFramePr>
        <p:xfrm>
          <a:off x="116889" y="92624"/>
          <a:ext cx="11958222" cy="5405120"/>
        </p:xfrm>
        <a:graphic>
          <a:graphicData uri="http://schemas.openxmlformats.org/drawingml/2006/table">
            <a:tbl>
              <a:tblPr firstRow="1" bandRow="1">
                <a:tableStyleId>{F5AB1C69-6EDB-4FF4-983F-18BD219EF322}</a:tableStyleId>
              </a:tblPr>
              <a:tblGrid>
                <a:gridCol w="939554">
                  <a:extLst>
                    <a:ext uri="{9D8B030D-6E8A-4147-A177-3AD203B41FA5}">
                      <a16:colId xmlns:a16="http://schemas.microsoft.com/office/drawing/2014/main" val="20000"/>
                    </a:ext>
                  </a:extLst>
                </a:gridCol>
                <a:gridCol w="6286870">
                  <a:extLst>
                    <a:ext uri="{9D8B030D-6E8A-4147-A177-3AD203B41FA5}">
                      <a16:colId xmlns:a16="http://schemas.microsoft.com/office/drawing/2014/main" val="20001"/>
                    </a:ext>
                  </a:extLst>
                </a:gridCol>
                <a:gridCol w="4731798">
                  <a:extLst>
                    <a:ext uri="{9D8B030D-6E8A-4147-A177-3AD203B41FA5}">
                      <a16:colId xmlns:a16="http://schemas.microsoft.com/office/drawing/2014/main" val="20002"/>
                    </a:ext>
                  </a:extLst>
                </a:gridCol>
              </a:tblGrid>
              <a:tr h="370840">
                <a:tc>
                  <a:txBody>
                    <a:bodyPr/>
                    <a:lstStyle/>
                    <a:p>
                      <a:endParaRPr lang="ru-RU" sz="1400" dirty="0"/>
                    </a:p>
                  </a:txBody>
                  <a:tcPr/>
                </a:tc>
                <a:tc>
                  <a:txBody>
                    <a:bodyPr/>
                    <a:lstStyle/>
                    <a:p>
                      <a:pPr algn="ctr"/>
                      <a:r>
                        <a:rPr lang="ru-RU" sz="1400" dirty="0"/>
                        <a:t>2571 ПП</a:t>
                      </a:r>
                    </a:p>
                  </a:txBody>
                  <a:tcPr/>
                </a:tc>
                <a:tc>
                  <a:txBody>
                    <a:bodyPr/>
                    <a:lstStyle/>
                    <a:p>
                      <a:pPr algn="ctr"/>
                      <a:r>
                        <a:rPr lang="ru-RU" sz="1400" dirty="0"/>
                        <a:t>99 ПП</a:t>
                      </a:r>
                    </a:p>
                  </a:txBody>
                  <a:tcPr/>
                </a:tc>
                <a:extLst>
                  <a:ext uri="{0D108BD9-81ED-4DB2-BD59-A6C34878D82A}">
                    <a16:rowId xmlns:a16="http://schemas.microsoft.com/office/drawing/2014/main" val="10000"/>
                  </a:ext>
                </a:extLst>
              </a:tr>
              <a:tr h="370840">
                <a:tc>
                  <a:txBody>
                    <a:bodyPr/>
                    <a:lstStyle/>
                    <a:p>
                      <a:endParaRPr lang="ru-RU" sz="1400"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400" b="1" i="0" u="none" strike="noStrike" kern="1200" cap="none" spc="0" normalizeH="0" baseline="0" noProof="0" dirty="0">
                          <a:ln>
                            <a:noFill/>
                          </a:ln>
                          <a:solidFill>
                            <a:prstClr val="black"/>
                          </a:solidFill>
                          <a:effectLst/>
                          <a:uLnTx/>
                          <a:uFillTx/>
                          <a:latin typeface="+mn-lt"/>
                          <a:ea typeface="+mn-ea"/>
                          <a:cs typeface="+mn-cs"/>
                        </a:rPr>
                        <a:t>если НМЦК для обеспечения </a:t>
                      </a:r>
                      <a:r>
                        <a:rPr kumimoji="0" lang="ru-RU" sz="1400" b="1" i="0" u="none" strike="noStrike" kern="1200" cap="none" spc="0" normalizeH="0" baseline="0" noProof="0" dirty="0" err="1">
                          <a:ln>
                            <a:noFill/>
                          </a:ln>
                          <a:solidFill>
                            <a:prstClr val="black"/>
                          </a:solidFill>
                          <a:effectLst/>
                          <a:uLnTx/>
                          <a:uFillTx/>
                          <a:latin typeface="+mn-lt"/>
                          <a:ea typeface="+mn-ea"/>
                          <a:cs typeface="+mn-cs"/>
                        </a:rPr>
                        <a:t>фед</a:t>
                      </a:r>
                      <a:r>
                        <a:rPr kumimoji="0" lang="ru-RU" sz="1400" b="1" i="0" u="none" strike="noStrike" kern="1200" cap="none" spc="0" normalizeH="0" baseline="0" noProof="0" dirty="0">
                          <a:ln>
                            <a:noFill/>
                          </a:ln>
                          <a:solidFill>
                            <a:prstClr val="black"/>
                          </a:solidFill>
                          <a:effectLst/>
                          <a:uLnTx/>
                          <a:uFillTx/>
                          <a:latin typeface="+mn-lt"/>
                          <a:ea typeface="+mn-ea"/>
                          <a:cs typeface="+mn-cs"/>
                        </a:rPr>
                        <a:t>. нужд превышает 10 млн. рублей, для обеспечения нужд субъектов РФ, </a:t>
                      </a:r>
                      <a:r>
                        <a:rPr kumimoji="0" lang="ru-RU" sz="1400" b="1" i="0" u="none" strike="noStrike" kern="1200" cap="none" spc="0" normalizeH="0" baseline="0" noProof="0" dirty="0" err="1">
                          <a:ln>
                            <a:noFill/>
                          </a:ln>
                          <a:solidFill>
                            <a:prstClr val="black"/>
                          </a:solidFill>
                          <a:effectLst/>
                          <a:uLnTx/>
                          <a:uFillTx/>
                          <a:latin typeface="+mn-lt"/>
                          <a:ea typeface="+mn-ea"/>
                          <a:cs typeface="+mn-cs"/>
                        </a:rPr>
                        <a:t>мун</a:t>
                      </a:r>
                      <a:r>
                        <a:rPr kumimoji="0" lang="ru-RU" sz="1400" b="1" i="0" u="none" strike="noStrike" kern="1200" cap="none" spc="0" normalizeH="0" baseline="0" noProof="0" dirty="0">
                          <a:ln>
                            <a:noFill/>
                          </a:ln>
                          <a:solidFill>
                            <a:prstClr val="black"/>
                          </a:solidFill>
                          <a:effectLst/>
                          <a:uLnTx/>
                          <a:uFillTx/>
                          <a:latin typeface="+mn-lt"/>
                          <a:ea typeface="+mn-ea"/>
                          <a:cs typeface="+mn-cs"/>
                        </a:rPr>
                        <a:t>. нужд - 5 млн. рублей</a:t>
                      </a:r>
                    </a:p>
                  </a:txBody>
                  <a:tcPr/>
                </a:tc>
                <a:tc hMerge="1">
                  <a:txBody>
                    <a:bodyPr/>
                    <a:lstStyle/>
                    <a:p>
                      <a:endParaRPr lang="ru-RU"/>
                    </a:p>
                  </a:txBody>
                  <a:tcPr/>
                </a:tc>
                <a:extLst>
                  <a:ext uri="{0D108BD9-81ED-4DB2-BD59-A6C34878D82A}">
                    <a16:rowId xmlns:a16="http://schemas.microsoft.com/office/drawing/2014/main" val="10001"/>
                  </a:ext>
                </a:extLst>
              </a:tr>
              <a:tr h="370840">
                <a:tc>
                  <a:txBody>
                    <a:bodyPr/>
                    <a:lstStyle/>
                    <a:p>
                      <a:r>
                        <a:rPr lang="ru-RU" sz="1400" dirty="0"/>
                        <a:t>Объект</a:t>
                      </a:r>
                    </a:p>
                  </a:txBody>
                  <a:tcPr/>
                </a:tc>
                <a:tc>
                  <a:txBody>
                    <a:bodyPr/>
                    <a:lstStyle/>
                    <a:p>
                      <a:r>
                        <a:rPr lang="ru-RU" sz="1400" dirty="0">
                          <a:solidFill>
                            <a:schemeClr val="tx1"/>
                          </a:solidFill>
                        </a:rPr>
                        <a:t>Работы по ремонту, содержанию автомобильной дороги</a:t>
                      </a:r>
                    </a:p>
                  </a:txBody>
                  <a:tcPr/>
                </a:tc>
                <a:tc>
                  <a:txBody>
                    <a:bodyPr/>
                    <a:lstStyle/>
                    <a:p>
                      <a:r>
                        <a:rPr lang="ru-RU" sz="1400" dirty="0">
                          <a:solidFill>
                            <a:schemeClr val="tx1"/>
                          </a:solidFill>
                        </a:rPr>
                        <a:t>Выполнение работ по ремонту, содержанию автомобильных дорог,</a:t>
                      </a:r>
                    </a:p>
                  </a:txBody>
                  <a:tcPr/>
                </a:tc>
                <a:extLst>
                  <a:ext uri="{0D108BD9-81ED-4DB2-BD59-A6C34878D82A}">
                    <a16:rowId xmlns:a16="http://schemas.microsoft.com/office/drawing/2014/main" val="10002"/>
                  </a:ext>
                </a:extLst>
              </a:tr>
              <a:tr h="370840">
                <a:tc>
                  <a:txBody>
                    <a:bodyPr/>
                    <a:lstStyle/>
                    <a:p>
                      <a:r>
                        <a:rPr lang="ru-RU" sz="1400" dirty="0"/>
                        <a:t>Доп. Требования к участникам</a:t>
                      </a:r>
                    </a:p>
                  </a:txBody>
                  <a:tcPr/>
                </a:tc>
                <a:tc>
                  <a:txBody>
                    <a:bodyPr/>
                    <a:lstStyle/>
                    <a:p>
                      <a:r>
                        <a:rPr lang="ru-RU" sz="1400" dirty="0">
                          <a:solidFill>
                            <a:schemeClr val="tx1"/>
                          </a:solidFill>
                        </a:rPr>
                        <a:t>наличие у участника закупки следующего опыта выполнения работ:</a:t>
                      </a:r>
                    </a:p>
                    <a:p>
                      <a:endParaRPr lang="ru-RU" sz="1400" dirty="0">
                        <a:solidFill>
                          <a:schemeClr val="tx1"/>
                        </a:solidFill>
                      </a:endParaRPr>
                    </a:p>
                    <a:p>
                      <a:r>
                        <a:rPr lang="ru-RU" sz="1400" dirty="0">
                          <a:solidFill>
                            <a:schemeClr val="tx1"/>
                          </a:solidFill>
                        </a:rPr>
                        <a:t>1) опыт исполнения договора, предусматривающего выполнение работ по ремонту, содержанию автомобильной дороги;</a:t>
                      </a:r>
                    </a:p>
                    <a:p>
                      <a:endParaRPr lang="ru-RU" sz="1400" dirty="0">
                        <a:solidFill>
                          <a:schemeClr val="tx1"/>
                        </a:solidFill>
                      </a:endParaRPr>
                    </a:p>
                    <a:p>
                      <a:r>
                        <a:rPr lang="ru-RU" sz="1400" dirty="0">
                          <a:solidFill>
                            <a:srgbClr val="FF0000"/>
                          </a:solidFill>
                        </a:rPr>
                        <a:t>2) опыт исполнения договора, предусматривающего выполнение работ по капитальному ремонту автомобильной дороги;</a:t>
                      </a:r>
                    </a:p>
                    <a:p>
                      <a:endParaRPr lang="ru-RU" sz="1400" dirty="0">
                        <a:solidFill>
                          <a:srgbClr val="FF0000"/>
                        </a:solidFill>
                      </a:endParaRPr>
                    </a:p>
                    <a:p>
                      <a:r>
                        <a:rPr lang="ru-RU" sz="1400" dirty="0">
                          <a:solidFill>
                            <a:srgbClr val="FF0000"/>
                          </a:solidFill>
                        </a:rPr>
                        <a:t>3) опыт исполнения договора строительного подряда, предусматривающего выполнение работ по строительству, реконструкции автомобильной дороги;</a:t>
                      </a:r>
                    </a:p>
                    <a:p>
                      <a:endParaRPr lang="ru-RU" sz="1400" dirty="0">
                        <a:solidFill>
                          <a:srgbClr val="FF0000"/>
                        </a:solidFill>
                      </a:endParaRPr>
                    </a:p>
                    <a:p>
                      <a:r>
                        <a:rPr lang="ru-RU" sz="1400" dirty="0">
                          <a:solidFill>
                            <a:srgbClr val="FF0000"/>
                          </a:solidFill>
                        </a:rPr>
                        <a:t>4) опыт выполнения участником закупки, являющимся застройщиком, работ по строительству, реконструкции автомобильной дороги.</a:t>
                      </a:r>
                    </a:p>
                    <a:p>
                      <a:r>
                        <a:rPr lang="ru-RU" sz="1400" dirty="0">
                          <a:solidFill>
                            <a:schemeClr val="tx1"/>
                          </a:solidFill>
                        </a:rPr>
                        <a:t>Цена выполненных работ по договорам, предусмотренным пунктами 1, 2 или 3 настоящей графы настоящей позиции, цена выполненных работ, предусмотренных пунктом 4 настоящей графы настоящей позиции, должна составлять не менее 20 процентов начальной (максимальной) цены контракта, заключаемого по результатам определения поставщика (подрядчика, исполнителя)</a:t>
                      </a:r>
                    </a:p>
                  </a:txBody>
                  <a:tcPr/>
                </a:tc>
                <a:tc>
                  <a:txBody>
                    <a:bodyPr/>
                    <a:lstStyle/>
                    <a:p>
                      <a:r>
                        <a:rPr lang="ru-RU" sz="1400" dirty="0">
                          <a:solidFill>
                            <a:schemeClr val="tx1"/>
                          </a:solidFill>
                        </a:rPr>
                        <a:t>наличие за последние 5 лет до даты подачи заявки на участие в закупке опыта исполнения (с учетом правопреемства) одного контракта (договора) на выполнение работ </a:t>
                      </a:r>
                      <a:r>
                        <a:rPr lang="ru-RU" sz="1400" dirty="0">
                          <a:solidFill>
                            <a:srgbClr val="FF0000"/>
                          </a:solidFill>
                        </a:rPr>
                        <a:t>по строительству, реконструкции, капитальному ремонту линейного объекта </a:t>
                      </a:r>
                    </a:p>
                    <a:p>
                      <a:r>
                        <a:rPr lang="ru-RU" sz="1400" dirty="0">
                          <a:solidFill>
                            <a:schemeClr val="tx1"/>
                          </a:solidFill>
                        </a:rPr>
                        <a:t>либо одного контракта (договора), заключенного в соответствии с Федеральным законом "О контрактной системе в сфере закупок товаров, работ, услуг для обеспечения государственных и муниципальных нужд" или Федеральным законом "О закупках товаров, работ, услуг отдельными видами юридических лиц" на выполнение работ по ремонту, содержанию автомобильных дорог.</a:t>
                      </a:r>
                    </a:p>
                    <a:p>
                      <a:endParaRPr lang="ru-RU" sz="1400" dirty="0">
                        <a:solidFill>
                          <a:schemeClr val="tx1"/>
                        </a:solidFill>
                      </a:endParaRPr>
                    </a:p>
                    <a:p>
                      <a:r>
                        <a:rPr lang="ru-RU" sz="1400" dirty="0">
                          <a:solidFill>
                            <a:schemeClr val="tx1"/>
                          </a:solidFill>
                        </a:rPr>
                        <a:t>При этом стоимость такого одного контракта (договора) должна составлять не менее 20 процентов начальной (максимальной) цены контракта (цены лота), на право заключить который проводится закупка</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p:cNvGraphicFramePr>
            <a:graphicFrameLocks noGrp="1"/>
          </p:cNvGraphicFramePr>
          <p:nvPr/>
        </p:nvGraphicFramePr>
        <p:xfrm>
          <a:off x="116889" y="30480"/>
          <a:ext cx="11958222" cy="6410960"/>
        </p:xfrm>
        <a:graphic>
          <a:graphicData uri="http://schemas.openxmlformats.org/drawingml/2006/table">
            <a:tbl>
              <a:tblPr firstRow="1" bandRow="1">
                <a:tableStyleId>{F5AB1C69-6EDB-4FF4-983F-18BD219EF322}</a:tableStyleId>
              </a:tblPr>
              <a:tblGrid>
                <a:gridCol w="452762">
                  <a:extLst>
                    <a:ext uri="{9D8B030D-6E8A-4147-A177-3AD203B41FA5}">
                      <a16:colId xmlns:a16="http://schemas.microsoft.com/office/drawing/2014/main" val="20000"/>
                    </a:ext>
                  </a:extLst>
                </a:gridCol>
                <a:gridCol w="6773662">
                  <a:extLst>
                    <a:ext uri="{9D8B030D-6E8A-4147-A177-3AD203B41FA5}">
                      <a16:colId xmlns:a16="http://schemas.microsoft.com/office/drawing/2014/main" val="20001"/>
                    </a:ext>
                  </a:extLst>
                </a:gridCol>
                <a:gridCol w="4731798">
                  <a:extLst>
                    <a:ext uri="{9D8B030D-6E8A-4147-A177-3AD203B41FA5}">
                      <a16:colId xmlns:a16="http://schemas.microsoft.com/office/drawing/2014/main" val="20002"/>
                    </a:ext>
                  </a:extLst>
                </a:gridCol>
              </a:tblGrid>
              <a:tr h="370840">
                <a:tc>
                  <a:txBody>
                    <a:bodyPr/>
                    <a:lstStyle/>
                    <a:p>
                      <a:endParaRPr lang="ru-RU" sz="1400" dirty="0"/>
                    </a:p>
                  </a:txBody>
                  <a:tcPr/>
                </a:tc>
                <a:tc>
                  <a:txBody>
                    <a:bodyPr/>
                    <a:lstStyle/>
                    <a:p>
                      <a:pPr algn="ctr"/>
                      <a:r>
                        <a:rPr lang="ru-RU" sz="1400" dirty="0"/>
                        <a:t>2571 ПП</a:t>
                      </a:r>
                    </a:p>
                  </a:txBody>
                  <a:tcPr/>
                </a:tc>
                <a:tc>
                  <a:txBody>
                    <a:bodyPr/>
                    <a:lstStyle/>
                    <a:p>
                      <a:pPr algn="ctr"/>
                      <a:r>
                        <a:rPr lang="ru-RU" sz="1400" dirty="0"/>
                        <a:t>99 ПП</a:t>
                      </a:r>
                    </a:p>
                  </a:txBody>
                  <a:tcPr/>
                </a:tc>
                <a:extLst>
                  <a:ext uri="{0D108BD9-81ED-4DB2-BD59-A6C34878D82A}">
                    <a16:rowId xmlns:a16="http://schemas.microsoft.com/office/drawing/2014/main" val="10000"/>
                  </a:ext>
                </a:extLst>
              </a:tr>
              <a:tr h="370840">
                <a:tc>
                  <a:txBody>
                    <a:bodyPr/>
                    <a:lstStyle/>
                    <a:p>
                      <a:endParaRPr lang="ru-RU" sz="1400"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sz="1400" b="1" i="0" u="none" strike="noStrike" kern="1200" cap="none" spc="0" normalizeH="0" baseline="0" noProof="0" dirty="0">
                          <a:ln>
                            <a:noFill/>
                          </a:ln>
                          <a:solidFill>
                            <a:prstClr val="black"/>
                          </a:solidFill>
                          <a:effectLst/>
                          <a:uLnTx/>
                          <a:uFillTx/>
                          <a:latin typeface="+mn-lt"/>
                          <a:ea typeface="+mn-ea"/>
                          <a:cs typeface="+mn-cs"/>
                        </a:rPr>
                        <a:t>если НМЦК для обеспечения </a:t>
                      </a:r>
                      <a:r>
                        <a:rPr kumimoji="0" lang="ru-RU" sz="1400" b="1" i="0" u="none" strike="noStrike" kern="1200" cap="none" spc="0" normalizeH="0" baseline="0" noProof="0" dirty="0" err="1">
                          <a:ln>
                            <a:noFill/>
                          </a:ln>
                          <a:solidFill>
                            <a:prstClr val="black"/>
                          </a:solidFill>
                          <a:effectLst/>
                          <a:uLnTx/>
                          <a:uFillTx/>
                          <a:latin typeface="+mn-lt"/>
                          <a:ea typeface="+mn-ea"/>
                          <a:cs typeface="+mn-cs"/>
                        </a:rPr>
                        <a:t>фед</a:t>
                      </a:r>
                      <a:r>
                        <a:rPr kumimoji="0" lang="ru-RU" sz="1400" b="1" i="0" u="none" strike="noStrike" kern="1200" cap="none" spc="0" normalizeH="0" baseline="0" noProof="0" dirty="0">
                          <a:ln>
                            <a:noFill/>
                          </a:ln>
                          <a:solidFill>
                            <a:prstClr val="black"/>
                          </a:solidFill>
                          <a:effectLst/>
                          <a:uLnTx/>
                          <a:uFillTx/>
                          <a:latin typeface="+mn-lt"/>
                          <a:ea typeface="+mn-ea"/>
                          <a:cs typeface="+mn-cs"/>
                        </a:rPr>
                        <a:t>. нужд превышает 10 млн. рублей, для обеспечения нужд субъектов РФ, </a:t>
                      </a:r>
                      <a:r>
                        <a:rPr kumimoji="0" lang="ru-RU" sz="1400" b="1" i="0" u="none" strike="noStrike" kern="1200" cap="none" spc="0" normalizeH="0" baseline="0" noProof="0" dirty="0" err="1">
                          <a:ln>
                            <a:noFill/>
                          </a:ln>
                          <a:solidFill>
                            <a:prstClr val="black"/>
                          </a:solidFill>
                          <a:effectLst/>
                          <a:uLnTx/>
                          <a:uFillTx/>
                          <a:latin typeface="+mn-lt"/>
                          <a:ea typeface="+mn-ea"/>
                          <a:cs typeface="+mn-cs"/>
                        </a:rPr>
                        <a:t>мун</a:t>
                      </a:r>
                      <a:r>
                        <a:rPr kumimoji="0" lang="ru-RU" sz="1400" b="1" i="0" u="none" strike="noStrike" kern="1200" cap="none" spc="0" normalizeH="0" baseline="0" noProof="0" dirty="0">
                          <a:ln>
                            <a:noFill/>
                          </a:ln>
                          <a:solidFill>
                            <a:prstClr val="black"/>
                          </a:solidFill>
                          <a:effectLst/>
                          <a:uLnTx/>
                          <a:uFillTx/>
                          <a:latin typeface="+mn-lt"/>
                          <a:ea typeface="+mn-ea"/>
                          <a:cs typeface="+mn-cs"/>
                        </a:rPr>
                        <a:t>. нужд - 5 млн. рублей</a:t>
                      </a:r>
                    </a:p>
                  </a:txBody>
                  <a:tcPr/>
                </a:tc>
                <a:tc hMerge="1">
                  <a:txBody>
                    <a:bodyPr/>
                    <a:lstStyle/>
                    <a:p>
                      <a:endParaRPr lang="ru-RU"/>
                    </a:p>
                  </a:txBody>
                  <a:tcPr/>
                </a:tc>
                <a:extLst>
                  <a:ext uri="{0D108BD9-81ED-4DB2-BD59-A6C34878D82A}">
                    <a16:rowId xmlns:a16="http://schemas.microsoft.com/office/drawing/2014/main" val="10001"/>
                  </a:ext>
                </a:extLst>
              </a:tr>
              <a:tr h="370840">
                <a:tc>
                  <a:txBody>
                    <a:bodyPr/>
                    <a:lstStyle/>
                    <a:p>
                      <a:r>
                        <a:rPr lang="ru-RU" sz="1200" dirty="0"/>
                        <a:t>Объект</a:t>
                      </a:r>
                    </a:p>
                  </a:txBody>
                  <a:tcPr/>
                </a:tc>
                <a:tc>
                  <a:txBody>
                    <a:bodyPr/>
                    <a:lstStyle/>
                    <a:p>
                      <a:r>
                        <a:rPr lang="ru-RU" sz="1200" dirty="0">
                          <a:solidFill>
                            <a:schemeClr val="tx1"/>
                          </a:solidFill>
                        </a:rPr>
                        <a:t>Работы по ремонту, содержанию автомобильной дороги</a:t>
                      </a:r>
                    </a:p>
                  </a:txBody>
                  <a:tcPr/>
                </a:tc>
                <a:tc>
                  <a:txBody>
                    <a:bodyPr/>
                    <a:lstStyle/>
                    <a:p>
                      <a:r>
                        <a:rPr lang="ru-RU" sz="1200" dirty="0">
                          <a:solidFill>
                            <a:schemeClr val="tx1"/>
                          </a:solidFill>
                        </a:rPr>
                        <a:t>Выполнение работ по ремонту, содержанию автомобильных дорог,</a:t>
                      </a:r>
                    </a:p>
                  </a:txBody>
                  <a:tcPr/>
                </a:tc>
                <a:extLst>
                  <a:ext uri="{0D108BD9-81ED-4DB2-BD59-A6C34878D82A}">
                    <a16:rowId xmlns:a16="http://schemas.microsoft.com/office/drawing/2014/main" val="10002"/>
                  </a:ext>
                </a:extLst>
              </a:tr>
              <a:tr h="370840">
                <a:tc>
                  <a:txBody>
                    <a:bodyPr/>
                    <a:lstStyle/>
                    <a:p>
                      <a:r>
                        <a:rPr lang="ru-RU" sz="1200" dirty="0"/>
                        <a:t>Информация и документы</a:t>
                      </a:r>
                    </a:p>
                  </a:txBody>
                  <a:tcPr/>
                </a:tc>
                <a:tc>
                  <a:txBody>
                    <a:bodyPr/>
                    <a:lstStyle/>
                    <a:p>
                      <a:r>
                        <a:rPr lang="ru-RU" sz="1200" dirty="0">
                          <a:solidFill>
                            <a:schemeClr val="tx1"/>
                          </a:solidFill>
                        </a:rPr>
                        <a:t>в случае наличия опыта, предусмотренного пунктами 1 или 2 графы "Дополнительные требования к участникам закупки« настоящей позиции:</a:t>
                      </a:r>
                    </a:p>
                    <a:p>
                      <a:r>
                        <a:rPr lang="ru-RU" sz="1200" dirty="0">
                          <a:solidFill>
                            <a:schemeClr val="tx1"/>
                          </a:solidFill>
                        </a:rPr>
                        <a:t>1) исполненный договор;</a:t>
                      </a:r>
                    </a:p>
                    <a:p>
                      <a:r>
                        <a:rPr lang="ru-RU" sz="1200" dirty="0">
                          <a:solidFill>
                            <a:schemeClr val="tx1"/>
                          </a:solidFill>
                        </a:rPr>
                        <a:t>2) акт выполненных работ, подтверждающий цену выполненных работ.</a:t>
                      </a:r>
                    </a:p>
                    <a:p>
                      <a:endParaRPr lang="ru-RU" sz="1200" dirty="0">
                        <a:solidFill>
                          <a:schemeClr val="tx1"/>
                        </a:solidFill>
                      </a:endParaRPr>
                    </a:p>
                    <a:p>
                      <a:r>
                        <a:rPr lang="ru-RU" sz="1200" dirty="0">
                          <a:solidFill>
                            <a:schemeClr val="tx1"/>
                          </a:solidFill>
                        </a:rPr>
                        <a:t>В случае наличия опыта, предусмотренного пунктом 3 графы "Дополнительные требования к участникам закупки« настоящей позиции:</a:t>
                      </a:r>
                    </a:p>
                    <a:p>
                      <a:r>
                        <a:rPr lang="ru-RU" sz="1200" dirty="0">
                          <a:solidFill>
                            <a:schemeClr val="tx1"/>
                          </a:solidFill>
                        </a:rPr>
                        <a:t>1) исполненный договор;</a:t>
                      </a:r>
                    </a:p>
                    <a:p>
                      <a:r>
                        <a:rPr lang="ru-RU" sz="1200" dirty="0">
                          <a:solidFill>
                            <a:schemeClr val="tx1"/>
                          </a:solidFill>
                        </a:rPr>
                        <a:t>2) </a:t>
                      </a:r>
                      <a:r>
                        <a:rPr lang="ru-RU" sz="1200" dirty="0">
                          <a:solidFill>
                            <a:srgbClr val="FF0000"/>
                          </a:solidFill>
                        </a:rPr>
                        <a:t>акт приемки объекта капитального строительства, а также акт выполненных работ, подтверждающий цену выполненных работ, если акт приемки объекта капитального строительства не содержит цену выполненных работ;</a:t>
                      </a:r>
                    </a:p>
                    <a:p>
                      <a:r>
                        <a:rPr lang="ru-RU" sz="1200" dirty="0">
                          <a:solidFill>
                            <a:schemeClr val="tx1"/>
                          </a:solidFill>
                        </a:rPr>
                        <a:t>3) разрешение на ввод объекта капитального строительства в эксплуатацию (за исключением случаев, при которых такое разрешение не выдается в соответствии с законодательством о градостроительной деятельности) </a:t>
                      </a:r>
                      <a:r>
                        <a:rPr lang="ru-RU" sz="1200" dirty="0">
                          <a:solidFill>
                            <a:srgbClr val="FF0000"/>
                          </a:solidFill>
                        </a:rPr>
                        <a:t>или решение о технической готовности линейного объекта инфраструктуры к временной эксплуатации.</a:t>
                      </a:r>
                    </a:p>
                    <a:p>
                      <a:endParaRPr lang="ru-RU" sz="1200" dirty="0">
                        <a:solidFill>
                          <a:schemeClr val="tx1"/>
                        </a:solidFill>
                      </a:endParaRPr>
                    </a:p>
                    <a:p>
                      <a:r>
                        <a:rPr lang="ru-RU" sz="1200" dirty="0">
                          <a:solidFill>
                            <a:schemeClr val="tx1"/>
                          </a:solidFill>
                        </a:rPr>
                        <a:t>В случае наличия опыта, предусмотренного пунктом 4 графы "Дополнительные требования к участникам закупки« настоящей позиции:</a:t>
                      </a:r>
                    </a:p>
                    <a:p>
                      <a:r>
                        <a:rPr lang="ru-RU" sz="1200" dirty="0">
                          <a:solidFill>
                            <a:schemeClr val="tx1"/>
                          </a:solidFill>
                        </a:rPr>
                        <a:t>1) </a:t>
                      </a:r>
                      <a:r>
                        <a:rPr lang="ru-RU" sz="1200" dirty="0">
                          <a:solidFill>
                            <a:srgbClr val="FF0000"/>
                          </a:solidFill>
                        </a:rPr>
                        <a:t>раздел 11 "Смета на строительство объектов капитального строительства" проектной документации;</a:t>
                      </a:r>
                    </a:p>
                    <a:p>
                      <a:r>
                        <a:rPr lang="ru-RU" sz="1200" dirty="0">
                          <a:solidFill>
                            <a:schemeClr val="tx1"/>
                          </a:solidFill>
                        </a:rPr>
                        <a:t>2) разрешение на ввод объекта капитального строительства в эксплуатацию</a:t>
                      </a:r>
                    </a:p>
                  </a:txBody>
                  <a:tcPr/>
                </a:tc>
                <a:tc>
                  <a:txBody>
                    <a:bodyPr/>
                    <a:lstStyle/>
                    <a:p>
                      <a:r>
                        <a:rPr lang="ru-RU" sz="1200" dirty="0">
                          <a:solidFill>
                            <a:schemeClr val="tx1"/>
                          </a:solidFill>
                        </a:rPr>
                        <a:t>копия исполненного контракта (договора) на выполнение работ по строительству, реконструкции, капитальному ремонту линейного объекта либо копия контракта (договора), сведения о котором содержатся в реестре контрактов, заключенных заказчиками в соответствии с Федеральным законом "О контрактной системе в сфере закупок товаров, работ, услуг для обеспечения государственных и муниципальных нужд", или в реестре договоров, заключенных заказчиками по результатам закупки в соответствии с Федеральным законом "О закупках товаров, работ, услуг отдельными видами юридических лиц", на выполнение работ по ремонту, содержанию автомобильных дорог;</a:t>
                      </a:r>
                    </a:p>
                    <a:p>
                      <a:endParaRPr lang="ru-RU" sz="1200" dirty="0">
                        <a:solidFill>
                          <a:schemeClr val="tx1"/>
                        </a:solidFill>
                      </a:endParaRPr>
                    </a:p>
                    <a:p>
                      <a:r>
                        <a:rPr lang="ru-RU" sz="1200" dirty="0">
                          <a:solidFill>
                            <a:schemeClr val="tx1"/>
                          </a:solidFill>
                        </a:rPr>
                        <a:t>копия акта (актов) выполненных работ, </a:t>
                      </a:r>
                      <a:r>
                        <a:rPr lang="ru-RU" sz="1200" dirty="0">
                          <a:solidFill>
                            <a:srgbClr val="FF0000"/>
                          </a:solidFill>
                        </a:rPr>
                        <a:t>содержащего (содержащих) все обязательные реквизиты, установленные частью 2 статьи 9 Федерального закона "О бухгалтерском учете</a:t>
                      </a:r>
                      <a:r>
                        <a:rPr lang="ru-RU" sz="1200" dirty="0">
                          <a:solidFill>
                            <a:schemeClr val="tx1"/>
                          </a:solidFill>
                        </a:rPr>
                        <a:t>", и подтверждающего (подтверждающих) стоимость исполненного контракта (договора) (за исключением случая, если застройщик является лицом, осуществляющим строительство). </a:t>
                      </a:r>
                      <a:r>
                        <a:rPr lang="ru-RU" sz="1200" dirty="0">
                          <a:solidFill>
                            <a:srgbClr val="FF0000"/>
                          </a:solidFill>
                        </a:rPr>
                        <a:t>Указанный документ (документы) должен быть подписан (подписаны) не ранее чем за 5 лет до даты окончания срока подачи заявок на участие в закупке;</a:t>
                      </a:r>
                    </a:p>
                    <a:p>
                      <a:endParaRPr lang="ru-RU" sz="1200" dirty="0">
                        <a:solidFill>
                          <a:schemeClr val="tx1"/>
                        </a:solidFill>
                      </a:endParaRPr>
                    </a:p>
                    <a:p>
                      <a:r>
                        <a:rPr lang="ru-RU" sz="1200" dirty="0">
                          <a:solidFill>
                            <a:schemeClr val="tx1"/>
                          </a:solidFill>
                        </a:rPr>
                        <a:t>копия разрешения на ввод объекта капитального строительства в эксплуатацию (за исключением случаев, при которых разрешение на ввод объекта капитального строительства в эксплуатацию не выдается в соответствии с законодательством о градостроительной деятельности). </a:t>
                      </a:r>
                      <a:r>
                        <a:rPr lang="ru-RU" sz="1200" dirty="0">
                          <a:solidFill>
                            <a:srgbClr val="FF0000"/>
                          </a:solidFill>
                        </a:rPr>
                        <a:t>Указанный документ должен быть подписан не ранее чем за 5 лет до даты окончания срока подачи заявок на участие в закупке</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p:cNvGraphicFramePr>
            <a:graphicFrameLocks noGrp="1"/>
          </p:cNvGraphicFramePr>
          <p:nvPr/>
        </p:nvGraphicFramePr>
        <p:xfrm>
          <a:off x="75501" y="86360"/>
          <a:ext cx="11999610" cy="6771640"/>
        </p:xfrm>
        <a:graphic>
          <a:graphicData uri="http://schemas.openxmlformats.org/drawingml/2006/table">
            <a:tbl>
              <a:tblPr firstRow="1" bandRow="1">
                <a:tableStyleId>{F5AB1C69-6EDB-4FF4-983F-18BD219EF322}</a:tableStyleId>
              </a:tblPr>
              <a:tblGrid>
                <a:gridCol w="528506">
                  <a:extLst>
                    <a:ext uri="{9D8B030D-6E8A-4147-A177-3AD203B41FA5}">
                      <a16:colId xmlns:a16="http://schemas.microsoft.com/office/drawing/2014/main" val="20000"/>
                    </a:ext>
                  </a:extLst>
                </a:gridCol>
                <a:gridCol w="5082299">
                  <a:extLst>
                    <a:ext uri="{9D8B030D-6E8A-4147-A177-3AD203B41FA5}">
                      <a16:colId xmlns:a16="http://schemas.microsoft.com/office/drawing/2014/main" val="20001"/>
                    </a:ext>
                  </a:extLst>
                </a:gridCol>
                <a:gridCol w="6388805">
                  <a:extLst>
                    <a:ext uri="{9D8B030D-6E8A-4147-A177-3AD203B41FA5}">
                      <a16:colId xmlns:a16="http://schemas.microsoft.com/office/drawing/2014/main" val="20002"/>
                    </a:ext>
                  </a:extLst>
                </a:gridCol>
              </a:tblGrid>
              <a:tr h="370840">
                <a:tc>
                  <a:txBody>
                    <a:bodyPr/>
                    <a:lstStyle/>
                    <a:p>
                      <a:endParaRPr lang="ru-RU" sz="1400" dirty="0"/>
                    </a:p>
                  </a:txBody>
                  <a:tcPr/>
                </a:tc>
                <a:tc>
                  <a:txBody>
                    <a:bodyPr/>
                    <a:lstStyle/>
                    <a:p>
                      <a:pPr algn="ctr"/>
                      <a:r>
                        <a:rPr lang="ru-RU" sz="1400" dirty="0"/>
                        <a:t>2571 ПП</a:t>
                      </a:r>
                    </a:p>
                  </a:txBody>
                  <a:tcPr/>
                </a:tc>
                <a:tc>
                  <a:txBody>
                    <a:bodyPr/>
                    <a:lstStyle/>
                    <a:p>
                      <a:pPr algn="ctr"/>
                      <a:r>
                        <a:rPr lang="ru-RU" sz="1400" dirty="0"/>
                        <a:t>99 ПП</a:t>
                      </a:r>
                    </a:p>
                  </a:txBody>
                  <a:tcPr/>
                </a:tc>
                <a:extLst>
                  <a:ext uri="{0D108BD9-81ED-4DB2-BD59-A6C34878D82A}">
                    <a16:rowId xmlns:a16="http://schemas.microsoft.com/office/drawing/2014/main" val="10000"/>
                  </a:ext>
                </a:extLst>
              </a:tr>
              <a:tr h="370840">
                <a:tc>
                  <a:txBody>
                    <a:bodyPr/>
                    <a:lstStyle/>
                    <a:p>
                      <a:endParaRPr lang="ru-RU" sz="1200" dirty="0"/>
                    </a:p>
                  </a:txBody>
                  <a:tcPr/>
                </a:tc>
                <a:tc gridSpan="2">
                  <a:txBody>
                    <a:bodyPr/>
                    <a:lstStyle/>
                    <a:p>
                      <a:pPr algn="ctr"/>
                      <a:r>
                        <a:rPr lang="ru-RU" sz="1200" b="1" dirty="0">
                          <a:solidFill>
                            <a:schemeClr val="tx1"/>
                          </a:solidFill>
                        </a:rPr>
                        <a:t>если НМЦК превышает 10 млн. руб. Раздел VI. </a:t>
                      </a:r>
                      <a:r>
                        <a:rPr lang="ru-RU" sz="1200" b="1" u="sng" dirty="0">
                          <a:solidFill>
                            <a:schemeClr val="tx1"/>
                          </a:solidFill>
                        </a:rPr>
                        <a:t>Дополнительные требования к участникам закупки в сфере здравоохранения, образования, науки,</a:t>
                      </a:r>
                    </a:p>
                    <a:p>
                      <a:pPr algn="ctr"/>
                      <a:r>
                        <a:rPr lang="ru-RU" sz="1200" b="1" u="sng" dirty="0">
                          <a:solidFill>
                            <a:schemeClr val="tx1"/>
                          </a:solidFill>
                        </a:rPr>
                        <a:t>информация и документы, подтверждающие соответствие участников закупок таким дополнительным требованиям</a:t>
                      </a:r>
                    </a:p>
                  </a:txBody>
                  <a:tcPr/>
                </a:tc>
                <a:tc hMerge="1">
                  <a:txBody>
                    <a:bodyPr/>
                    <a:lstStyle/>
                    <a:p>
                      <a:endParaRPr lang="ru-RU"/>
                    </a:p>
                  </a:txBody>
                  <a:tcPr/>
                </a:tc>
                <a:extLst>
                  <a:ext uri="{0D108BD9-81ED-4DB2-BD59-A6C34878D82A}">
                    <a16:rowId xmlns:a16="http://schemas.microsoft.com/office/drawing/2014/main" val="10001"/>
                  </a:ext>
                </a:extLst>
              </a:tr>
              <a:tr h="370840">
                <a:tc>
                  <a:txBody>
                    <a:bodyPr/>
                    <a:lstStyle/>
                    <a:p>
                      <a:r>
                        <a:rPr lang="ru-RU" sz="1200" dirty="0"/>
                        <a:t>Объект</a:t>
                      </a:r>
                    </a:p>
                  </a:txBody>
                  <a:tcPr/>
                </a:tc>
                <a:tc>
                  <a:txBody>
                    <a:bodyPr/>
                    <a:lstStyle/>
                    <a:p>
                      <a:r>
                        <a:rPr lang="ru-RU" sz="1200" dirty="0">
                          <a:solidFill>
                            <a:schemeClr val="tx1"/>
                          </a:solidFill>
                        </a:rPr>
                        <a:t>Работы по техническому обслуживанию (монтаж и наладка; контроль технического состояния; периодическое и текущее техническое обслуживание; ремонт) медицинской техники, включенной</a:t>
                      </a:r>
                    </a:p>
                    <a:p>
                      <a:r>
                        <a:rPr lang="ru-RU" sz="1200" dirty="0">
                          <a:solidFill>
                            <a:schemeClr val="tx1"/>
                          </a:solidFill>
                        </a:rPr>
                        <a:t>в коды 26.60.11, 26.60.12, 26.60.13.130, 26.70.22.150, 32.50.12, 32.50.21.121, 32.50.21.122 Общероссийского классификатора продукции по видам экономической деятельности (ОКПД2) ОК 034-2014 </a:t>
                      </a:r>
                    </a:p>
                  </a:txBody>
                  <a:tcPr/>
                </a:tc>
                <a:tc>
                  <a:txBody>
                    <a:bodyPr/>
                    <a:lstStyle/>
                    <a:p>
                      <a:r>
                        <a:rPr lang="ru-RU" sz="1200" dirty="0">
                          <a:solidFill>
                            <a:schemeClr val="tx1"/>
                          </a:solidFill>
                        </a:rPr>
                        <a:t>Выполнение работ по техническому обслуживанию (монтаж и наладка; контроль технического состояния; периодическое и текущее техническое обслуживание; ремонт) медицинской техники, включенной в коды 26.60.11,26.60.12, 26.60.13.130, 26.70.22.150, 32.50.12.000, 32.50.21.121, 32.50.21.122 Общероссийского классификатора продукции по видам экономической деятельности (ОКПД2) ОК 034-2014</a:t>
                      </a:r>
                      <a:endParaRPr lang="ru-RU" sz="1200" dirty="0">
                        <a:solidFill>
                          <a:srgbClr val="FF0000"/>
                        </a:solidFill>
                      </a:endParaRPr>
                    </a:p>
                  </a:txBody>
                  <a:tcPr/>
                </a:tc>
                <a:extLst>
                  <a:ext uri="{0D108BD9-81ED-4DB2-BD59-A6C34878D82A}">
                    <a16:rowId xmlns:a16="http://schemas.microsoft.com/office/drawing/2014/main" val="10002"/>
                  </a:ext>
                </a:extLst>
              </a:tr>
              <a:tr h="370840">
                <a:tc>
                  <a:txBody>
                    <a:bodyPr/>
                    <a:lstStyle/>
                    <a:p>
                      <a:r>
                        <a:rPr lang="ru-RU" sz="1200" dirty="0"/>
                        <a:t>Доп. Требования к участникам</a:t>
                      </a:r>
                    </a:p>
                  </a:txBody>
                  <a:tcPr/>
                </a:tc>
                <a:tc>
                  <a:txBody>
                    <a:bodyPr/>
                    <a:lstStyle/>
                    <a:p>
                      <a:r>
                        <a:rPr lang="ru-RU" sz="1200" dirty="0">
                          <a:solidFill>
                            <a:schemeClr val="tx1"/>
                          </a:solidFill>
                        </a:rPr>
                        <a:t>наличие опыта исполнения участником закупки договора, предусматривающего выполнение работ по техническому обслуживанию медицинской техники.</a:t>
                      </a:r>
                    </a:p>
                    <a:p>
                      <a:r>
                        <a:rPr lang="ru-RU" sz="1200" dirty="0">
                          <a:solidFill>
                            <a:schemeClr val="tx1"/>
                          </a:solidFill>
                        </a:rPr>
                        <a:t>Цена выполненных работ по договору должна составлять не менее 20 процентов начальной (максимальной) цены контракта, заключаемого по результатам определения поставщика (подрядчика, исполнителя)</a:t>
                      </a:r>
                    </a:p>
                  </a:txBody>
                  <a:tcPr/>
                </a:tc>
                <a:tc>
                  <a:txBody>
                    <a:bodyPr/>
                    <a:lstStyle/>
                    <a:p>
                      <a:r>
                        <a:rPr lang="ru-RU" sz="1200" dirty="0">
                          <a:solidFill>
                            <a:schemeClr val="tx1"/>
                          </a:solidFill>
                        </a:rPr>
                        <a:t>наличие за последние 3 года до даты подачи заявки на участие в закупке опыта исполнения (с учетом правопреемства) одного контракта (договора), заключенного в соответствии с Федеральным законом "О контрактной системе в сфере закупок товаров, работ, услуг для обеспечения государственных и муниципальных нужд" или Федеральным законом "О закупках товаров, работ, услуг отдельными видами юридических лиц", на выполнение работ по техническому обслуживанию медицинской техники либо контрактов, заключенных в соответствии с Федеральным законом "О контрактной системе в сфере закупок товаров, работ, услуг для обеспечения государственных и муниципальных нужд" по результатам проведения совместных конкурса или аукциона, на выполнение работ по техническому обслуживанию медицинской техники.</a:t>
                      </a:r>
                    </a:p>
                    <a:p>
                      <a:endParaRPr lang="ru-RU" sz="1200" dirty="0">
                        <a:solidFill>
                          <a:schemeClr val="tx1"/>
                        </a:solidFill>
                      </a:endParaRPr>
                    </a:p>
                    <a:p>
                      <a:r>
                        <a:rPr lang="ru-RU" sz="1200" dirty="0">
                          <a:solidFill>
                            <a:schemeClr val="tx1"/>
                          </a:solidFill>
                        </a:rPr>
                        <a:t>При этом стоимость такого одного контракта (договора), совокупная стоимость таких контрактов должна составлять не менее 20 процентов начальной (максимальной) цены контракта (цены лота), на право заключить который проводится закупка</a:t>
                      </a:r>
                    </a:p>
                  </a:txBody>
                  <a:tcPr/>
                </a:tc>
                <a:extLst>
                  <a:ext uri="{0D108BD9-81ED-4DB2-BD59-A6C34878D82A}">
                    <a16:rowId xmlns:a16="http://schemas.microsoft.com/office/drawing/2014/main" val="10003"/>
                  </a:ext>
                </a:extLst>
              </a:tr>
              <a:tr h="370840">
                <a:tc>
                  <a:txBody>
                    <a:bodyPr/>
                    <a:lstStyle/>
                    <a:p>
                      <a:r>
                        <a:rPr lang="ru-RU" sz="1200" dirty="0"/>
                        <a:t>Информация и документы</a:t>
                      </a:r>
                    </a:p>
                  </a:txBody>
                  <a:tcPr/>
                </a:tc>
                <a:tc>
                  <a:txBody>
                    <a:bodyPr/>
                    <a:lstStyle/>
                    <a:p>
                      <a:r>
                        <a:rPr lang="ru-RU" sz="1200" dirty="0">
                          <a:solidFill>
                            <a:schemeClr val="tx1"/>
                          </a:solidFill>
                        </a:rPr>
                        <a:t>1) исполненный договор;</a:t>
                      </a:r>
                    </a:p>
                    <a:p>
                      <a:r>
                        <a:rPr lang="ru-RU" sz="1200" dirty="0">
                          <a:solidFill>
                            <a:schemeClr val="tx1"/>
                          </a:solidFill>
                        </a:rPr>
                        <a:t>2) акт выполненных работ, подтверждающий цену выполненных работ</a:t>
                      </a:r>
                    </a:p>
                  </a:txBody>
                  <a:tcPr/>
                </a:tc>
                <a:tc>
                  <a:txBody>
                    <a:bodyPr/>
                    <a:lstStyle/>
                    <a:p>
                      <a:r>
                        <a:rPr lang="ru-RU" sz="1200" dirty="0">
                          <a:solidFill>
                            <a:schemeClr val="tx1"/>
                          </a:solidFill>
                        </a:rPr>
                        <a:t> копия контракта (договора), контрактов, сведения о которых содержатся в реестре контрактов, заключенных заказчиками в соответствии с 44-ФЗ, или в реестре договоров, заключенных заказчиками по результатам закупки в соответствии с 223-ФЗ, на выполнение работ по техническому обслуживанию медицинской техники </a:t>
                      </a:r>
                      <a:r>
                        <a:rPr lang="ru-RU" sz="1200" dirty="0">
                          <a:solidFill>
                            <a:srgbClr val="FF0000"/>
                          </a:solidFill>
                        </a:rPr>
                        <a:t>при условии отсутствия по таким контрактам (договорам) не исполненных подрядчиком требований об уплате неустоек (штрафов, пеней)</a:t>
                      </a:r>
                      <a:r>
                        <a:rPr lang="ru-RU" sz="1200" dirty="0">
                          <a:solidFill>
                            <a:schemeClr val="tx1"/>
                          </a:solidFill>
                        </a:rPr>
                        <a:t>; </a:t>
                      </a:r>
                    </a:p>
                    <a:p>
                      <a:r>
                        <a:rPr lang="ru-RU" sz="1200" dirty="0">
                          <a:solidFill>
                            <a:schemeClr val="tx1"/>
                          </a:solidFill>
                        </a:rPr>
                        <a:t>копия акта (актов) выполненных работ, </a:t>
                      </a:r>
                      <a:r>
                        <a:rPr lang="ru-RU" sz="1200" dirty="0">
                          <a:solidFill>
                            <a:srgbClr val="FF0000"/>
                          </a:solidFill>
                        </a:rPr>
                        <a:t>содержащего (содержащих) все обязательные реквизиты, </a:t>
                      </a:r>
                      <a:r>
                        <a:rPr lang="ru-RU" sz="1200" dirty="0">
                          <a:solidFill>
                            <a:schemeClr val="tx1"/>
                          </a:solidFill>
                        </a:rPr>
                        <a:t>установленные частью 2 статьи 9 Федерального закона "О бухгалтерском учете", и подтверждающего (подтверждающих) стоимость исполненного контракта (договора), контрактов. </a:t>
                      </a:r>
                      <a:r>
                        <a:rPr lang="ru-RU" sz="1200" dirty="0">
                          <a:solidFill>
                            <a:srgbClr val="FF0000"/>
                          </a:solidFill>
                        </a:rPr>
                        <a:t>Указанный документ (документы) должен быть подписан (подписаны) не ранее чем за 3 года до даты окончания срока подачи заявок на участие в закупке</a:t>
                      </a:r>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p:cNvGraphicFramePr>
            <a:graphicFrameLocks noGrp="1"/>
          </p:cNvGraphicFramePr>
          <p:nvPr/>
        </p:nvGraphicFramePr>
        <p:xfrm>
          <a:off x="116889" y="208034"/>
          <a:ext cx="11958222" cy="4485640"/>
        </p:xfrm>
        <a:graphic>
          <a:graphicData uri="http://schemas.openxmlformats.org/drawingml/2006/table">
            <a:tbl>
              <a:tblPr firstRow="1" bandRow="1">
                <a:tableStyleId>{F5AB1C69-6EDB-4FF4-983F-18BD219EF322}</a:tableStyleId>
              </a:tblPr>
              <a:tblGrid>
                <a:gridCol w="548936">
                  <a:extLst>
                    <a:ext uri="{9D8B030D-6E8A-4147-A177-3AD203B41FA5}">
                      <a16:colId xmlns:a16="http://schemas.microsoft.com/office/drawing/2014/main" val="20000"/>
                    </a:ext>
                  </a:extLst>
                </a:gridCol>
                <a:gridCol w="5042517">
                  <a:extLst>
                    <a:ext uri="{9D8B030D-6E8A-4147-A177-3AD203B41FA5}">
                      <a16:colId xmlns:a16="http://schemas.microsoft.com/office/drawing/2014/main" val="20001"/>
                    </a:ext>
                  </a:extLst>
                </a:gridCol>
                <a:gridCol w="6366769">
                  <a:extLst>
                    <a:ext uri="{9D8B030D-6E8A-4147-A177-3AD203B41FA5}">
                      <a16:colId xmlns:a16="http://schemas.microsoft.com/office/drawing/2014/main" val="20002"/>
                    </a:ext>
                  </a:extLst>
                </a:gridCol>
              </a:tblGrid>
              <a:tr h="370840">
                <a:tc>
                  <a:txBody>
                    <a:bodyPr/>
                    <a:lstStyle/>
                    <a:p>
                      <a:endParaRPr lang="ru-RU" sz="1400" dirty="0"/>
                    </a:p>
                  </a:txBody>
                  <a:tcPr/>
                </a:tc>
                <a:tc>
                  <a:txBody>
                    <a:bodyPr/>
                    <a:lstStyle/>
                    <a:p>
                      <a:pPr algn="ctr"/>
                      <a:r>
                        <a:rPr lang="ru-RU" sz="1400" dirty="0"/>
                        <a:t>2571 ПП</a:t>
                      </a:r>
                    </a:p>
                  </a:txBody>
                  <a:tcPr/>
                </a:tc>
                <a:tc>
                  <a:txBody>
                    <a:bodyPr/>
                    <a:lstStyle/>
                    <a:p>
                      <a:pPr algn="ctr"/>
                      <a:r>
                        <a:rPr lang="ru-RU" sz="1400" dirty="0"/>
                        <a:t>99 ПП</a:t>
                      </a:r>
                    </a:p>
                  </a:txBody>
                  <a:tcPr/>
                </a:tc>
                <a:extLst>
                  <a:ext uri="{0D108BD9-81ED-4DB2-BD59-A6C34878D82A}">
                    <a16:rowId xmlns:a16="http://schemas.microsoft.com/office/drawing/2014/main" val="10000"/>
                  </a:ext>
                </a:extLst>
              </a:tr>
              <a:tr h="370840">
                <a:tc>
                  <a:txBody>
                    <a:bodyPr/>
                    <a:lstStyle/>
                    <a:p>
                      <a:r>
                        <a:rPr lang="ru-RU" sz="1200" dirty="0"/>
                        <a:t>Объект</a:t>
                      </a:r>
                    </a:p>
                  </a:txBody>
                  <a:tcPr/>
                </a:tc>
                <a:tc>
                  <a:txBody>
                    <a:bodyPr/>
                    <a:lstStyle/>
                    <a:p>
                      <a:r>
                        <a:rPr lang="ru-RU" sz="1200" dirty="0">
                          <a:solidFill>
                            <a:schemeClr val="tx1"/>
                          </a:solidFill>
                        </a:rPr>
                        <a:t>Услуги общественного питания и (или) поставка пищевых продуктов, закупаемых для организаций, осуществляющих образовательную деятельность, медицинских организаций, организаций социального обслуживания, организаций отдыха детей и их оздоровления </a:t>
                      </a:r>
                      <a:r>
                        <a:rPr lang="ru-RU" sz="1200" b="1" dirty="0">
                          <a:solidFill>
                            <a:schemeClr val="tx1"/>
                          </a:solidFill>
                        </a:rPr>
                        <a:t>(может не применяться в случае, если НМЦК не превышает 500 тыс. рублей)</a:t>
                      </a:r>
                    </a:p>
                  </a:txBody>
                  <a:tcPr/>
                </a:tc>
                <a:tc>
                  <a:txBody>
                    <a:bodyPr/>
                    <a:lstStyle/>
                    <a:p>
                      <a:r>
                        <a:rPr lang="ru-RU" sz="1200" dirty="0">
                          <a:solidFill>
                            <a:schemeClr val="tx1"/>
                          </a:solidFill>
                        </a:rPr>
                        <a:t>Оказание услуг общественного питания и (или) поставки пищевых продуктов, закупаемых для организаций, осуществляющих образовательную деятельность, медицинских организаций, организаций социального обслуживания, организаций отдыха детей и их оздоровления в случае, </a:t>
                      </a:r>
                      <a:r>
                        <a:rPr lang="ru-RU" sz="1200" b="1" dirty="0">
                          <a:solidFill>
                            <a:srgbClr val="FF0000"/>
                          </a:solidFill>
                        </a:rPr>
                        <a:t>если начальная (максимальная) цена контракта (цена лота) превышает 500000 рублей</a:t>
                      </a:r>
                    </a:p>
                  </a:txBody>
                  <a:tcPr/>
                </a:tc>
                <a:extLst>
                  <a:ext uri="{0D108BD9-81ED-4DB2-BD59-A6C34878D82A}">
                    <a16:rowId xmlns:a16="http://schemas.microsoft.com/office/drawing/2014/main" val="10001"/>
                  </a:ext>
                </a:extLst>
              </a:tr>
              <a:tr h="370840">
                <a:tc>
                  <a:txBody>
                    <a:bodyPr/>
                    <a:lstStyle/>
                    <a:p>
                      <a:r>
                        <a:rPr lang="ru-RU" sz="1200" dirty="0"/>
                        <a:t>Доп. Требования к участникам</a:t>
                      </a:r>
                    </a:p>
                  </a:txBody>
                  <a:tcPr/>
                </a:tc>
                <a:tc>
                  <a:txBody>
                    <a:bodyPr/>
                    <a:lstStyle/>
                    <a:p>
                      <a:r>
                        <a:rPr lang="ru-RU" sz="1200" dirty="0">
                          <a:solidFill>
                            <a:schemeClr val="tx1"/>
                          </a:solidFill>
                        </a:rPr>
                        <a:t>наличие опыта исполнения участником закупки договора, предусматривающего оказание услуг общественного питания</a:t>
                      </a:r>
                    </a:p>
                    <a:p>
                      <a:r>
                        <a:rPr lang="ru-RU" sz="1200" dirty="0">
                          <a:solidFill>
                            <a:schemeClr val="tx1"/>
                          </a:solidFill>
                        </a:rPr>
                        <a:t>и (или) поставки пищевых продуктов.</a:t>
                      </a:r>
                    </a:p>
                    <a:p>
                      <a:r>
                        <a:rPr lang="ru-RU" sz="1200" dirty="0">
                          <a:solidFill>
                            <a:schemeClr val="tx1"/>
                          </a:solidFill>
                        </a:rPr>
                        <a:t>Цена оказанных услуг и (или) поставленных товаров по договору должна составлять не менее 20 процентов начальной (максимальной) цены контракта, заключаемого по результатам определения поставщика (подрядчика, исполнителя)</a:t>
                      </a:r>
                    </a:p>
                  </a:txBody>
                  <a:tcPr/>
                </a:tc>
                <a:tc>
                  <a:txBody>
                    <a:bodyPr/>
                    <a:lstStyle/>
                    <a:p>
                      <a:r>
                        <a:rPr lang="ru-RU" sz="1200" dirty="0">
                          <a:solidFill>
                            <a:schemeClr val="tx1"/>
                          </a:solidFill>
                        </a:rPr>
                        <a:t>наличие опыта исполнения (с учетом правопреемства) контракта (договора) на оказание услуг общественного питания и (или) поставки пищевых продуктов, заключенного в соответствии с Федеральным законом "О контрактной системе в сфере закупок товаров, работ, услуг для обеспечения государственных и муниципальных нужд" или Федеральным законом "О закупках товаров, работ, услуг отдельными видами юридических лиц", за последние три года до даты подачи заявки на участие в соответствующем конкурсе. При этом стоимость ранее исполненного контракта (договора) составляет не менее 20 процентов начальной (максимальной) цены контракта, договора (цены лота), на право заключить который проводится конкурс</a:t>
                      </a:r>
                    </a:p>
                  </a:txBody>
                  <a:tcPr/>
                </a:tc>
                <a:extLst>
                  <a:ext uri="{0D108BD9-81ED-4DB2-BD59-A6C34878D82A}">
                    <a16:rowId xmlns:a16="http://schemas.microsoft.com/office/drawing/2014/main" val="10002"/>
                  </a:ext>
                </a:extLst>
              </a:tr>
              <a:tr h="370840">
                <a:tc>
                  <a:txBody>
                    <a:bodyPr/>
                    <a:lstStyle/>
                    <a:p>
                      <a:r>
                        <a:rPr lang="ru-RU" sz="1200" dirty="0"/>
                        <a:t>Информация и документы</a:t>
                      </a:r>
                    </a:p>
                  </a:txBody>
                  <a:tcPr/>
                </a:tc>
                <a:tc>
                  <a:txBody>
                    <a:bodyPr/>
                    <a:lstStyle/>
                    <a:p>
                      <a:r>
                        <a:rPr lang="ru-RU" sz="1200" dirty="0">
                          <a:solidFill>
                            <a:schemeClr val="tx1"/>
                          </a:solidFill>
                        </a:rPr>
                        <a:t>1) исполненный договор;</a:t>
                      </a:r>
                    </a:p>
                    <a:p>
                      <a:r>
                        <a:rPr lang="ru-RU" sz="1200" dirty="0">
                          <a:solidFill>
                            <a:schemeClr val="tx1"/>
                          </a:solidFill>
                        </a:rPr>
                        <a:t>2</a:t>
                      </a:r>
                      <a:r>
                        <a:rPr lang="ru-RU" sz="1200" dirty="0">
                          <a:solidFill>
                            <a:srgbClr val="FF0000"/>
                          </a:solidFill>
                        </a:rPr>
                        <a:t>) акт приемки оказанных услуг и (или) поставленных товаров, подтверждающий цену оказанных услуг и (или) поставленных товаров</a:t>
                      </a:r>
                    </a:p>
                  </a:txBody>
                  <a:tcPr/>
                </a:tc>
                <a:tc>
                  <a:txBody>
                    <a:bodyPr/>
                    <a:lstStyle/>
                    <a:p>
                      <a:r>
                        <a:rPr lang="ru-RU" sz="1200" dirty="0">
                          <a:solidFill>
                            <a:schemeClr val="tx1"/>
                          </a:solidFill>
                        </a:rPr>
                        <a:t>копия ранее исполненного контракта (договора), сведения о котором содержатся в реестре контрактов, заключенных в соответствии с Федеральным законом "О контрактной системе в сфере закупок товаров, работ, услуг для обеспечения государственных и муниципальных нужд", либо в реестре договоров, заключенных по результатам закупок в соответствии с Федеральным законом "О закупках товаров, работ, услуг отдельными видами юридических лиц", </a:t>
                      </a:r>
                    </a:p>
                    <a:p>
                      <a:r>
                        <a:rPr lang="ru-RU" sz="1200" dirty="0">
                          <a:solidFill>
                            <a:schemeClr val="tx1"/>
                          </a:solidFill>
                        </a:rPr>
                        <a:t>и копия (копии) документа (документов) о приемке поставленного товара, оказанной услуги</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p:cNvGraphicFramePr>
            <a:graphicFrameLocks noGrp="1"/>
          </p:cNvGraphicFramePr>
          <p:nvPr/>
        </p:nvGraphicFramePr>
        <p:xfrm>
          <a:off x="116889" y="208034"/>
          <a:ext cx="11958222" cy="5400040"/>
        </p:xfrm>
        <a:graphic>
          <a:graphicData uri="http://schemas.openxmlformats.org/drawingml/2006/table">
            <a:tbl>
              <a:tblPr firstRow="1" bandRow="1">
                <a:tableStyleId>{F5AB1C69-6EDB-4FF4-983F-18BD219EF322}</a:tableStyleId>
              </a:tblPr>
              <a:tblGrid>
                <a:gridCol w="548936">
                  <a:extLst>
                    <a:ext uri="{9D8B030D-6E8A-4147-A177-3AD203B41FA5}">
                      <a16:colId xmlns:a16="http://schemas.microsoft.com/office/drawing/2014/main" val="20000"/>
                    </a:ext>
                  </a:extLst>
                </a:gridCol>
                <a:gridCol w="5042517">
                  <a:extLst>
                    <a:ext uri="{9D8B030D-6E8A-4147-A177-3AD203B41FA5}">
                      <a16:colId xmlns:a16="http://schemas.microsoft.com/office/drawing/2014/main" val="20001"/>
                    </a:ext>
                  </a:extLst>
                </a:gridCol>
                <a:gridCol w="6366769">
                  <a:extLst>
                    <a:ext uri="{9D8B030D-6E8A-4147-A177-3AD203B41FA5}">
                      <a16:colId xmlns:a16="http://schemas.microsoft.com/office/drawing/2014/main" val="20002"/>
                    </a:ext>
                  </a:extLst>
                </a:gridCol>
              </a:tblGrid>
              <a:tr h="370840">
                <a:tc>
                  <a:txBody>
                    <a:bodyPr/>
                    <a:lstStyle/>
                    <a:p>
                      <a:endParaRPr lang="ru-RU" sz="1400" dirty="0"/>
                    </a:p>
                  </a:txBody>
                  <a:tcPr/>
                </a:tc>
                <a:tc>
                  <a:txBody>
                    <a:bodyPr/>
                    <a:lstStyle/>
                    <a:p>
                      <a:pPr algn="ctr"/>
                      <a:r>
                        <a:rPr lang="ru-RU" sz="1400" dirty="0"/>
                        <a:t>2571 ПП</a:t>
                      </a:r>
                    </a:p>
                  </a:txBody>
                  <a:tcPr/>
                </a:tc>
                <a:tc>
                  <a:txBody>
                    <a:bodyPr/>
                    <a:lstStyle/>
                    <a:p>
                      <a:pPr algn="ctr"/>
                      <a:r>
                        <a:rPr lang="ru-RU" sz="1400" dirty="0"/>
                        <a:t>99 ПП</a:t>
                      </a:r>
                    </a:p>
                  </a:txBody>
                  <a:tcPr/>
                </a:tc>
                <a:extLst>
                  <a:ext uri="{0D108BD9-81ED-4DB2-BD59-A6C34878D82A}">
                    <a16:rowId xmlns:a16="http://schemas.microsoft.com/office/drawing/2014/main" val="10000"/>
                  </a:ext>
                </a:extLst>
              </a:tr>
              <a:tr h="370840">
                <a:tc>
                  <a:txBody>
                    <a:bodyPr/>
                    <a:lstStyle/>
                    <a:p>
                      <a:r>
                        <a:rPr lang="ru-RU" sz="1200" dirty="0"/>
                        <a:t>Объект</a:t>
                      </a:r>
                    </a:p>
                  </a:txBody>
                  <a:tcPr/>
                </a:tc>
                <a:tc>
                  <a:txBody>
                    <a:bodyPr/>
                    <a:lstStyle/>
                    <a:p>
                      <a:r>
                        <a:rPr lang="ru-RU" sz="1200" dirty="0">
                          <a:solidFill>
                            <a:schemeClr val="tx1"/>
                          </a:solidFill>
                        </a:rPr>
                        <a:t>Услуги по организации отдыха детей и их оздоровлению </a:t>
                      </a:r>
                      <a:r>
                        <a:rPr lang="ru-RU" sz="1200" b="1" dirty="0">
                          <a:solidFill>
                            <a:schemeClr val="tx1"/>
                          </a:solidFill>
                        </a:rPr>
                        <a:t>(может не применяться в случае, если НМЦК не превышает 500 тыс. рублей)</a:t>
                      </a:r>
                    </a:p>
                  </a:txBody>
                  <a:tcPr/>
                </a:tc>
                <a:tc>
                  <a:txBody>
                    <a:bodyPr/>
                    <a:lstStyle/>
                    <a:p>
                      <a:r>
                        <a:rPr lang="ru-RU" sz="1200" dirty="0">
                          <a:solidFill>
                            <a:schemeClr val="tx1"/>
                          </a:solidFill>
                        </a:rPr>
                        <a:t>Оказание услуг по организации отдыха детей и их оздоровления</a:t>
                      </a:r>
                    </a:p>
                  </a:txBody>
                  <a:tcPr/>
                </a:tc>
                <a:extLst>
                  <a:ext uri="{0D108BD9-81ED-4DB2-BD59-A6C34878D82A}">
                    <a16:rowId xmlns:a16="http://schemas.microsoft.com/office/drawing/2014/main" val="10001"/>
                  </a:ext>
                </a:extLst>
              </a:tr>
              <a:tr h="370840">
                <a:tc>
                  <a:txBody>
                    <a:bodyPr/>
                    <a:lstStyle/>
                    <a:p>
                      <a:r>
                        <a:rPr lang="ru-RU" sz="1200" dirty="0"/>
                        <a:t>Доп. Требования к участникам</a:t>
                      </a:r>
                    </a:p>
                  </a:txBody>
                  <a:tcPr/>
                </a:tc>
                <a:tc>
                  <a:txBody>
                    <a:bodyPr/>
                    <a:lstStyle/>
                    <a:p>
                      <a:r>
                        <a:rPr lang="ru-RU" sz="1200" dirty="0">
                          <a:solidFill>
                            <a:schemeClr val="tx1"/>
                          </a:solidFill>
                        </a:rPr>
                        <a:t>наличие опыта исполнения участником закупки договора, предусматривающего оказание услуг по организации отдыха детей и их оздоровлению. Цена оказанных услуг по договору должна составлять не менее 20 процентов начальной (максимальной) цены контракта, заключаемого по результатам определения поставщика (подрядчика, исполнителя)</a:t>
                      </a:r>
                    </a:p>
                  </a:txBody>
                  <a:tcPr/>
                </a:tc>
                <a:tc>
                  <a:txBody>
                    <a:bodyPr/>
                    <a:lstStyle/>
                    <a:p>
                      <a:r>
                        <a:rPr lang="ru-RU" sz="1200" dirty="0">
                          <a:solidFill>
                            <a:schemeClr val="tx1"/>
                          </a:solidFill>
                        </a:rPr>
                        <a:t>наличие за последние 3 года до даты подачи заявки на участие в закупке опыта исполнения (с учетом правопреемства) одного контракта (договора), заключенного в соответствии с Федеральным законом "О контрактной системе в сфере закупок товаров, работ, услуг для обеспечения государственных и муниципальных нужд" или Федеральным законом "О закупках товаров, работ, услуг отдельными видами юридических лиц", на оказание услуг по организации отдыха детей и их оздоровления.</a:t>
                      </a:r>
                    </a:p>
                    <a:p>
                      <a:endParaRPr lang="ru-RU" sz="1200" dirty="0">
                        <a:solidFill>
                          <a:schemeClr val="tx1"/>
                        </a:solidFill>
                      </a:endParaRPr>
                    </a:p>
                    <a:p>
                      <a:r>
                        <a:rPr lang="ru-RU" sz="1200" dirty="0">
                          <a:solidFill>
                            <a:schemeClr val="tx1"/>
                          </a:solidFill>
                        </a:rPr>
                        <a:t>При этом стоимость такого одного контракта (договора) составляет не менее 20 процентов начальной (максимальной) цены контракта, договора (цены лота), на право заключить который проводится закупка</a:t>
                      </a:r>
                    </a:p>
                  </a:txBody>
                  <a:tcPr/>
                </a:tc>
                <a:extLst>
                  <a:ext uri="{0D108BD9-81ED-4DB2-BD59-A6C34878D82A}">
                    <a16:rowId xmlns:a16="http://schemas.microsoft.com/office/drawing/2014/main" val="10002"/>
                  </a:ext>
                </a:extLst>
              </a:tr>
              <a:tr h="370840">
                <a:tc>
                  <a:txBody>
                    <a:bodyPr/>
                    <a:lstStyle/>
                    <a:p>
                      <a:r>
                        <a:rPr lang="ru-RU" sz="1200" dirty="0"/>
                        <a:t>Информация и документы</a:t>
                      </a:r>
                    </a:p>
                  </a:txBody>
                  <a:tcPr/>
                </a:tc>
                <a:tc>
                  <a:txBody>
                    <a:bodyPr/>
                    <a:lstStyle/>
                    <a:p>
                      <a:r>
                        <a:rPr lang="ru-RU" sz="1200" dirty="0">
                          <a:solidFill>
                            <a:schemeClr val="tx1"/>
                          </a:solidFill>
                        </a:rPr>
                        <a:t>1) исполненный договор;</a:t>
                      </a:r>
                    </a:p>
                    <a:p>
                      <a:r>
                        <a:rPr lang="ru-RU" sz="1200" dirty="0">
                          <a:solidFill>
                            <a:schemeClr val="tx1"/>
                          </a:solidFill>
                        </a:rPr>
                        <a:t>2) </a:t>
                      </a:r>
                      <a:r>
                        <a:rPr lang="ru-RU" sz="1200" dirty="0">
                          <a:solidFill>
                            <a:srgbClr val="FF0000"/>
                          </a:solidFill>
                        </a:rPr>
                        <a:t>акт приемки оказанных услуг, подтверждающий цену оказанных услуг</a:t>
                      </a:r>
                    </a:p>
                  </a:txBody>
                  <a:tcPr/>
                </a:tc>
                <a:tc>
                  <a:txBody>
                    <a:bodyPr/>
                    <a:lstStyle/>
                    <a:p>
                      <a:r>
                        <a:rPr lang="ru-RU" sz="1200" dirty="0">
                          <a:solidFill>
                            <a:schemeClr val="tx1"/>
                          </a:solidFill>
                        </a:rPr>
                        <a:t>копия контракта (договора), сведения о котором содержатся в реестре контрактов, заключенных заказчиками в соответствии с Федеральным законом "О контрактной системе в сфере закупок товаров, работ, услуг для обеспечения государственных и муниципальных нужд", или в реестре договоров, заключенных заказчиками по результатам закупки в соответствии с Федеральным законом "О закупках товаров, работ, услуг отдельными видами юридических лиц", на оказание услуг по организации отдыха детей и их оздоровления, исполненного без применения к исполнителю неустоек (штрафов, пеней);</a:t>
                      </a:r>
                    </a:p>
                    <a:p>
                      <a:endParaRPr lang="ru-RU" sz="1200" dirty="0">
                        <a:solidFill>
                          <a:schemeClr val="tx1"/>
                        </a:solidFill>
                      </a:endParaRPr>
                    </a:p>
                    <a:p>
                      <a:r>
                        <a:rPr lang="ru-RU" sz="1200" dirty="0">
                          <a:solidFill>
                            <a:schemeClr val="tx1"/>
                          </a:solidFill>
                        </a:rPr>
                        <a:t>копия акта (актов) оказанных услуг, содержащего (содержащих) все обязательные реквизиты, установленные частью 2 статьи 9 Федерального закона "О бухгалтерском учете", и подтверждающего (подтверждающих) стоимость исполненного контракта (договора).</a:t>
                      </a:r>
                    </a:p>
                    <a:p>
                      <a:endParaRPr lang="ru-RU" sz="1200" dirty="0">
                        <a:solidFill>
                          <a:srgbClr val="FF0000"/>
                        </a:solidFill>
                      </a:endParaRPr>
                    </a:p>
                    <a:p>
                      <a:r>
                        <a:rPr lang="ru-RU" sz="1200" dirty="0">
                          <a:solidFill>
                            <a:srgbClr val="FF0000"/>
                          </a:solidFill>
                        </a:rPr>
                        <a:t>Указанный документ (документы) должен быть подписан (подписаны) не ранее чем за 3 года до даты окончания срока подачи заявок на участие в закупке</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p:cNvGraphicFramePr>
            <a:graphicFrameLocks noGrp="1"/>
          </p:cNvGraphicFramePr>
          <p:nvPr/>
        </p:nvGraphicFramePr>
        <p:xfrm>
          <a:off x="116889" y="208034"/>
          <a:ext cx="11958222" cy="4485640"/>
        </p:xfrm>
        <a:graphic>
          <a:graphicData uri="http://schemas.openxmlformats.org/drawingml/2006/table">
            <a:tbl>
              <a:tblPr firstRow="1" bandRow="1">
                <a:tableStyleId>{F5AB1C69-6EDB-4FF4-983F-18BD219EF322}</a:tableStyleId>
              </a:tblPr>
              <a:tblGrid>
                <a:gridCol w="486793">
                  <a:extLst>
                    <a:ext uri="{9D8B030D-6E8A-4147-A177-3AD203B41FA5}">
                      <a16:colId xmlns:a16="http://schemas.microsoft.com/office/drawing/2014/main" val="20000"/>
                    </a:ext>
                  </a:extLst>
                </a:gridCol>
                <a:gridCol w="5113537">
                  <a:extLst>
                    <a:ext uri="{9D8B030D-6E8A-4147-A177-3AD203B41FA5}">
                      <a16:colId xmlns:a16="http://schemas.microsoft.com/office/drawing/2014/main" val="20001"/>
                    </a:ext>
                  </a:extLst>
                </a:gridCol>
                <a:gridCol w="6357892">
                  <a:extLst>
                    <a:ext uri="{9D8B030D-6E8A-4147-A177-3AD203B41FA5}">
                      <a16:colId xmlns:a16="http://schemas.microsoft.com/office/drawing/2014/main" val="20002"/>
                    </a:ext>
                  </a:extLst>
                </a:gridCol>
              </a:tblGrid>
              <a:tr h="370840">
                <a:tc>
                  <a:txBody>
                    <a:bodyPr/>
                    <a:lstStyle/>
                    <a:p>
                      <a:endParaRPr lang="ru-RU" sz="1400" dirty="0"/>
                    </a:p>
                  </a:txBody>
                  <a:tcPr/>
                </a:tc>
                <a:tc>
                  <a:txBody>
                    <a:bodyPr/>
                    <a:lstStyle/>
                    <a:p>
                      <a:pPr algn="ctr"/>
                      <a:r>
                        <a:rPr lang="ru-RU" sz="1400" dirty="0"/>
                        <a:t>2571 ПП</a:t>
                      </a:r>
                    </a:p>
                  </a:txBody>
                  <a:tcPr/>
                </a:tc>
                <a:tc>
                  <a:txBody>
                    <a:bodyPr/>
                    <a:lstStyle/>
                    <a:p>
                      <a:pPr algn="ctr"/>
                      <a:r>
                        <a:rPr lang="ru-RU" sz="1400" dirty="0"/>
                        <a:t>99 ПП</a:t>
                      </a:r>
                    </a:p>
                  </a:txBody>
                  <a:tcPr/>
                </a:tc>
                <a:extLst>
                  <a:ext uri="{0D108BD9-81ED-4DB2-BD59-A6C34878D82A}">
                    <a16:rowId xmlns:a16="http://schemas.microsoft.com/office/drawing/2014/main" val="10000"/>
                  </a:ext>
                </a:extLst>
              </a:tr>
              <a:tr h="417842">
                <a:tc>
                  <a:txBody>
                    <a:bodyPr/>
                    <a:lstStyle/>
                    <a:p>
                      <a:r>
                        <a:rPr lang="ru-RU" sz="1200" dirty="0"/>
                        <a:t>Объект</a:t>
                      </a:r>
                    </a:p>
                  </a:txBody>
                  <a:tcPr/>
                </a:tc>
                <a:tc>
                  <a:txBody>
                    <a:bodyPr/>
                    <a:lstStyle/>
                    <a:p>
                      <a:r>
                        <a:rPr lang="ru-RU" sz="1200" dirty="0">
                          <a:solidFill>
                            <a:schemeClr val="tx1"/>
                          </a:solidFill>
                        </a:rPr>
                        <a:t>Услуги по обеспечению охраны объектов (территорий) образовательных и научных организаций </a:t>
                      </a:r>
                      <a:r>
                        <a:rPr lang="ru-RU" sz="1200" b="1" dirty="0">
                          <a:solidFill>
                            <a:schemeClr val="tx1"/>
                          </a:solidFill>
                        </a:rPr>
                        <a:t>(может не применяться в случае, если НМЦК не превышает 500 тыс. рублей)</a:t>
                      </a:r>
                    </a:p>
                  </a:txBody>
                  <a:tcPr/>
                </a:tc>
                <a:tc>
                  <a:txBody>
                    <a:bodyPr/>
                    <a:lstStyle/>
                    <a:p>
                      <a:r>
                        <a:rPr lang="ru-RU" sz="1200" dirty="0">
                          <a:solidFill>
                            <a:schemeClr val="tx1"/>
                          </a:solidFill>
                        </a:rPr>
                        <a:t>Оказание услуг по обеспечению охраны объектов (территорий) образовательных и научных организаций</a:t>
                      </a:r>
                    </a:p>
                  </a:txBody>
                  <a:tcPr/>
                </a:tc>
                <a:extLst>
                  <a:ext uri="{0D108BD9-81ED-4DB2-BD59-A6C34878D82A}">
                    <a16:rowId xmlns:a16="http://schemas.microsoft.com/office/drawing/2014/main" val="10001"/>
                  </a:ext>
                </a:extLst>
              </a:tr>
              <a:tr h="370840">
                <a:tc>
                  <a:txBody>
                    <a:bodyPr/>
                    <a:lstStyle/>
                    <a:p>
                      <a:r>
                        <a:rPr lang="ru-RU" sz="1200" dirty="0"/>
                        <a:t>Доп. Требования к участникам</a:t>
                      </a:r>
                    </a:p>
                  </a:txBody>
                  <a:tcPr/>
                </a:tc>
                <a:tc>
                  <a:txBody>
                    <a:bodyPr/>
                    <a:lstStyle/>
                    <a:p>
                      <a:r>
                        <a:rPr lang="ru-RU" sz="1200" dirty="0">
                          <a:solidFill>
                            <a:schemeClr val="tx1"/>
                          </a:solidFill>
                        </a:rPr>
                        <a:t>наличие опыта исполнения участником закупки договора, предусматривающего оказание услуг по обеспечению охраны объектов (территорий). </a:t>
                      </a:r>
                    </a:p>
                    <a:p>
                      <a:r>
                        <a:rPr lang="ru-RU" sz="1200" dirty="0">
                          <a:solidFill>
                            <a:schemeClr val="tx1"/>
                          </a:solidFill>
                        </a:rPr>
                        <a:t>Цена оказанных услуг должна составлять не менее 20 процентов начальной (максимальной) цены контракта, заключаемого по результатам определения поставщика (подрядчика, исполнителя)</a:t>
                      </a:r>
                    </a:p>
                  </a:txBody>
                  <a:tcPr/>
                </a:tc>
                <a:tc>
                  <a:txBody>
                    <a:bodyPr/>
                    <a:lstStyle/>
                    <a:p>
                      <a:r>
                        <a:rPr lang="ru-RU" sz="1200" dirty="0">
                          <a:solidFill>
                            <a:schemeClr val="tx1"/>
                          </a:solidFill>
                        </a:rPr>
                        <a:t>наличие за последние 3 года до даты подачи заявки на участие в закупке опыта исполнения (с учетом правопреемства) одного контракта (договора), заключенного в соответствии с Федеральным законом "О контрактной системе в сфере закупок товаров, работ, услуг для обеспечения государственных и муниципальных нужд" или Федеральным законом "О закупках товаров, работ, услуг отдельными видами юридических лиц", на оказание услуг по обеспечению охраны объектов (территорий). При этом стоимость такого одного контракта (договора) составляет не менее 20 процентов начальной (максимальной) цены контракта, договора (цены лота), на право заключить который проводится закупка</a:t>
                      </a:r>
                    </a:p>
                  </a:txBody>
                  <a:tcPr/>
                </a:tc>
                <a:extLst>
                  <a:ext uri="{0D108BD9-81ED-4DB2-BD59-A6C34878D82A}">
                    <a16:rowId xmlns:a16="http://schemas.microsoft.com/office/drawing/2014/main" val="10002"/>
                  </a:ext>
                </a:extLst>
              </a:tr>
              <a:tr h="370840">
                <a:tc>
                  <a:txBody>
                    <a:bodyPr/>
                    <a:lstStyle/>
                    <a:p>
                      <a:r>
                        <a:rPr lang="ru-RU" sz="1200" dirty="0"/>
                        <a:t>Информация и документы</a:t>
                      </a:r>
                    </a:p>
                  </a:txBody>
                  <a:tcPr/>
                </a:tc>
                <a:tc>
                  <a:txBody>
                    <a:bodyPr/>
                    <a:lstStyle/>
                    <a:p>
                      <a:r>
                        <a:rPr lang="ru-RU" sz="1200" dirty="0">
                          <a:solidFill>
                            <a:schemeClr val="tx1"/>
                          </a:solidFill>
                        </a:rPr>
                        <a:t>1) исполненный договор;</a:t>
                      </a:r>
                    </a:p>
                    <a:p>
                      <a:r>
                        <a:rPr lang="ru-RU" sz="1200" dirty="0">
                          <a:solidFill>
                            <a:srgbClr val="FF0000"/>
                          </a:solidFill>
                        </a:rPr>
                        <a:t>2) акт приемки оказанных услуг, подтверждающий цену оказанных услуг</a:t>
                      </a:r>
                    </a:p>
                  </a:txBody>
                  <a:tcPr/>
                </a:tc>
                <a:tc>
                  <a:txBody>
                    <a:bodyPr/>
                    <a:lstStyle/>
                    <a:p>
                      <a:r>
                        <a:rPr lang="ru-RU" sz="1200" dirty="0">
                          <a:solidFill>
                            <a:schemeClr val="tx1"/>
                          </a:solidFill>
                        </a:rPr>
                        <a:t> - копия исполненного без применения к исполнителю неустоек (штрафов, пеней) контракта (договора), сведения о котором содержатся в реестре контрактов, заключенных заказчиками в соответствии с 44-ФЗ, или в реестре договоров, заключенных заказчиками по результатам закупки в соответствии с 223-ФЗ, на оказание услуг по обеспечению охраны объектов (территорий); </a:t>
                      </a:r>
                    </a:p>
                    <a:p>
                      <a:r>
                        <a:rPr lang="ru-RU" sz="1200" dirty="0">
                          <a:solidFill>
                            <a:schemeClr val="tx1"/>
                          </a:solidFill>
                        </a:rPr>
                        <a:t> - копия акта (актов) выполненных работ, содержащего (содержащих) все обязательные реквизиты, установленные частью 2 статьи 9 Федерального закона "О бухгалтерском учете", и подтверждающего (подтверждающих) стоимость исполненного контракта (договора). </a:t>
                      </a:r>
                      <a:r>
                        <a:rPr lang="ru-RU" sz="1200" dirty="0">
                          <a:solidFill>
                            <a:srgbClr val="FF0000"/>
                          </a:solidFill>
                        </a:rPr>
                        <a:t>Указанный документ (документы) должен быть подписан (подписаны) не ранее чем за 3 года до даты окончания срока подачи заявок на участие в закупке</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p:cNvGraphicFramePr>
            <a:graphicFrameLocks noGrp="1"/>
          </p:cNvGraphicFramePr>
          <p:nvPr/>
        </p:nvGraphicFramePr>
        <p:xfrm>
          <a:off x="116889" y="208034"/>
          <a:ext cx="11958222" cy="3845560"/>
        </p:xfrm>
        <a:graphic>
          <a:graphicData uri="http://schemas.openxmlformats.org/drawingml/2006/table">
            <a:tbl>
              <a:tblPr firstRow="1" bandRow="1">
                <a:tableStyleId>{F5AB1C69-6EDB-4FF4-983F-18BD219EF322}</a:tableStyleId>
              </a:tblPr>
              <a:tblGrid>
                <a:gridCol w="1383437">
                  <a:extLst>
                    <a:ext uri="{9D8B030D-6E8A-4147-A177-3AD203B41FA5}">
                      <a16:colId xmlns:a16="http://schemas.microsoft.com/office/drawing/2014/main" val="20000"/>
                    </a:ext>
                  </a:extLst>
                </a:gridCol>
                <a:gridCol w="4208016">
                  <a:extLst>
                    <a:ext uri="{9D8B030D-6E8A-4147-A177-3AD203B41FA5}">
                      <a16:colId xmlns:a16="http://schemas.microsoft.com/office/drawing/2014/main" val="20001"/>
                    </a:ext>
                  </a:extLst>
                </a:gridCol>
                <a:gridCol w="6366769">
                  <a:extLst>
                    <a:ext uri="{9D8B030D-6E8A-4147-A177-3AD203B41FA5}">
                      <a16:colId xmlns:a16="http://schemas.microsoft.com/office/drawing/2014/main" val="20002"/>
                    </a:ext>
                  </a:extLst>
                </a:gridCol>
              </a:tblGrid>
              <a:tr h="370840">
                <a:tc>
                  <a:txBody>
                    <a:bodyPr/>
                    <a:lstStyle/>
                    <a:p>
                      <a:endParaRPr lang="ru-RU" sz="1400" dirty="0"/>
                    </a:p>
                  </a:txBody>
                  <a:tcPr/>
                </a:tc>
                <a:tc>
                  <a:txBody>
                    <a:bodyPr/>
                    <a:lstStyle/>
                    <a:p>
                      <a:pPr algn="ctr"/>
                      <a:r>
                        <a:rPr lang="ru-RU" sz="1400" dirty="0"/>
                        <a:t>2571 ПП</a:t>
                      </a:r>
                    </a:p>
                  </a:txBody>
                  <a:tcPr/>
                </a:tc>
                <a:tc>
                  <a:txBody>
                    <a:bodyPr/>
                    <a:lstStyle/>
                    <a:p>
                      <a:pPr algn="ctr"/>
                      <a:r>
                        <a:rPr lang="ru-RU" sz="1400" dirty="0"/>
                        <a:t>99 ПП</a:t>
                      </a:r>
                    </a:p>
                  </a:txBody>
                  <a:tcPr/>
                </a:tc>
                <a:extLst>
                  <a:ext uri="{0D108BD9-81ED-4DB2-BD59-A6C34878D82A}">
                    <a16:rowId xmlns:a16="http://schemas.microsoft.com/office/drawing/2014/main" val="10000"/>
                  </a:ext>
                </a:extLst>
              </a:tr>
              <a:tr h="417842">
                <a:tc>
                  <a:txBody>
                    <a:bodyPr/>
                    <a:lstStyle/>
                    <a:p>
                      <a:r>
                        <a:rPr lang="ru-RU" sz="1400" dirty="0"/>
                        <a:t>Объект</a:t>
                      </a:r>
                    </a:p>
                  </a:txBody>
                  <a:tcPr/>
                </a:tc>
                <a:tc>
                  <a:txBody>
                    <a:bodyPr/>
                    <a:lstStyle/>
                    <a:p>
                      <a:r>
                        <a:rPr lang="ru-RU" sz="1400" dirty="0">
                          <a:solidFill>
                            <a:schemeClr val="tx1"/>
                          </a:solidFill>
                        </a:rPr>
                        <a:t>Услуги по уборке зданий, сооружений, прилегающих к ним территорий </a:t>
                      </a:r>
                      <a:r>
                        <a:rPr lang="ru-RU" sz="1400" b="1" dirty="0">
                          <a:solidFill>
                            <a:schemeClr val="tx1"/>
                          </a:solidFill>
                        </a:rPr>
                        <a:t>(если НМЦК превышает 1 млн. рублей)</a:t>
                      </a:r>
                    </a:p>
                  </a:txBody>
                  <a:tcPr/>
                </a:tc>
                <a:tc>
                  <a:txBody>
                    <a:bodyPr/>
                    <a:lstStyle/>
                    <a:p>
                      <a:r>
                        <a:rPr lang="ru-RU" sz="1400" dirty="0">
                          <a:solidFill>
                            <a:schemeClr val="tx1"/>
                          </a:solidFill>
                        </a:rPr>
                        <a:t>-</a:t>
                      </a:r>
                    </a:p>
                  </a:txBody>
                  <a:tcPr/>
                </a:tc>
                <a:extLst>
                  <a:ext uri="{0D108BD9-81ED-4DB2-BD59-A6C34878D82A}">
                    <a16:rowId xmlns:a16="http://schemas.microsoft.com/office/drawing/2014/main" val="10001"/>
                  </a:ext>
                </a:extLst>
              </a:tr>
              <a:tr h="370840">
                <a:tc>
                  <a:txBody>
                    <a:bodyPr/>
                    <a:lstStyle/>
                    <a:p>
                      <a:r>
                        <a:rPr lang="ru-RU" sz="1400" dirty="0"/>
                        <a:t>Доп. Требования к участникам</a:t>
                      </a:r>
                    </a:p>
                  </a:txBody>
                  <a:tcPr/>
                </a:tc>
                <a:tc>
                  <a:txBody>
                    <a:bodyPr/>
                    <a:lstStyle/>
                    <a:p>
                      <a:r>
                        <a:rPr lang="ru-RU" sz="1400" dirty="0">
                          <a:solidFill>
                            <a:schemeClr val="tx1"/>
                          </a:solidFill>
                        </a:rPr>
                        <a:t>наличие опыта исполнения участником закупки договора, предусматривающего оказание услуг по уборке зданий, сооружений, прилегающих к ним территорий. </a:t>
                      </a:r>
                    </a:p>
                    <a:p>
                      <a:r>
                        <a:rPr lang="ru-RU" sz="1400" dirty="0">
                          <a:solidFill>
                            <a:schemeClr val="tx1"/>
                          </a:solidFill>
                        </a:rPr>
                        <a:t>Цена оказанных услуг по договору должна составлять не менее 20 процентов начальной (максимальной) цены контракта, заключаемого по результатам определения поставщика (подрядчика, исполнителя)</a:t>
                      </a:r>
                    </a:p>
                  </a:txBody>
                  <a:tcPr/>
                </a:tc>
                <a:tc>
                  <a:txBody>
                    <a:bodyPr/>
                    <a:lstStyle/>
                    <a:p>
                      <a:r>
                        <a:rPr lang="ru-RU" sz="1400" dirty="0">
                          <a:solidFill>
                            <a:schemeClr val="tx1"/>
                          </a:solidFill>
                        </a:rPr>
                        <a:t>-</a:t>
                      </a:r>
                    </a:p>
                  </a:txBody>
                  <a:tcPr/>
                </a:tc>
                <a:extLst>
                  <a:ext uri="{0D108BD9-81ED-4DB2-BD59-A6C34878D82A}">
                    <a16:rowId xmlns:a16="http://schemas.microsoft.com/office/drawing/2014/main" val="10002"/>
                  </a:ext>
                </a:extLst>
              </a:tr>
              <a:tr h="370840">
                <a:tc>
                  <a:txBody>
                    <a:bodyPr/>
                    <a:lstStyle/>
                    <a:p>
                      <a:r>
                        <a:rPr lang="ru-RU" sz="1400" dirty="0"/>
                        <a:t>Информация и документы</a:t>
                      </a:r>
                    </a:p>
                  </a:txBody>
                  <a:tcPr/>
                </a:tc>
                <a:tc>
                  <a:txBody>
                    <a:bodyPr/>
                    <a:lstStyle/>
                    <a:p>
                      <a:r>
                        <a:rPr lang="ru-RU" sz="1400" dirty="0">
                          <a:solidFill>
                            <a:schemeClr val="tx1"/>
                          </a:solidFill>
                        </a:rPr>
                        <a:t>1) исполненный договор;</a:t>
                      </a:r>
                    </a:p>
                    <a:p>
                      <a:r>
                        <a:rPr lang="ru-RU" sz="1400" dirty="0">
                          <a:solidFill>
                            <a:schemeClr val="tx1"/>
                          </a:solidFill>
                        </a:rPr>
                        <a:t>2) акт приемки оказанных услуг, подтверждающий цену оказанных услуг</a:t>
                      </a:r>
                    </a:p>
                  </a:txBody>
                  <a:tcPr/>
                </a:tc>
                <a:tc>
                  <a:txBody>
                    <a:bodyPr/>
                    <a:lstStyle/>
                    <a:p>
                      <a:r>
                        <a:rPr lang="ru-RU" sz="1400" dirty="0">
                          <a:solidFill>
                            <a:srgbClr val="FF0000"/>
                          </a:solidFill>
                        </a:rPr>
                        <a:t>-</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B53EA934-F060-44CB-932E-764796EDC6B5}"/>
              </a:ext>
            </a:extLst>
          </p:cNvPr>
          <p:cNvSpPr>
            <a:spLocks noGrp="1"/>
          </p:cNvSpPr>
          <p:nvPr>
            <p:ph idx="1"/>
          </p:nvPr>
        </p:nvSpPr>
        <p:spPr>
          <a:xfrm>
            <a:off x="511029" y="760223"/>
            <a:ext cx="10515600" cy="4351338"/>
          </a:xfrm>
        </p:spPr>
        <p:txBody>
          <a:bodyPr>
            <a:normAutofit fontScale="70000" lnSpcReduction="20000"/>
          </a:bodyPr>
          <a:lstStyle/>
          <a:p>
            <a:r>
              <a:rPr lang="ru-RU" dirty="0"/>
              <a:t> </a:t>
            </a:r>
            <a:r>
              <a:rPr lang="ru-RU" sz="4600" dirty="0">
                <a:solidFill>
                  <a:srgbClr val="00B0F0"/>
                </a:solidFill>
              </a:rPr>
              <a:t>Письмо Минфина от 14.02.2022 N 24-01-09/10138 </a:t>
            </a:r>
          </a:p>
          <a:p>
            <a:endParaRPr lang="ru-RU" dirty="0"/>
          </a:p>
          <a:p>
            <a:r>
              <a:rPr lang="ru-RU" dirty="0"/>
              <a:t>6.1.В Приложении к Постановлению № 2571 дополнительные требования  к участникам закупки установлены в отношении отдельных видов товаров, работ, услуг и сгруппированы в разделы в разрезе сферы закупаемых товаров, работ, услуг.</a:t>
            </a:r>
          </a:p>
          <a:p>
            <a:r>
              <a:rPr lang="ru-RU" dirty="0"/>
              <a:t>Абзацем вторым подпункта "а" пункта 3 Постановления № 2571 предусмотрено, что позиция Приложения к Постановлению № 2571 применяется  в случае, если объект закупки включает один или несколько закупаемых товаров, работ, услуг, указанных в соответствующей позиции в графе "Наименование отдельных видов товаров, работ, услуг, являющихся объектом закупки".</a:t>
            </a:r>
          </a:p>
          <a:p>
            <a:r>
              <a:rPr lang="ru-RU" dirty="0">
                <a:solidFill>
                  <a:srgbClr val="FF0000"/>
                </a:solidFill>
              </a:rPr>
              <a:t>Вид или сфера деятельности заказчика не образует условия применения дополнительных требований к участникам закупки. </a:t>
            </a:r>
            <a:r>
              <a:rPr lang="ru-RU" dirty="0"/>
              <a:t>Наименования разделов Приложения к Постановлению № 2571 сформированы в отношении сферы закупки (сферы закупаемых товаров, работ, услуг) и не предусматривают соотнесения с видами или сферами деятельности заказчика.</a:t>
            </a:r>
          </a:p>
        </p:txBody>
      </p:sp>
    </p:spTree>
    <p:extLst>
      <p:ext uri="{BB962C8B-B14F-4D97-AF65-F5344CB8AC3E}">
        <p14:creationId xmlns:p14="http://schemas.microsoft.com/office/powerpoint/2010/main" val="31359079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EA86AA5-44CD-4BEE-A3D6-BF4ACBE2165E}"/>
              </a:ext>
            </a:extLst>
          </p:cNvPr>
          <p:cNvSpPr>
            <a:spLocks noGrp="1"/>
          </p:cNvSpPr>
          <p:nvPr>
            <p:ph idx="1"/>
          </p:nvPr>
        </p:nvSpPr>
        <p:spPr>
          <a:xfrm>
            <a:off x="670420" y="474996"/>
            <a:ext cx="10515600" cy="6085195"/>
          </a:xfrm>
        </p:spPr>
        <p:txBody>
          <a:bodyPr>
            <a:normAutofit fontScale="47500" lnSpcReduction="20000"/>
          </a:bodyPr>
          <a:lstStyle/>
          <a:p>
            <a:r>
              <a:rPr lang="ru-RU" b="1" dirty="0"/>
              <a:t>Решение Московского УФАС России от 31.01.2022 по делу N 077/06/106-1290/2022</a:t>
            </a:r>
          </a:p>
          <a:p>
            <a:r>
              <a:rPr lang="ru-RU" dirty="0"/>
              <a:t>На заседании Комиссии Управления представитель Заказчика пояснил, что дополнительные требования, указанные в п. 36 постановления N 2571, не установлены в настоящем случае, поскольку п. 36 относится к Разделу VI "Дополнительные требования к участникам закупки в сфере здравоохранения, образования, науки, информация и документы, подтверждающие соответствие участников закупок таким дополнительным требованиям" дополнительных требований к участникам закупки отдельных видов товаров, работ, услуг для обеспечения государственных и муниципальных нужд.</a:t>
            </a:r>
          </a:p>
          <a:p>
            <a:r>
              <a:rPr lang="ru-RU" dirty="0"/>
              <a:t>Вместе с тем Заказчиком является ГБУК г. Москвы "В", код классификации ОКОГУ (Общероссийский классификатор органов государственной власти и управления) 2300231: культуры, что, по мнению Заказчика, указывает на то, что указанные в п. 36 постановления N 2571 дополнительные требования не могут быть применены в настоящем случае, поскольку ГБУК г. Москвы "В" не осуществляют свою деятельность в сфере здравоохранения, образования, науки.</a:t>
            </a:r>
          </a:p>
          <a:p>
            <a:r>
              <a:rPr lang="ru-RU" dirty="0"/>
              <a:t>Таким образом, поскольку Заказчик осуществляет свою деятельность в сфере культуры и не относится к сфере здравоохранения, образования, науки, установление дополнительных требований в соответствии с п. 36 постановления N 2571 </a:t>
            </a:r>
            <a:r>
              <a:rPr lang="ru-RU" dirty="0">
                <a:solidFill>
                  <a:srgbClr val="FF0000"/>
                </a:solidFill>
              </a:rPr>
              <a:t>не требуется</a:t>
            </a:r>
            <a:r>
              <a:rPr lang="ru-RU" dirty="0"/>
              <a:t>.</a:t>
            </a:r>
          </a:p>
          <a:p>
            <a:r>
              <a:rPr lang="ru-RU" b="1" dirty="0"/>
              <a:t>Комиссия Санкт-Петербургского УФАС России </a:t>
            </a:r>
            <a:r>
              <a:rPr lang="ru-RU" dirty="0"/>
              <a:t>(Извещение номер 0172100004822000002). Из решения: "...Заказчиком по настоящей закупке является Северо-Западная транспортная прокуратура, имеющая код классификации ОКОГУ (Общероссийский классификатор органов государственной власти и управления) 1400040: Система прокуратуры Российской Федерации, что, указывает на то, что положения п.36 постановления №2571 не могут быть применены в настоящей закупки, ввиду того факта, что Заказчик не осуществляют свою деятельность в сфере здравоохранения, образования, науки.</a:t>
            </a:r>
          </a:p>
          <a:p>
            <a:r>
              <a:rPr lang="ru-RU" dirty="0"/>
              <a:t>Таким образом, поскольку деятельность Заказчика не относится к сфере здравоохранения, образования, науки, установление дополнительных требований в соответствии с п.36 постановления № 2571 при проведении закупок на оказание услуг по комплексной уборке внутренних помещений и прилегающей территории </a:t>
            </a:r>
            <a:r>
              <a:rPr lang="ru-RU" dirty="0">
                <a:solidFill>
                  <a:srgbClr val="FF0000"/>
                </a:solidFill>
              </a:rPr>
              <a:t>не требуется.«</a:t>
            </a:r>
          </a:p>
          <a:p>
            <a:r>
              <a:rPr lang="ru-RU" b="1" dirty="0"/>
              <a:t>Комиссия Московского областного УФАС России </a:t>
            </a:r>
            <a:r>
              <a:rPr lang="ru-RU" dirty="0"/>
              <a:t>тоже также считает: Муниципальное бюджетное учреждение «Центр физической культуры и спорта Федоскино» проводило через УУ ЭА на оказание услуг по уборке спортивных площадок. (извещение № 0848300062722000004). </a:t>
            </a:r>
          </a:p>
          <a:p>
            <a:pPr algn="l"/>
            <a:r>
              <a:rPr lang="ru-RU" b="1" i="0" dirty="0">
                <a:solidFill>
                  <a:srgbClr val="050505"/>
                </a:solidFill>
                <a:effectLst/>
                <a:latin typeface="inherit"/>
              </a:rPr>
              <a:t>Магаданское УФАС России </a:t>
            </a:r>
            <a:r>
              <a:rPr lang="ru-RU" b="0" i="0" dirty="0">
                <a:solidFill>
                  <a:srgbClr val="050505"/>
                </a:solidFill>
                <a:effectLst/>
                <a:latin typeface="inherit"/>
              </a:rPr>
              <a:t>по делу № 049/06/31-74/2022 от 20.04.2022 (</a:t>
            </a:r>
            <a:r>
              <a:rPr lang="ru-RU" b="0" i="0" dirty="0" err="1">
                <a:solidFill>
                  <a:srgbClr val="050505"/>
                </a:solidFill>
                <a:effectLst/>
                <a:latin typeface="inherit"/>
              </a:rPr>
              <a:t>изв</a:t>
            </a:r>
            <a:r>
              <a:rPr lang="ru-RU" b="0" i="0" dirty="0">
                <a:solidFill>
                  <a:srgbClr val="050505"/>
                </a:solidFill>
                <a:effectLst/>
                <a:latin typeface="inherit"/>
              </a:rPr>
              <a:t>. № 0847100000622000005):</a:t>
            </a:r>
          </a:p>
          <a:p>
            <a:pPr algn="l"/>
            <a:r>
              <a:rPr lang="ru-RU" b="0" i="0" dirty="0">
                <a:solidFill>
                  <a:srgbClr val="050505"/>
                </a:solidFill>
                <a:effectLst/>
                <a:latin typeface="inherit"/>
              </a:rPr>
              <a:t>«Установлено, что помещения, принадлежащие УМВД России по Магаданской области и ОМВД России по г. Магадану, не используются для осуществления деятельности в сфере здравоохранения, образования, науки, вследствие чего установление дополнительных требований в соответствии с п. 36 приложения к ПП РФ № 2571 при закупке услуг по комплексной уборке вышеуказанных помещений не требуется».</a:t>
            </a:r>
          </a:p>
          <a:p>
            <a:pPr algn="l"/>
            <a:r>
              <a:rPr lang="ru-RU" b="0" i="0" dirty="0">
                <a:solidFill>
                  <a:srgbClr val="050505"/>
                </a:solidFill>
                <a:effectLst/>
                <a:latin typeface="inherit"/>
              </a:rPr>
              <a:t>Аналогичны решения </a:t>
            </a:r>
            <a:r>
              <a:rPr lang="ru-RU" b="1" i="0" dirty="0">
                <a:solidFill>
                  <a:srgbClr val="050505"/>
                </a:solidFill>
                <a:effectLst/>
                <a:latin typeface="inherit"/>
              </a:rPr>
              <a:t>Челябинского УФАС </a:t>
            </a:r>
            <a:r>
              <a:rPr lang="ru-RU" b="0" i="0" dirty="0">
                <a:solidFill>
                  <a:srgbClr val="050505"/>
                </a:solidFill>
                <a:effectLst/>
                <a:latin typeface="inherit"/>
              </a:rPr>
              <a:t>России по делу № 68-ж/2022 от 28.02.2022 (</a:t>
            </a:r>
            <a:r>
              <a:rPr lang="ru-RU" b="0" i="0" dirty="0" err="1">
                <a:solidFill>
                  <a:srgbClr val="050505"/>
                </a:solidFill>
                <a:effectLst/>
                <a:latin typeface="inherit"/>
              </a:rPr>
              <a:t>изв</a:t>
            </a:r>
            <a:r>
              <a:rPr lang="ru-RU" b="0" i="0" dirty="0">
                <a:solidFill>
                  <a:srgbClr val="050505"/>
                </a:solidFill>
                <a:effectLst/>
                <a:latin typeface="inherit"/>
              </a:rPr>
              <a:t>. № 0369100000222000001, заказчик — Уральский филиал ФГКУ «</a:t>
            </a:r>
            <a:r>
              <a:rPr lang="ru-RU" b="0" i="0" dirty="0" err="1">
                <a:solidFill>
                  <a:srgbClr val="050505"/>
                </a:solidFill>
                <a:effectLst/>
                <a:latin typeface="inherit"/>
              </a:rPr>
              <a:t>Росгранстрой</a:t>
            </a:r>
            <a:r>
              <a:rPr lang="ru-RU" b="0" i="0" dirty="0">
                <a:solidFill>
                  <a:srgbClr val="050505"/>
                </a:solidFill>
                <a:effectLst/>
                <a:latin typeface="inherit"/>
              </a:rPr>
              <a:t>»), </a:t>
            </a:r>
          </a:p>
          <a:p>
            <a:pPr algn="l"/>
            <a:r>
              <a:rPr lang="ru-RU" b="1" i="0" dirty="0">
                <a:solidFill>
                  <a:srgbClr val="050505"/>
                </a:solidFill>
                <a:effectLst/>
                <a:latin typeface="inherit"/>
              </a:rPr>
              <a:t>Владимирского УФАС России </a:t>
            </a:r>
            <a:r>
              <a:rPr lang="ru-RU" b="0" i="0" dirty="0">
                <a:solidFill>
                  <a:srgbClr val="050505"/>
                </a:solidFill>
                <a:effectLst/>
                <a:latin typeface="inherit"/>
              </a:rPr>
              <a:t>от 16.02.2022 по делу № 033/06/31-81/2022 (</a:t>
            </a:r>
            <a:r>
              <a:rPr lang="ru-RU" b="0" i="0" dirty="0" err="1">
                <a:solidFill>
                  <a:srgbClr val="050505"/>
                </a:solidFill>
                <a:effectLst/>
                <a:latin typeface="inherit"/>
              </a:rPr>
              <a:t>изв</a:t>
            </a:r>
            <a:r>
              <a:rPr lang="ru-RU" b="0" i="0" dirty="0">
                <a:solidFill>
                  <a:srgbClr val="050505"/>
                </a:solidFill>
                <a:effectLst/>
                <a:latin typeface="inherit"/>
              </a:rPr>
              <a:t>. № 0828100000722000002, заказчик — УФК по Воронежской области), </a:t>
            </a:r>
          </a:p>
          <a:p>
            <a:pPr algn="l"/>
            <a:r>
              <a:rPr lang="ru-RU" b="1" i="0" dirty="0">
                <a:solidFill>
                  <a:srgbClr val="050505"/>
                </a:solidFill>
                <a:effectLst/>
                <a:latin typeface="inherit"/>
              </a:rPr>
              <a:t>Дагестанского УФАС России </a:t>
            </a:r>
            <a:r>
              <a:rPr lang="ru-RU" b="0" i="0" dirty="0">
                <a:solidFill>
                  <a:srgbClr val="050505"/>
                </a:solidFill>
                <a:effectLst/>
                <a:latin typeface="inherit"/>
              </a:rPr>
              <a:t>от 20.04.2022 по делу № 005/06/106-738/2022 (</a:t>
            </a:r>
            <a:r>
              <a:rPr lang="ru-RU" b="0" i="0" dirty="0" err="1">
                <a:solidFill>
                  <a:srgbClr val="050505"/>
                </a:solidFill>
                <a:effectLst/>
                <a:latin typeface="inherit"/>
              </a:rPr>
              <a:t>изв</a:t>
            </a:r>
            <a:r>
              <a:rPr lang="ru-RU" b="0" i="0" dirty="0">
                <a:solidFill>
                  <a:srgbClr val="050505"/>
                </a:solidFill>
                <a:effectLst/>
                <a:latin typeface="inherit"/>
              </a:rPr>
              <a:t>. № 0103200008422000914, заказчик — Минсельхозпрод Республики Дагестан).</a:t>
            </a:r>
          </a:p>
          <a:p>
            <a:endParaRPr lang="ru-RU" dirty="0"/>
          </a:p>
          <a:p>
            <a:endParaRPr lang="ru-RU" dirty="0"/>
          </a:p>
        </p:txBody>
      </p:sp>
    </p:spTree>
    <p:extLst>
      <p:ext uri="{BB962C8B-B14F-4D97-AF65-F5344CB8AC3E}">
        <p14:creationId xmlns:p14="http://schemas.microsoft.com/office/powerpoint/2010/main" val="16260360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EB6FD5-6DA2-DE8E-77CF-CA130A273B7F}"/>
              </a:ext>
            </a:extLst>
          </p:cNvPr>
          <p:cNvSpPr>
            <a:spLocks noGrp="1"/>
          </p:cNvSpPr>
          <p:nvPr>
            <p:ph type="title"/>
          </p:nvPr>
        </p:nvSpPr>
        <p:spPr>
          <a:xfrm>
            <a:off x="838200" y="365125"/>
            <a:ext cx="10515600" cy="616387"/>
          </a:xfrm>
        </p:spPr>
        <p:txBody>
          <a:bodyPr>
            <a:normAutofit/>
          </a:bodyPr>
          <a:lstStyle/>
          <a:p>
            <a:r>
              <a:rPr lang="ru-RU" sz="2400" b="1" dirty="0">
                <a:solidFill>
                  <a:srgbClr val="FF0000"/>
                </a:solidFill>
              </a:rPr>
              <a:t>«Встречные решения» - типа после письма Минфина</a:t>
            </a:r>
          </a:p>
        </p:txBody>
      </p:sp>
      <p:sp>
        <p:nvSpPr>
          <p:cNvPr id="3" name="Объект 2">
            <a:extLst>
              <a:ext uri="{FF2B5EF4-FFF2-40B4-BE49-F238E27FC236}">
                <a16:creationId xmlns:a16="http://schemas.microsoft.com/office/drawing/2014/main" id="{87332C44-870B-3D97-D6FE-A90D2339727D}"/>
              </a:ext>
            </a:extLst>
          </p:cNvPr>
          <p:cNvSpPr>
            <a:spLocks noGrp="1"/>
          </p:cNvSpPr>
          <p:nvPr>
            <p:ph idx="1"/>
          </p:nvPr>
        </p:nvSpPr>
        <p:spPr>
          <a:xfrm>
            <a:off x="678809" y="1209238"/>
            <a:ext cx="10515600" cy="4351338"/>
          </a:xfrm>
        </p:spPr>
        <p:txBody>
          <a:bodyPr>
            <a:normAutofit/>
          </a:bodyPr>
          <a:lstStyle/>
          <a:p>
            <a:r>
              <a:rPr lang="ru-RU" sz="1800" dirty="0"/>
              <a:t>решения Московского УФАС России от 17.02.2022 по делу № 28/06/105-359/2022 (</a:t>
            </a:r>
            <a:r>
              <a:rPr lang="ru-RU" sz="1800" dirty="0" err="1"/>
              <a:t>изв</a:t>
            </a:r>
            <a:r>
              <a:rPr lang="ru-RU" sz="1800" dirty="0"/>
              <a:t>. № 0139400000222000004), от 23.03.2022 по делу № 050/06/105-10155/2022 (</a:t>
            </a:r>
            <a:r>
              <a:rPr lang="ru-RU" sz="1800" dirty="0" err="1"/>
              <a:t>изв</a:t>
            </a:r>
            <a:r>
              <a:rPr lang="ru-RU" sz="1800" dirty="0"/>
              <a:t>. № 0348100073322000002), </a:t>
            </a:r>
          </a:p>
          <a:p>
            <a:r>
              <a:rPr lang="ru-RU" sz="1800" dirty="0"/>
              <a:t>Санкт-Петербургского УФАС России от 25.03.2022 по делу № 44-891/22 (</a:t>
            </a:r>
            <a:r>
              <a:rPr lang="ru-RU" sz="1800" dirty="0" err="1"/>
              <a:t>изв</a:t>
            </a:r>
            <a:r>
              <a:rPr lang="ru-RU" sz="1800" dirty="0"/>
              <a:t>. № 0172200001122000012), </a:t>
            </a:r>
          </a:p>
          <a:p>
            <a:r>
              <a:rPr lang="ru-RU" sz="1800" dirty="0"/>
              <a:t>Тверского УФАС России по делу № 05-6/1-06-2022 от 07.02.2022 (</a:t>
            </a:r>
            <a:r>
              <a:rPr lang="ru-RU" sz="1800" dirty="0" err="1"/>
              <a:t>изв</a:t>
            </a:r>
            <a:r>
              <a:rPr lang="ru-RU" sz="1800" dirty="0"/>
              <a:t>. № 0136300021022000003), </a:t>
            </a:r>
          </a:p>
          <a:p>
            <a:r>
              <a:rPr lang="ru-RU" sz="1800" dirty="0"/>
              <a:t>Саратовского УФАС России от 24.03.2022 по делу № 064/06/42-210/2022 (</a:t>
            </a:r>
            <a:r>
              <a:rPr lang="ru-RU" sz="1800" dirty="0" err="1"/>
              <a:t>изв</a:t>
            </a:r>
            <a:r>
              <a:rPr lang="ru-RU" sz="1800" dirty="0"/>
              <a:t>. № 0160300049222000020), от 02.03.2022 по делу № 064/06/31-144/2022 (</a:t>
            </a:r>
            <a:r>
              <a:rPr lang="ru-RU" sz="1800" dirty="0" err="1"/>
              <a:t>изв</a:t>
            </a:r>
            <a:r>
              <a:rPr lang="ru-RU" sz="1800" dirty="0"/>
              <a:t>. № 0160100009422000003), </a:t>
            </a:r>
          </a:p>
          <a:p>
            <a:r>
              <a:rPr lang="ru-RU" sz="1800" dirty="0"/>
              <a:t>Московского областного УФАС России от 14.03.2022 по делу № 50/06/7956эп/2 (</a:t>
            </a:r>
            <a:r>
              <a:rPr lang="ru-RU" sz="1800" dirty="0" err="1"/>
              <a:t>изв</a:t>
            </a:r>
            <a:r>
              <a:rPr lang="ru-RU" sz="1800" dirty="0"/>
              <a:t>. № 0348100089422000003).</a:t>
            </a:r>
          </a:p>
        </p:txBody>
      </p:sp>
    </p:spTree>
    <p:extLst>
      <p:ext uri="{BB962C8B-B14F-4D97-AF65-F5344CB8AC3E}">
        <p14:creationId xmlns:p14="http://schemas.microsoft.com/office/powerpoint/2010/main" val="100606340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11.xml><?xml version="1.0" encoding="utf-8"?>
<a:theme xmlns:a="http://schemas.openxmlformats.org/drawingml/2006/main" name="12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8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9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TotalTime>
  <Words>83724</Words>
  <Application>Microsoft Office PowerPoint</Application>
  <PresentationFormat>Широкоэкранный</PresentationFormat>
  <Paragraphs>3656</Paragraphs>
  <Slides>368</Slides>
  <Notes>7</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14</vt:i4>
      </vt:variant>
      <vt:variant>
        <vt:lpstr>Заголовки слайдов</vt:lpstr>
      </vt:variant>
      <vt:variant>
        <vt:i4>368</vt:i4>
      </vt:variant>
    </vt:vector>
  </HeadingPairs>
  <TitlesOfParts>
    <vt:vector size="392" baseType="lpstr">
      <vt:lpstr>Arial</vt:lpstr>
      <vt:lpstr>Calibri</vt:lpstr>
      <vt:lpstr>Calibri Light</vt:lpstr>
      <vt:lpstr>inherit</vt:lpstr>
      <vt:lpstr>Manrope</vt:lpstr>
      <vt:lpstr>Myriad Pro</vt:lpstr>
      <vt:lpstr>PT Serif</vt:lpstr>
      <vt:lpstr>Times New Roman</vt:lpstr>
      <vt:lpstr>Times New Roman CYR</vt:lpstr>
      <vt:lpstr>Wingdings</vt:lpstr>
      <vt:lpstr>Тема Office</vt:lpstr>
      <vt:lpstr>2_Тема Office</vt:lpstr>
      <vt:lpstr>8_Оформление по умолчанию</vt:lpstr>
      <vt:lpstr>Office Theme</vt:lpstr>
      <vt:lpstr>4_Тема Office</vt:lpstr>
      <vt:lpstr>5_Тема Office</vt:lpstr>
      <vt:lpstr>6_Тема Office</vt:lpstr>
      <vt:lpstr>11_Тема Office</vt:lpstr>
      <vt:lpstr>7_Тема Office</vt:lpstr>
      <vt:lpstr>1_Office Theme</vt:lpstr>
      <vt:lpstr>12_Тема Office</vt:lpstr>
      <vt:lpstr>3_Тема Office</vt:lpstr>
      <vt:lpstr>8_Тема Office</vt:lpstr>
      <vt:lpstr>9_Тема Office</vt:lpstr>
      <vt:lpstr>Изменения в государственных (муниципальных) закупках в 1-2 кварталах 2022 года. Первый опыт применения поправок «Оптимизационного пакета», вступившего в силу с 01.01.2022. Административная практика. Электронное актирование</vt:lpstr>
      <vt:lpstr>Изменения в 44-ФЗ с 16 апреля 2022 года (104-ФЗ от 16.04.2022) </vt:lpstr>
      <vt:lpstr>Изменения в 44-ФЗ с 16 апреля 2022 года (104-ФЗ от 16.04.2022) </vt:lpstr>
      <vt:lpstr>Изменения на этапе подготовки к закупке</vt:lpstr>
      <vt:lpstr>С 25.03.2022 до 01.09.2022</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Изменения в способах закупок</vt:lpstr>
      <vt:lpstr>Изменения в способах закупок</vt:lpstr>
      <vt:lpstr>Новая редакция статьи 42 – Извещение об осуществлении закупки</vt:lpstr>
      <vt:lpstr>Новая редакция статьи 42 – Извещение об осуществлении закупки</vt:lpstr>
      <vt:lpstr>Новая редакция статьи 42 - Извещение</vt:lpstr>
      <vt:lpstr>Новая редакция статьи 42 - Извещение</vt:lpstr>
      <vt:lpstr>Сделаем паузу – рассмотрим будущие возможные проблемы</vt:lpstr>
      <vt:lpstr>Уточнение основных понятий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Изменение случаев закупки по формуле цены  (Постановление Правительства РФ от 29 декабря 2021 г. № 2545 -  с 08.01.2022)</vt:lpstr>
      <vt:lpstr>Презентация PowerPoint</vt:lpstr>
      <vt:lpstr>Новая редакция статьи 42 - Извещение</vt:lpstr>
      <vt:lpstr>Постановление Правительства РФ от 29 марта 2022 г. N 505 "О приостановлении действия отдельных положений некоторых актов Правительства Российской Федерации и установлении размеров авансовых платежей при заключении государственных (муниципальных) контрактов в 2022 году«-  с 30.03.2022 </vt:lpstr>
      <vt:lpstr>Постановление Правительства РФ от 29 марта 2022 г. N 505 "О приостановлении действия отдельных положений некоторых актов Правительства Российской Федерации и установлении размеров авансовых платежей при заключении государственных (муниципальных) контрактов в 2022 году«-  с 30.03.2022 </vt:lpstr>
      <vt:lpstr>Презентация PowerPoint</vt:lpstr>
      <vt:lpstr>Презентация PowerPoint</vt:lpstr>
      <vt:lpstr>Презентация PowerPoint</vt:lpstr>
      <vt:lpstr>Презентация PowerPoint</vt:lpstr>
      <vt:lpstr>Презентация PowerPoint</vt:lpstr>
      <vt:lpstr>Изменения на этапе подготовки к закупке (360-ФЗ) – с 01.01.2022</vt:lpstr>
      <vt:lpstr>Презентация PowerPoint</vt:lpstr>
      <vt:lpstr>Разъясняющее Письмо Минфина по требованиям по п. 1. ч. 1. ст. 31</vt:lpstr>
      <vt:lpstr>Указ Президента РФ от 3 мая 2022 г. N 252 "О применении ответных специальных экономических мер в связи с недружественными действиями некоторых иностранных государств и международных организаций« - надо ли прописывать и где? </vt:lpstr>
      <vt:lpstr>С 01.01.2023 Законопроект № 1145363-7 (https://sozd.duma.gov.ru/bill/1145363-7) 25.05.2022 принят в  третьем чтении</vt:lpstr>
      <vt:lpstr>Изменения на этапе подготовки к закупке (360-ФЗ) – с 01.01.2022</vt:lpstr>
      <vt:lpstr>Презентация PowerPoint</vt:lpstr>
      <vt:lpstr>С 01.07.2022 - Постановление Правительства России от 23 мая 2022 г. N 937</vt:lpstr>
      <vt:lpstr>Важно!</vt:lpstr>
      <vt:lpstr>Важно!</vt:lpstr>
      <vt:lpstr>Важно!</vt:lpstr>
      <vt:lpstr>Важно!</vt:lpstr>
      <vt:lpstr>Важно!</vt:lpstr>
      <vt:lpstr>Важно!</vt:lpstr>
      <vt:lpstr>Важно!</vt:lpstr>
      <vt:lpstr>Важно!</vt:lpstr>
      <vt:lpstr>Важно!</vt:lpstr>
      <vt:lpstr>Важно!</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«Встречные решения» - типа после письма Минфина</vt:lpstr>
      <vt:lpstr>Презентация PowerPoint</vt:lpstr>
      <vt:lpstr>По каким специфическим объектам закупки также установлены дополнительные требования?</vt:lpstr>
      <vt:lpstr>Презентация PowerPoint</vt:lpstr>
      <vt:lpstr>Презентация PowerPoint</vt:lpstr>
      <vt:lpstr>Презентация PowerPoint</vt:lpstr>
      <vt:lpstr>Важно!</vt:lpstr>
      <vt:lpstr>Важно!</vt:lpstr>
      <vt:lpstr>Важно!</vt:lpstr>
      <vt:lpstr>Важно!</vt:lpstr>
      <vt:lpstr>Важно!</vt:lpstr>
      <vt:lpstr>Важно!</vt:lpstr>
      <vt:lpstr>Важно!</vt:lpstr>
      <vt:lpstr>Важно!</vt:lpstr>
      <vt:lpstr>Важно!</vt:lpstr>
      <vt:lpstr>Важно!</vt:lpstr>
      <vt:lpstr>Административная практика по применению 2571 ПП</vt:lpstr>
      <vt:lpstr>Обоснованные жалобы</vt:lpstr>
      <vt:lpstr>Надо устанавливать требования по ч.2 ст. 31, но не установлены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Не надо устанавливать требования по ч.2 ст. 31, но установлены</vt:lpstr>
      <vt:lpstr>Презентация PowerPoint</vt:lpstr>
      <vt:lpstr>Презентация PowerPoint</vt:lpstr>
      <vt:lpstr>Не тот пункт 2571 применяется заказчиком</vt:lpstr>
      <vt:lpstr>Презентация PowerPoint</vt:lpstr>
      <vt:lpstr>Презентация PowerPoint</vt:lpstr>
      <vt:lpstr>Презентация PowerPoint</vt:lpstr>
      <vt:lpstr>Опыт прописывается не в полном объеме</vt:lpstr>
      <vt:lpstr>Презентация PowerPoint</vt:lpstr>
      <vt:lpstr>А теперь  примеры по отклонению заявок – практики много, но она всегда «индивидуальна»</vt:lpstr>
      <vt:lpstr>РЕШЕНИЕ №030/06/48-290/2022 от 09.03.2022 (по жалобе  202200149788000226) (1 из 2)</vt:lpstr>
      <vt:lpstr>РЕШЕНИЕ №030/06/48-290/2022 от 09.03.2022 (по жалобе  202200149788000226) (2 из 2)</vt:lpstr>
      <vt:lpstr>РЕШЕНИЕ №030/06/42-486/2022 от 21.04.2022 (по жалобе 202200149788000479) </vt:lpstr>
      <vt:lpstr>РЕШЕНИЕ Свердловского УФАС по жалобе № 066/06/106-1684/2022 от 20.05.2022 г.</vt:lpstr>
      <vt:lpstr>РЕШЕНИЕ Свердловского УФАС по жалобе № 066/06/106-1480/2022 от 28.04.2022 г.</vt:lpstr>
      <vt:lpstr>Чуть-чуть необоснованных жалоб</vt:lpstr>
      <vt:lpstr>РЕШЕНИЕ №030/06/42-448/2022 от 12.04.2022 (по жалобе № 202200149788000431)</vt:lpstr>
      <vt:lpstr>РЕШЕНИЕ №030/06/31-458/2022  от 13.04.2022 (по жалобе  202200149788000427) (1 из 4)</vt:lpstr>
      <vt:lpstr>РЕШЕНИЕ №030/06/31-458/2022  от 13.04.2022 (по жалобе  202200149788000427) (2 из 4)</vt:lpstr>
      <vt:lpstr>РЕШЕНИЕ №030/06/31-458/2022  от 13.04.2022 (по жалобе  202200149788000427) (3 из 4)</vt:lpstr>
      <vt:lpstr>РЕШЕНИЕ №030/06/31-458/2022  от 13.04.2022 (по жалобе  202200149788000427) (4 из 4)</vt:lpstr>
      <vt:lpstr>Новая редакция статьи 42 - Извещение</vt:lpstr>
      <vt:lpstr>Изменения в ст .28 по УИС и в ст. 29 – «инвалиды» аналогично</vt:lpstr>
      <vt:lpstr>Изменения в ст .28 по УИС и в ст. 29 – «инвалиды» аналогично</vt:lpstr>
      <vt:lpstr>Презентация PowerPoint</vt:lpstr>
      <vt:lpstr>Сравнение с утратившим силу 649 ПП – о преимуществах УФСИН…</vt:lpstr>
      <vt:lpstr>Сравнение с утратившим силу 649 ПП – о преимуществах УФСИН…</vt:lpstr>
      <vt:lpstr>Сравнение с утратившим силу 649 ПП – о преимуществах УФСИН…</vt:lpstr>
      <vt:lpstr>Сравнение с утратившим силу 341 ПП по инвалидам</vt:lpstr>
      <vt:lpstr>Сравнение с утратившим силу 341 ПП по инвалидам</vt:lpstr>
      <vt:lpstr>Сравнение с утратившим силу 341 ПП по инвалидам</vt:lpstr>
      <vt:lpstr>Новая редакция статьи 42 - Извещение</vt:lpstr>
      <vt:lpstr>Уточнения по СМП и СОНКО</vt:lpstr>
      <vt:lpstr>Изменения в 44-ФЗ с 26 марта 2022 года  - «медицина» </vt:lpstr>
      <vt:lpstr>Пример расчета</vt:lpstr>
      <vt:lpstr>Изменения в 44-ФЗ с 01 мая  2022 года (104-ФЗ от 16.04.2022)</vt:lpstr>
      <vt:lpstr>Новая редакция статьи 42 - Извещение</vt:lpstr>
      <vt:lpstr>Национальный режим в 44-ФЗ</vt:lpstr>
      <vt:lpstr>Презентация PowerPoint</vt:lpstr>
      <vt:lpstr>Презентация PowerPoint</vt:lpstr>
      <vt:lpstr>Презентация PowerPoint</vt:lpstr>
      <vt:lpstr>Презентация PowerPoint</vt:lpstr>
      <vt:lpstr>Федеральный закон от 26 июля 2017 г. N 187-ФЗ "О безопасности критической информационной инфраструктуры Российской Федерации"</vt:lpstr>
      <vt:lpstr>616 ПП (запрет на допуск) изменялось с 25.11.2021, 15.12.2021, 27.12.2021 </vt:lpstr>
      <vt:lpstr>616 ПП (запрет на допуск) изменялось с 25.11.2021, 15.12.2021, 27.12.2021 </vt:lpstr>
      <vt:lpstr>616 ПП (запрет на допуск) изменялось с 25.11.2021, 15.12.2021, 27.12.2021 </vt:lpstr>
      <vt:lpstr>616 ПП (запрет на допуск) изменялось с 25.11.2021, 15.12.2021, 27.12.2021 </vt:lpstr>
      <vt:lpstr>616 ПП (запрет на допуск) изменялось с 25.11.2021, 15.12.2021, 27.12.2021 </vt:lpstr>
      <vt:lpstr>616 ПП (запрет на допуск) изменялось с 25.11.2021, 15.12.2021, 27.12.2021 </vt:lpstr>
      <vt:lpstr>616 ПП (запрет на допуск) изменялось с 25.11.2021, 15.12.2021, 27.12.2021 </vt:lpstr>
      <vt:lpstr>616 ПП (запрет на допуск) изменялось с 25.11.2021, 15.12.2021, 27.12.2021 </vt:lpstr>
      <vt:lpstr>616 ПП (запрет на допуск) изменялось с 25.11.2021, 15.12.2021, 27.12.2021 </vt:lpstr>
      <vt:lpstr>Презентация PowerPoint</vt:lpstr>
      <vt:lpstr>Презентация PowerPoint</vt:lpstr>
      <vt:lpstr>Приказ Министерства промышленности и торговли РФ от 29 мая 2020 г. N 1755</vt:lpstr>
      <vt:lpstr>Приказ Министерства промышленности и торговли РФ от 29 мая 2020 г. N 1755</vt:lpstr>
      <vt:lpstr>Схема действий при запросе разрешения на закупку иностранного товара </vt:lpstr>
      <vt:lpstr>616 ПП (запрет на допуск) изменялось с 25.11.2021, 15.12.2021, 27.12.2021 </vt:lpstr>
      <vt:lpstr>Новая статья 43 – Заявка на участие в закупке. Основания для отклонения заявки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 25.05.2022 – ПП 883 от 16.05.2022</vt:lpstr>
      <vt:lpstr>С 25.05.2022 – ПП 883 от 16.05.2022</vt:lpstr>
      <vt:lpstr>С 25.05.2022 – ПП 883 от 16.05.2022</vt:lpstr>
      <vt:lpstr>Презентация PowerPoint</vt:lpstr>
      <vt:lpstr>Немного практики</vt:lpstr>
      <vt:lpstr>Р Е Ш Е Н И Е Калужского УФАС по жалобе № 202200111747000188  от 12.05.2022  </vt:lpstr>
      <vt:lpstr>РЕШЕНИЕ Санкт-Петербургского УФАС по делу по делу 44-1385/22 от 11.05.2022</vt:lpstr>
      <vt:lpstr>Примеры административной практики по 616 в новой редакции</vt:lpstr>
      <vt:lpstr>Примеры административной практики по 616 в новой редакции</vt:lpstr>
      <vt:lpstr>Примеры административной практики по 616 в новой редакции</vt:lpstr>
      <vt:lpstr>Примеры административной практики по 616 в новой редакции</vt:lpstr>
      <vt:lpstr>Примеры административной практики по 616 в новой редакции</vt:lpstr>
      <vt:lpstr>Примеры административной практики по 616 в новой редакции</vt:lpstr>
      <vt:lpstr>Примеры административной практики по 616 в новой редакции</vt:lpstr>
      <vt:lpstr>Примеры административной практики по 616 в новой редакции</vt:lpstr>
      <vt:lpstr>Новая редакция 878 ПП (радиоэлектронная продукция) –  Постановление Правительства Российской Федерации от 6 декабря 2021 г. № 2213</vt:lpstr>
      <vt:lpstr>Новая редакция 878 ПП (радиоэлектронная продукция) –  Постановление Правительства Российской Федерации от 6 декабря 2021 г. № 2213</vt:lpstr>
      <vt:lpstr>Новая редакция 878 ПП (радиоэлектронная продукция) –  Постановление Правительства Российской Федерации от 6 декабря 2021 г. № 2213</vt:lpstr>
      <vt:lpstr>Новая редакция 878 ПП (радиоэлектронная продукция) –  Постановление Правительства Российской Федерации от 6 декабря 2021 г. № 2213</vt:lpstr>
      <vt:lpstr>Новая редакция 878 ПП (радиоэлектронная продукция) –  </vt:lpstr>
      <vt:lpstr>Новая редакция 878 ПП (радиоэлектронная продукция) –  </vt:lpstr>
      <vt:lpstr> В отношении какой радиоэлектронной продукции установлены требования о совокупном количестве баллов в соответствии с постановлением Правительства Российской Федерации от 17 июля 2015 г. N 719?</vt:lpstr>
      <vt:lpstr>Новая редакция 878 ПП (радиоэлектронная продукция) –  </vt:lpstr>
      <vt:lpstr>Сохраняющиеся сложности в применении КТРУ</vt:lpstr>
      <vt:lpstr>Сохраняющиеся сложности в применении КТРУ</vt:lpstr>
      <vt:lpstr>Особенности применения «ограничительного» нацрежима по 878 ПП</vt:lpstr>
      <vt:lpstr>Примеры административной практики по 878 в новой редакции</vt:lpstr>
      <vt:lpstr>Примеры административной практики по 878 в новой редакции</vt:lpstr>
      <vt:lpstr>Примеры административной практики по 878 в новой редакции</vt:lpstr>
      <vt:lpstr>Примеры административной практики по 878 в новой редакции</vt:lpstr>
      <vt:lpstr>Примеры административной практики по 878 в новой редакции</vt:lpstr>
      <vt:lpstr>Примеры административной практики по 878 в новой редакции</vt:lpstr>
      <vt:lpstr>617 ПП изменялось с 30.12.2021 и 01.01.2022 </vt:lpstr>
      <vt:lpstr>617 ПП изменялось с 30.12.2021 и 01.01.2022 </vt:lpstr>
      <vt:lpstr>617 ПП изменялось с 30.12.2021 и 01.01.2022 </vt:lpstr>
      <vt:lpstr>617 ПП изменялось с 30.12.2021 и 01.01.2022 </vt:lpstr>
      <vt:lpstr>617 ПП изменялось с 30.12.2021 и 01.01.2022 </vt:lpstr>
      <vt:lpstr>С 25.05.2022 –883 ПП от 16.05.2022</vt:lpstr>
      <vt:lpstr>С 25.05.2022 –883 ПП от 16.05.2022</vt:lpstr>
      <vt:lpstr>Особенности применения «ограничительного» нацрежима по 617 ПП</vt:lpstr>
      <vt:lpstr>Примеры административной практики по 617 в новой редакции</vt:lpstr>
      <vt:lpstr>Примеры административной практики по 617 в новой редакции</vt:lpstr>
      <vt:lpstr>Примеры административной практики по 617 в новой редакции</vt:lpstr>
      <vt:lpstr>Примеры административной практики по 617 в новой редакции</vt:lpstr>
      <vt:lpstr>Презентация PowerPoint</vt:lpstr>
      <vt:lpstr>Презентация PowerPoint</vt:lpstr>
      <vt:lpstr>Презентация PowerPoint</vt:lpstr>
      <vt:lpstr>Презентация PowerPoint</vt:lpstr>
      <vt:lpstr>Постановление № 832 – менялось с 18.02.2022 – 2 раза: ПП № 175 от 15.02.2022 и ПП № 201 от 17.02.2022 + с 25.05.2022</vt:lpstr>
      <vt:lpstr>Постановление № 832 – менялось с 18.02.2022 – 2 раза: ПП № 175 от 15.02.2022 и ПП № 201 от 17.02.2022 + с 25.05.2022</vt:lpstr>
      <vt:lpstr>Презентация PowerPoint</vt:lpstr>
      <vt:lpstr>Постановление Правительства РФ от 30 ноября 2015 г. N 1289 "Об ограничениях и условиях допуска происходящих из иностранных государств лекарственных препаратов, включенных в перечень жизненно необходимых и важнейших лекарственных препаратов,  - с 31.12.2021 изменено + с 25.05.2022 – ДНР и ЛНР = ЕАЭС и сертификат</vt:lpstr>
      <vt:lpstr>Постановление Правительства РФ от 3 декабря 2020 г. N 2014 "О минимальной обязательной доле закупок российских товаров и ее достижении заказчиком« – изменено с 23.12.2021, 01.01.2022</vt:lpstr>
      <vt:lpstr>Постановление Правительства РФ от 3 декабря 2020 г. N 2014 "О минимальной обязательной доле закупок российских товаров и ее достижении заказчиком« – изменено с 23.12.2021, 01.01.2022</vt:lpstr>
      <vt:lpstr>Постановление Правительства РФ от 3 декабря 2020 г. N 2014 "О минимальной обязательной доле закупок российских товаров и ее достижении заказчиком« – изменено с 23.12.2021, 01.01.2022</vt:lpstr>
      <vt:lpstr>С 25.05.2022 – 883 ПП от 16.05.2022</vt:lpstr>
      <vt:lpstr>Новая редакция статьи 42 - Извещение</vt:lpstr>
      <vt:lpstr>Новая ред. статьи 44 –Обеспечение заявки на участие в закупке.</vt:lpstr>
      <vt:lpstr>Кто же выдает независимые гарантии? – Новая редакция статьи 45.</vt:lpstr>
      <vt:lpstr>Новая ред. статьи 44 –Обеспечение заявки на участие в закупке.</vt:lpstr>
      <vt:lpstr>Новая ред. статьи 44 –Обеспечение заявки на участие в закупке.</vt:lpstr>
      <vt:lpstr>Новая редакция статьи 45.</vt:lpstr>
      <vt:lpstr>Новая редакция статьи 45.</vt:lpstr>
      <vt:lpstr>Сколько дней по факту заказчик может рассматривать НГ, представленную в качестве обеспечения исполнения договора? </vt:lpstr>
      <vt:lpstr>Новая редакция статьи 45.</vt:lpstr>
      <vt:lpstr>Новая редакция статьи 45.</vt:lpstr>
      <vt:lpstr>Презентация PowerPoint</vt:lpstr>
      <vt:lpstr>Новая редакция статьи 42 - Извещение</vt:lpstr>
      <vt:lpstr>Изменения в 44-ФЗ с 16 апреля 2022 года (104-ФЗ от 16.04.2022) </vt:lpstr>
      <vt:lpstr>Презентация PowerPoint</vt:lpstr>
      <vt:lpstr>Презентация PowerPoint</vt:lpstr>
      <vt:lpstr>Постановление Правительства РФ от 24 ноября 2021 г. N 2024 "О правилах казначейского сопровождения"</vt:lpstr>
      <vt:lpstr>П. 2 статьи 242.23 Бюджетного кодекса Российской Федерации:</vt:lpstr>
      <vt:lpstr>Постановление Правительства РФ от 24 ноября 2021 г. N 2024 "О правилах казначейского сопровождения"</vt:lpstr>
      <vt:lpstr>Постановление Правительства РФ от 24 ноября 2021 г. N 2024 "О правилах казначейского сопровождения"</vt:lpstr>
      <vt:lpstr>Постановление Правительства РФ от 24 ноября 2021 г. N 2024 "О правилах казначейского сопровождения"</vt:lpstr>
      <vt:lpstr>Презентация PowerPoint</vt:lpstr>
      <vt:lpstr>Презентация PowerPoint</vt:lpstr>
      <vt:lpstr>Новая редакция статьи 42 - Извещение</vt:lpstr>
      <vt:lpstr>Новая редакция статьи 42 - Извещение</vt:lpstr>
      <vt:lpstr>Новая редакция статьи 42 - Извещение</vt:lpstr>
      <vt:lpstr>Новая редакция статьи 42 - Извещение</vt:lpstr>
      <vt:lpstr>Изменения в требованиях к участникам</vt:lpstr>
      <vt:lpstr>Изменения в требованиях к участникам</vt:lpstr>
      <vt:lpstr>Изменения в требованиях к участникам</vt:lpstr>
      <vt:lpstr>Изменения в 44-ФЗ с 16 апреля 2022 года (104-ФЗ от 16.04.2022) </vt:lpstr>
      <vt:lpstr>Изменения в требованиях к участникам</vt:lpstr>
      <vt:lpstr>Статья 38. Должностные лица заказчика, контрактная служба, контрактный управляющий" </vt:lpstr>
      <vt:lpstr>С 01.07.2022 Статья 39. Комиссия по осуществлению закупок</vt:lpstr>
      <vt:lpstr>С 01.07.2022 Статья 39. Комиссия по осуществлению закупок</vt:lpstr>
      <vt:lpstr>С 01.07.2022 Статья 39. Комиссия по осуществлению закупок</vt:lpstr>
      <vt:lpstr>Схема проведения электронного конкурса</vt:lpstr>
      <vt:lpstr>Презентация PowerPoint</vt:lpstr>
      <vt:lpstr>Презентация PowerPoint</vt:lpstr>
      <vt:lpstr>Уточнения в правилах описания объекта закупки</vt:lpstr>
      <vt:lpstr>Изменения в 44-ФЗ с 16 апреля 2022 года (104-ФЗ от 16.04.2022)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Изменения в ед. поставщике</vt:lpstr>
      <vt:lpstr> Новые пункты в статье 93 (ед. поставщик)</vt:lpstr>
      <vt:lpstr> Новые пункты в статье 93 (ед. поставщик)</vt:lpstr>
      <vt:lpstr>Изменения в 44-ФЗ с 8 марта 2022 года</vt:lpstr>
      <vt:lpstr>Постановление Правительства РФ от 10 марта 2022 г. N 339 "О случаях осуществления закупок товаров, работ, услуг для государственных и (или) муниципальных нужд у единственного поставщика (подрядчика, исполнителя) и порядке их осуществления" </vt:lpstr>
      <vt:lpstr>Постановление Правительства РФ от 10 марта 2022 г. N 339 "О случаях осуществления закупок товаров, работ, услуг для государственных и (или) муниципальных нужд у единственного поставщика (подрядчика, исполнителя) и порядке их осуществления" </vt:lpstr>
      <vt:lpstr>Постановление Правительства РФ от 10 марта 2022 г. N 339 "О случаях осуществления закупок товаров, работ, услуг для государственных и (или) муниципальных нужд у единственного поставщика (подрядчика, исполнителя) и порядке их осуществления" </vt:lpstr>
      <vt:lpstr>Пример: Постановление Правительства Тульской области от 22.04.2022 № 268 "Об установлении в 2022 году иных случаев осуществления закупок товаров, работ, услуг у единственного поставщика (подрядчика, исполнителя) в целях обеспечения муниципальных нужд муниципальных образований, находящихся на территории Тульской области"</vt:lpstr>
      <vt:lpstr>Презентация PowerPoint</vt:lpstr>
      <vt:lpstr>Изменения в статье 93 (ед. поставщик)</vt:lpstr>
      <vt:lpstr>О контракте</vt:lpstr>
      <vt:lpstr>Условия контракта с 01.01.2022</vt:lpstr>
      <vt:lpstr>Условия контракта с 01.01.2022</vt:lpstr>
      <vt:lpstr>Условия контракта с 01.01.2022</vt:lpstr>
      <vt:lpstr>Статья 34 дополнена частью 9.1 с 8 марта 2022 г. - Федеральный закон от 8 марта 2022 г. N 46-ФЗ</vt:lpstr>
      <vt:lpstr>Презентация PowerPoint</vt:lpstr>
      <vt:lpstr>Изменения в статье 112</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Что еще важно помнить при применении 783 ПП </vt:lpstr>
      <vt:lpstr>Схема работы по 783 ПП</vt:lpstr>
      <vt:lpstr>Презентация PowerPoint</vt:lpstr>
      <vt:lpstr>Презентация PowerPoint</vt:lpstr>
      <vt:lpstr>Уточнения и изменения в ст. 34 «Контракт»</vt:lpstr>
      <vt:lpstr>Условия контракта с 01.01.2022</vt:lpstr>
      <vt:lpstr>Изменения в 44-ФЗ с 16 апреля 2022 года (104-ФЗ от 16.04.2022) </vt:lpstr>
      <vt:lpstr>Презентация PowerPoint</vt:lpstr>
      <vt:lpstr>Уточнения и изменения в ст. 34 «Контракт»</vt:lpstr>
      <vt:lpstr>Презентация PowerPoint</vt:lpstr>
      <vt:lpstr>Презентация PowerPoint</vt:lpstr>
      <vt:lpstr>Уточнения и изменения в ст. 34 «Контракт»</vt:lpstr>
      <vt:lpstr>Уточнения и изменения в ст. 34 «Контракт»</vt:lpstr>
      <vt:lpstr>Изменения в 44-ФЗ с 16 апреля 2022 года (104-ФЗ от 16.04.2022) </vt:lpstr>
      <vt:lpstr>Уточнения и изменения в ст. 34 «Контракт»</vt:lpstr>
      <vt:lpstr>Уточнения и изменения в ст. 34 «Контракт»</vt:lpstr>
      <vt:lpstr>Уточнения и изменения в ст. 34 «Контракт»</vt:lpstr>
      <vt:lpstr>Уточнения и изменения в ст. 34 «Контракт»</vt:lpstr>
      <vt:lpstr>Уточнения и изменения в ст. 34 «Контракт»</vt:lpstr>
      <vt:lpstr>Уточнения и изменения в ст. 34 «Контракт»</vt:lpstr>
      <vt:lpstr>Особенности применения антидемпинговых мер – статья 37</vt:lpstr>
      <vt:lpstr>Изменения в статье 94. Особенности исполнения контракта  Заказчики вправе применять положения части 13 (в редакции Федерального закона от 2 июля 2021 г. N 360-ФЗ) при осуществлении закупок, извещения об осуществлении которых размещены в единой информационной системе в сфере закупок до 1 января 2022 г.  С 1 января до 1 апреля 2022 года информация и документы, предусмотренные частью 13, не размещаются на официальном сайте единой информационной системы в сфере закупок</vt:lpstr>
      <vt:lpstr>Изменения в статье 94. Особенности исполнения контракта</vt:lpstr>
      <vt:lpstr>Изменения в статье 94. Особенности исполнения контракта</vt:lpstr>
      <vt:lpstr>Изменения в статье 94. Особенности исполнения контракта</vt:lpstr>
      <vt:lpstr>Изменения в статье 94. Особенности исполнения контракта</vt:lpstr>
      <vt:lpstr>Изменения в 44-ФЗ с 1 апреля 2022 года </vt:lpstr>
      <vt:lpstr>Изменения в 44-ФЗ с 1 июля 2022 года – 104-ФЗ от 16.04.2022</vt:lpstr>
      <vt:lpstr>Изменения в 44-ФЗ с 1 июля 2022 года – 104-ФЗ от 16.04.2022</vt:lpstr>
      <vt:lpstr>Изменения в постановлении Правительства Российской Федерации от 19.12.2013 № 1186 «Об установлении размера цены контракта, предельного размера цены контракта, при которых или при превышении которых существенные условия контракта могут быть изменены по соглашению сторон на основании решения Правительства Российской Федерации, высшего исполнительного органа государственной власти субъекта Российской Федерации и местной администрации, в случае если исполнение контракта по независящим от сторон контракта обстоятельствам без изменения его условий невозможно» - изменено с 01.01.2022 и 08.01.2022</vt:lpstr>
      <vt:lpstr>Презентация PowerPoint</vt:lpstr>
      <vt:lpstr>Презентация PowerPoint</vt:lpstr>
      <vt:lpstr>Презентация PowerPoint</vt:lpstr>
      <vt:lpstr>Постановление Правительства РФ от 9 августа 2021 г. N 1315 "О внесении изменений в некоторые акты Правительства Российской Федерации"</vt:lpstr>
      <vt:lpstr>Презентация PowerPoint</vt:lpstr>
      <vt:lpstr>Презентация PowerPoint</vt:lpstr>
      <vt:lpstr>Презентация PowerPoint</vt:lpstr>
      <vt:lpstr>Статья 112 дополнена частью 65.1 с 8 марта 2022 г. - Федеральный закон от 8 марта 2022 г. N 46-ФЗ</vt:lpstr>
      <vt:lpstr>Презентация PowerPoint</vt:lpstr>
      <vt:lpstr>Изменения в 44-ФЗ с 16 апреля 2022 года (104-ФЗ от 16.04.2022) </vt:lpstr>
      <vt:lpstr>Изменения в статье 104 - РНП</vt:lpstr>
      <vt:lpstr>Изменение ПП 1078 по РНП - Постановление Правительства Российской Федерации от 21.03.2022 № 417 "О внесении изменений в некоторые акты Правительства Российской Федерации по вопросам осуществления закупок товаров, работ, услуг для обеспечения государственных и муниципальных нужд и закупок товаров, работ, услуг отдельными видами юридических лиц"</vt:lpstr>
      <vt:lpstr>Благодарю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Tatyana Trefilova</dc:creator>
  <cp:lastModifiedBy>Asus</cp:lastModifiedBy>
  <cp:revision>980</cp:revision>
  <dcterms:created xsi:type="dcterms:W3CDTF">2021-03-27T05:42:00Z</dcterms:created>
  <dcterms:modified xsi:type="dcterms:W3CDTF">2022-06-06T20:07:12Z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B7D73608D4C343AA9BAFD0BA1CD4C254</vt:lpwstr>
  </property>
  <property fmtid="{D5CDD505-2E9C-101B-9397-08002B2CF9AE}" pid="3" name="KSOProductBuildVer">
    <vt:lpwstr>1049-11.2.0.11130</vt:lpwstr>
  </property>
</Properties>
</file>